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409" r:id="rId2"/>
    <p:sldId id="414" r:id="rId3"/>
    <p:sldId id="264" r:id="rId4"/>
    <p:sldId id="265" r:id="rId5"/>
    <p:sldId id="383" r:id="rId6"/>
    <p:sldId id="416" r:id="rId7"/>
    <p:sldId id="417" r:id="rId8"/>
    <p:sldId id="418" r:id="rId9"/>
    <p:sldId id="412" r:id="rId10"/>
    <p:sldId id="413" r:id="rId11"/>
    <p:sldId id="415" r:id="rId12"/>
    <p:sldId id="419" r:id="rId13"/>
    <p:sldId id="411" r:id="rId14"/>
    <p:sldId id="420" r:id="rId15"/>
    <p:sldId id="421"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6799"/>
  </p:normalViewPr>
  <p:slideViewPr>
    <p:cSldViewPr snapToGrid="0" snapToObjects="1">
      <p:cViewPr varScale="1">
        <p:scale>
          <a:sx n="80" d="100"/>
          <a:sy n="80" d="100"/>
        </p:scale>
        <p:origin x="2504"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8/14/2023</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14/08/2023</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b="0" kern="1200" dirty="0">
                <a:solidFill>
                  <a:schemeClr val="tx1"/>
                </a:solidFill>
                <a:effectLst/>
                <a:latin typeface="+mn-lt"/>
                <a:ea typeface="+mn-ea"/>
                <a:cs typeface="+mn-cs"/>
              </a:rPr>
              <a:t>The integration of resilience attributes can help project teams in the design of interventions/activities that can bolster resilience pathways. By identifying linkages between the project’s activities, resilience attributes and core resilience capacities, the project team can provide a more in-depth description of the way in which the project plans to contribute/or is contributing to resilience building in the context of implementation.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b="0" kern="1200" dirty="0">
                <a:solidFill>
                  <a:schemeClr val="tx1"/>
                </a:solidFill>
                <a:effectLst/>
                <a:latin typeface="+mn-lt"/>
                <a:ea typeface="+mn-ea"/>
                <a:cs typeface="+mn-cs"/>
              </a:rPr>
              <a:t>Climate and Disaster Risk Screening: Enhancing climate resilience through resilience attributes will also provide the basis for addressing climate risks in response to the commitment to climate risk screening. Understanding the vulnerability context is a pre-condition to be able to assess the status and the salience of resilience attributes in the context of implementation. The selection of key attributes of focus (e.g. 2-3 top attributes per project) also builds upon the results of the Climate and Disaster Risk Screening. Climate Co-benefits: Well-designed interventions that exemplify resilience attributes will ground and increase climate co-benefits. Also including NDCs, NAPs, National water strategies and DRR strategies</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a:solidFill>
                  <a:schemeClr val="tx1"/>
                </a:solidFill>
                <a:effectLst/>
                <a:latin typeface="+mn-lt"/>
                <a:ea typeface="+mn-ea"/>
                <a:cs typeface="+mn-cs"/>
              </a:rPr>
              <a:t>Tracking the resilience attributes throughout the project cycle can provide additional insights about the project’s contribution to resilience, and serve as an input to the projects’ Monitoring and Evaluation (M&amp;E) (e.g. through a qualitative assessment of the project’s contribution to attributes at different stages of the project cycle, the identification of/complement project indicators, identification of unintended impacts). The approach can also help teams to visualize progress towards resilience building throughout the project cycle</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a:solidFill>
                  <a:schemeClr val="tx1"/>
                </a:solidFill>
                <a:effectLst/>
                <a:latin typeface="+mn-lt"/>
                <a:ea typeface="+mn-ea"/>
                <a:cs typeface="+mn-cs"/>
              </a:rPr>
              <a:t>The approach was validated through meetings with task teams in the Africa Region (December 2018 and March 2019) where teams expressed the need for practical guidance to integrate resilience attributes into project activities, in order to build resilience capacities. The resilience capacities and attributes were considered by teams as an intuitive, bottom-up approach that could contribute to strengthen the design of resilience interventions. The approach provides an opportunity for teams to gain a more in-depth understanding of the key concepts and definitions that underpin resilience – including resilience capacities, attributes and markers – which are concepts that otherwise may not have been explicitly addressed as part of the design, or discussed, validated and tracked during the project cycle.</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11</a:t>
            </a:fld>
            <a:endParaRPr lang="en-GB"/>
          </a:p>
        </p:txBody>
      </p:sp>
    </p:spTree>
    <p:extLst>
      <p:ext uri="{BB962C8B-B14F-4D97-AF65-F5344CB8AC3E}">
        <p14:creationId xmlns:p14="http://schemas.microsoft.com/office/powerpoint/2010/main" val="91641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resiliencetool.worldbank.org</a:t>
            </a:r>
            <a:r>
              <a:rPr lang="en-US" dirty="0"/>
              <a:t>/#/home</a:t>
            </a:r>
          </a:p>
        </p:txBody>
      </p:sp>
      <p:sp>
        <p:nvSpPr>
          <p:cNvPr id="4" name="Slide Number Placeholder 3"/>
          <p:cNvSpPr>
            <a:spLocks noGrp="1"/>
          </p:cNvSpPr>
          <p:nvPr>
            <p:ph type="sldNum" sz="quarter" idx="5"/>
          </p:nvPr>
        </p:nvSpPr>
        <p:spPr/>
        <p:txBody>
          <a:bodyPr/>
          <a:lstStyle/>
          <a:p>
            <a:fld id="{E97428AB-B3D4-44E8-86E0-AA676262FEB5}" type="slidenum">
              <a:rPr lang="en-GB" smtClean="0"/>
              <a:t>15</a:t>
            </a:fld>
            <a:endParaRPr lang="en-GB"/>
          </a:p>
        </p:txBody>
      </p:sp>
    </p:spTree>
    <p:extLst>
      <p:ext uri="{BB962C8B-B14F-4D97-AF65-F5344CB8AC3E}">
        <p14:creationId xmlns:p14="http://schemas.microsoft.com/office/powerpoint/2010/main" val="123184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siliencetool.worldbank.org/#/home" TargetMode="Externa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en-GB"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The Africa Climate Resilient Investment Facility (AFRI-RES) PIDA PAP II Training Programme</a:t>
            </a:r>
            <a:br>
              <a:rPr lang="en-GB"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br>
            <a:br>
              <a:rPr lang="en-GB" sz="2400" b="1" i="1" dirty="0">
                <a:solidFill>
                  <a:srgbClr val="0070C0"/>
                </a:solidFill>
                <a:latin typeface="Arial" panose="020B0604020202020204" pitchFamily="34" charset="0"/>
                <a:ea typeface="Calibri" panose="020F0502020204030204" pitchFamily="34" charset="0"/>
                <a:cs typeface="Times New Roman" panose="02020603050405020304" pitchFamily="18" charset="0"/>
              </a:rPr>
            </a:br>
            <a:r>
              <a:rPr lang="en-GB"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2: Using the AFRI-RES Resilience Booster Tool</a:t>
            </a:r>
            <a:endParaRPr lang="en-GB"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10A0AC-AB04-4A44-A2AF-47132D1314C9}"/>
              </a:ext>
            </a:extLst>
          </p:cNvPr>
          <p:cNvPicPr>
            <a:picLocks noChangeAspect="1"/>
          </p:cNvPicPr>
          <p:nvPr/>
        </p:nvPicPr>
        <p:blipFill>
          <a:blip r:embed="rId2"/>
          <a:stretch>
            <a:fillRect/>
          </a:stretch>
        </p:blipFill>
        <p:spPr>
          <a:xfrm>
            <a:off x="163472" y="2267388"/>
            <a:ext cx="8817055" cy="2323224"/>
          </a:xfrm>
          <a:prstGeom prst="rect">
            <a:avLst/>
          </a:prstGeom>
        </p:spPr>
      </p:pic>
      <p:sp>
        <p:nvSpPr>
          <p:cNvPr id="3" name="TextBox 2">
            <a:extLst>
              <a:ext uri="{FF2B5EF4-FFF2-40B4-BE49-F238E27FC236}">
                <a16:creationId xmlns:a16="http://schemas.microsoft.com/office/drawing/2014/main" id="{5262877A-1D4E-AB43-B832-56E81FA28991}"/>
              </a:ext>
            </a:extLst>
          </p:cNvPr>
          <p:cNvSpPr txBox="1"/>
          <p:nvPr/>
        </p:nvSpPr>
        <p:spPr>
          <a:xfrm>
            <a:off x="2635035" y="1277007"/>
            <a:ext cx="4292137" cy="369332"/>
          </a:xfrm>
          <a:prstGeom prst="rect">
            <a:avLst/>
          </a:prstGeom>
          <a:noFill/>
        </p:spPr>
        <p:txBody>
          <a:bodyPr wrap="none" rtlCol="0">
            <a:spAutoFit/>
          </a:bodyPr>
          <a:lstStyle/>
          <a:p>
            <a:r>
              <a:rPr lang="en-US" b="1" dirty="0"/>
              <a:t>Example of Resilience Attributes per Sector</a:t>
            </a:r>
          </a:p>
        </p:txBody>
      </p:sp>
    </p:spTree>
    <p:extLst>
      <p:ext uri="{BB962C8B-B14F-4D97-AF65-F5344CB8AC3E}">
        <p14:creationId xmlns:p14="http://schemas.microsoft.com/office/powerpoint/2010/main" val="111147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2113" y="1389041"/>
            <a:ext cx="8157299" cy="4641931"/>
          </a:xfrm>
        </p:spPr>
        <p:txBody>
          <a:bodyPr>
            <a:noAutofit/>
          </a:bodyPr>
          <a:lstStyle/>
          <a:p>
            <a:pPr marL="0" indent="0">
              <a:buNone/>
            </a:pPr>
            <a:r>
              <a:rPr lang="en-US" sz="2000" b="1" dirty="0"/>
              <a:t>Resilience where? </a:t>
            </a:r>
          </a:p>
          <a:p>
            <a:pPr marL="0" indent="0">
              <a:buNone/>
            </a:pPr>
            <a:r>
              <a:rPr lang="en-US" sz="2000" b="1" dirty="0"/>
              <a:t>	</a:t>
            </a:r>
            <a:r>
              <a:rPr lang="en-US" sz="2000" dirty="0"/>
              <a:t>Project’s geographic setting where the project will take place.</a:t>
            </a:r>
          </a:p>
          <a:p>
            <a:pPr marL="0" indent="0">
              <a:buNone/>
            </a:pPr>
            <a:r>
              <a:rPr lang="en-US" sz="2000" b="1" dirty="0"/>
              <a:t>Resilience to what? </a:t>
            </a:r>
          </a:p>
          <a:p>
            <a:pPr marL="0" indent="0">
              <a:buNone/>
            </a:pPr>
            <a:r>
              <a:rPr lang="en-US" sz="2000" dirty="0"/>
              <a:t>	Short term shocks and/or long-term stressors that the project will 	address.</a:t>
            </a:r>
          </a:p>
          <a:p>
            <a:pPr marL="0" indent="0">
              <a:buNone/>
            </a:pPr>
            <a:r>
              <a:rPr lang="en-US" sz="2000" b="1" dirty="0"/>
              <a:t>Resilience of whom? </a:t>
            </a:r>
          </a:p>
          <a:p>
            <a:pPr marL="0" indent="0">
              <a:buNone/>
            </a:pPr>
            <a:r>
              <a:rPr lang="en-US" sz="2000" dirty="0"/>
              <a:t>	Project’s target groups / main beneficiaries.</a:t>
            </a:r>
          </a:p>
          <a:p>
            <a:pPr marL="0" indent="0">
              <a:buNone/>
            </a:pPr>
            <a:r>
              <a:rPr lang="en-US" sz="2000" b="1" dirty="0"/>
              <a:t>Resilience for what purpose? </a:t>
            </a:r>
          </a:p>
          <a:p>
            <a:pPr marL="0" indent="0">
              <a:buNone/>
            </a:pPr>
            <a:r>
              <a:rPr lang="en-US" sz="2000" dirty="0"/>
              <a:t>	Development or other goal that the project seeks to achieve by 	building 	resilience.</a:t>
            </a:r>
          </a:p>
          <a:p>
            <a:pPr marL="0" indent="0">
              <a:buNone/>
            </a:pPr>
            <a:r>
              <a:rPr lang="en-US" sz="2000" b="1" dirty="0"/>
              <a:t>Resilience how? </a:t>
            </a:r>
          </a:p>
          <a:p>
            <a:pPr marL="0" indent="0">
              <a:buNone/>
            </a:pPr>
            <a:r>
              <a:rPr lang="en-US" sz="2000" dirty="0"/>
              <a:t>	Description of the core resilience capacities (absorptive, adaptive 	and/or transformative) that the project will help to strengthen.</a:t>
            </a:r>
          </a:p>
          <a:p>
            <a:pPr marL="514350" indent="-514350">
              <a:buAutoNum type="alphaLcParenBoth"/>
            </a:pPr>
            <a:endParaRPr lang="en-US" sz="2000" dirty="0"/>
          </a:p>
          <a:p>
            <a:pPr marL="0" indent="0">
              <a:buNone/>
            </a:pPr>
            <a:r>
              <a:rPr lang="en-US" sz="2000" dirty="0"/>
              <a:t> </a:t>
            </a:r>
          </a:p>
          <a:p>
            <a:pPr marL="0" indent="0">
              <a:buNone/>
            </a:pPr>
            <a:endParaRPr lang="en-US" sz="20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11</a:t>
            </a:fld>
            <a:endParaRPr kumimoji="0" lang="en-US" dirty="0">
              <a:solidFill>
                <a:schemeClr val="accent3">
                  <a:shade val="75000"/>
                </a:schemeClr>
              </a:solidFill>
            </a:endParaRPr>
          </a:p>
        </p:txBody>
      </p:sp>
      <p:sp>
        <p:nvSpPr>
          <p:cNvPr id="8" name="TextBox 7">
            <a:extLst>
              <a:ext uri="{FF2B5EF4-FFF2-40B4-BE49-F238E27FC236}">
                <a16:creationId xmlns:a16="http://schemas.microsoft.com/office/drawing/2014/main" id="{69D8B655-A0B5-46F5-B94C-1321E9094208}"/>
              </a:ext>
            </a:extLst>
          </p:cNvPr>
          <p:cNvSpPr txBox="1"/>
          <p:nvPr/>
        </p:nvSpPr>
        <p:spPr>
          <a:xfrm>
            <a:off x="1765738" y="672611"/>
            <a:ext cx="6255757" cy="707886"/>
          </a:xfrm>
          <a:prstGeom prst="rect">
            <a:avLst/>
          </a:prstGeom>
          <a:noFill/>
        </p:spPr>
        <p:txBody>
          <a:bodyPr wrap="square" rtlCol="0">
            <a:spAutoFit/>
          </a:bodyPr>
          <a:lstStyle/>
          <a:p>
            <a:r>
              <a:rPr lang="en-US" sz="2000" b="1" dirty="0"/>
              <a:t>Inputs: Address the key resilience questions in order to inform the project’s design</a:t>
            </a:r>
          </a:p>
        </p:txBody>
      </p:sp>
    </p:spTree>
    <p:extLst>
      <p:ext uri="{BB962C8B-B14F-4D97-AF65-F5344CB8AC3E}">
        <p14:creationId xmlns:p14="http://schemas.microsoft.com/office/powerpoint/2010/main" val="263646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9B64D715-D59A-E84A-A4C7-DC1518EFA933}"/>
              </a:ext>
            </a:extLst>
          </p:cNvPr>
          <p:cNvPicPr>
            <a:picLocks noChangeAspect="1"/>
          </p:cNvPicPr>
          <p:nvPr/>
        </p:nvPicPr>
        <p:blipFill>
          <a:blip r:embed="rId2"/>
          <a:stretch>
            <a:fillRect/>
          </a:stretch>
        </p:blipFill>
        <p:spPr>
          <a:xfrm>
            <a:off x="0" y="2720230"/>
            <a:ext cx="9144000" cy="1417539"/>
          </a:xfrm>
          <a:prstGeom prst="rect">
            <a:avLst/>
          </a:prstGeom>
        </p:spPr>
      </p:pic>
      <p:sp>
        <p:nvSpPr>
          <p:cNvPr id="5" name="TextBox 4">
            <a:extLst>
              <a:ext uri="{FF2B5EF4-FFF2-40B4-BE49-F238E27FC236}">
                <a16:creationId xmlns:a16="http://schemas.microsoft.com/office/drawing/2014/main" id="{27E83032-2C7D-5342-862D-04AD06920689}"/>
              </a:ext>
            </a:extLst>
          </p:cNvPr>
          <p:cNvSpPr txBox="1"/>
          <p:nvPr/>
        </p:nvSpPr>
        <p:spPr>
          <a:xfrm>
            <a:off x="2966111" y="1497724"/>
            <a:ext cx="3211777" cy="369332"/>
          </a:xfrm>
          <a:prstGeom prst="rect">
            <a:avLst/>
          </a:prstGeom>
          <a:noFill/>
        </p:spPr>
        <p:txBody>
          <a:bodyPr wrap="none" rtlCol="0">
            <a:spAutoFit/>
          </a:bodyPr>
          <a:lstStyle/>
          <a:p>
            <a:r>
              <a:rPr lang="en-US" b="1" dirty="0"/>
              <a:t>Four Distinct, Interrelated Steps</a:t>
            </a:r>
          </a:p>
        </p:txBody>
      </p:sp>
      <p:sp>
        <p:nvSpPr>
          <p:cNvPr id="6" name="TextBox 5">
            <a:extLst>
              <a:ext uri="{FF2B5EF4-FFF2-40B4-BE49-F238E27FC236}">
                <a16:creationId xmlns:a16="http://schemas.microsoft.com/office/drawing/2014/main" id="{E258D65E-39B3-C341-AFC8-8C8C4DF27402}"/>
              </a:ext>
            </a:extLst>
          </p:cNvPr>
          <p:cNvSpPr txBox="1"/>
          <p:nvPr/>
        </p:nvSpPr>
        <p:spPr>
          <a:xfrm>
            <a:off x="2569779" y="4638568"/>
            <a:ext cx="4004441" cy="1200329"/>
          </a:xfrm>
          <a:prstGeom prst="rect">
            <a:avLst/>
          </a:prstGeom>
          <a:solidFill>
            <a:schemeClr val="accent4">
              <a:lumMod val="40000"/>
              <a:lumOff val="60000"/>
            </a:schemeClr>
          </a:solidFill>
        </p:spPr>
        <p:txBody>
          <a:bodyPr wrap="square" rtlCol="0">
            <a:spAutoFit/>
          </a:bodyPr>
          <a:lstStyle/>
          <a:p>
            <a:r>
              <a:rPr lang="en-US" dirty="0"/>
              <a:t>Optional step (</a:t>
            </a:r>
            <a:r>
              <a:rPr lang="en-US" b="1" dirty="0"/>
              <a:t>Step 5</a:t>
            </a:r>
            <a:r>
              <a:rPr lang="en-US" dirty="0"/>
              <a:t>) to complement the project’s M&amp;E system by using resilience attributes to monitor resilience progress</a:t>
            </a:r>
          </a:p>
        </p:txBody>
      </p:sp>
    </p:spTree>
    <p:extLst>
      <p:ext uri="{BB962C8B-B14F-4D97-AF65-F5344CB8AC3E}">
        <p14:creationId xmlns:p14="http://schemas.microsoft.com/office/powerpoint/2010/main" val="63203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11308D-A044-FB45-AD74-B553DFB1D6CF}"/>
              </a:ext>
            </a:extLst>
          </p:cNvPr>
          <p:cNvPicPr>
            <a:picLocks noChangeAspect="1"/>
          </p:cNvPicPr>
          <p:nvPr/>
        </p:nvPicPr>
        <p:blipFill>
          <a:blip r:embed="rId2"/>
          <a:stretch>
            <a:fillRect/>
          </a:stretch>
        </p:blipFill>
        <p:spPr>
          <a:xfrm>
            <a:off x="0" y="793435"/>
            <a:ext cx="9144000" cy="5271129"/>
          </a:xfrm>
          <a:prstGeom prst="rect">
            <a:avLst/>
          </a:prstGeom>
        </p:spPr>
      </p:pic>
    </p:spTree>
    <p:extLst>
      <p:ext uri="{BB962C8B-B14F-4D97-AF65-F5344CB8AC3E}">
        <p14:creationId xmlns:p14="http://schemas.microsoft.com/office/powerpoint/2010/main" val="157583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15A8BD-C93E-104C-814B-9521AD0F7CE7}"/>
              </a:ext>
            </a:extLst>
          </p:cNvPr>
          <p:cNvSpPr txBox="1"/>
          <p:nvPr/>
        </p:nvSpPr>
        <p:spPr>
          <a:xfrm>
            <a:off x="2451163" y="945931"/>
            <a:ext cx="4241674" cy="369332"/>
          </a:xfrm>
          <a:prstGeom prst="rect">
            <a:avLst/>
          </a:prstGeom>
          <a:noFill/>
        </p:spPr>
        <p:txBody>
          <a:bodyPr wrap="none" rtlCol="0">
            <a:spAutoFit/>
          </a:bodyPr>
          <a:lstStyle/>
          <a:p>
            <a:r>
              <a:rPr lang="en-US" b="1" dirty="0"/>
              <a:t>Resilience Attributes Baselines and Targets</a:t>
            </a:r>
          </a:p>
        </p:txBody>
      </p:sp>
      <p:sp>
        <p:nvSpPr>
          <p:cNvPr id="5" name="TextBox 4">
            <a:extLst>
              <a:ext uri="{FF2B5EF4-FFF2-40B4-BE49-F238E27FC236}">
                <a16:creationId xmlns:a16="http://schemas.microsoft.com/office/drawing/2014/main" id="{165A29B6-14BA-D84E-B5F3-11258AA2592C}"/>
              </a:ext>
            </a:extLst>
          </p:cNvPr>
          <p:cNvSpPr txBox="1"/>
          <p:nvPr/>
        </p:nvSpPr>
        <p:spPr>
          <a:xfrm>
            <a:off x="457201" y="2274838"/>
            <a:ext cx="3263461" cy="2308324"/>
          </a:xfrm>
          <a:prstGeom prst="rect">
            <a:avLst/>
          </a:prstGeom>
          <a:noFill/>
        </p:spPr>
        <p:txBody>
          <a:bodyPr wrap="square" rtlCol="0">
            <a:spAutoFit/>
          </a:bodyPr>
          <a:lstStyle/>
          <a:p>
            <a:r>
              <a:rPr lang="en-US" dirty="0"/>
              <a:t>This visualization shows the project’s resilience attributes baselines and targets.</a:t>
            </a:r>
          </a:p>
          <a:p>
            <a:r>
              <a:rPr lang="en-US" dirty="0"/>
              <a:t>The scores (low from 0-1, medium 2-3, high 4-5) can inform or complement the project’s Monitoring and Evaluation system.</a:t>
            </a:r>
          </a:p>
        </p:txBody>
      </p:sp>
      <p:pic>
        <p:nvPicPr>
          <p:cNvPr id="8" name="Picture 7" descr="Chart, radar chart&#10;&#10;Description automatically generated">
            <a:extLst>
              <a:ext uri="{FF2B5EF4-FFF2-40B4-BE49-F238E27FC236}">
                <a16:creationId xmlns:a16="http://schemas.microsoft.com/office/drawing/2014/main" id="{6EDC7A65-E900-A242-B63F-C73675E23D67}"/>
              </a:ext>
            </a:extLst>
          </p:cNvPr>
          <p:cNvPicPr>
            <a:picLocks noChangeAspect="1"/>
          </p:cNvPicPr>
          <p:nvPr/>
        </p:nvPicPr>
        <p:blipFill>
          <a:blip r:embed="rId2"/>
          <a:stretch>
            <a:fillRect/>
          </a:stretch>
        </p:blipFill>
        <p:spPr>
          <a:xfrm>
            <a:off x="3467757" y="1610472"/>
            <a:ext cx="5676243" cy="4049567"/>
          </a:xfrm>
          <a:prstGeom prst="rect">
            <a:avLst/>
          </a:prstGeom>
        </p:spPr>
      </p:pic>
    </p:spTree>
    <p:extLst>
      <p:ext uri="{BB962C8B-B14F-4D97-AF65-F5344CB8AC3E}">
        <p14:creationId xmlns:p14="http://schemas.microsoft.com/office/powerpoint/2010/main" val="258247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E021F62-629C-8943-8DFE-06782DEBC8ED}"/>
              </a:ext>
            </a:extLst>
          </p:cNvPr>
          <p:cNvPicPr>
            <a:picLocks noChangeAspect="1"/>
          </p:cNvPicPr>
          <p:nvPr/>
        </p:nvPicPr>
        <p:blipFill>
          <a:blip r:embed="rId3"/>
          <a:stretch>
            <a:fillRect/>
          </a:stretch>
        </p:blipFill>
        <p:spPr>
          <a:xfrm>
            <a:off x="0" y="697624"/>
            <a:ext cx="9144000" cy="5715000"/>
          </a:xfrm>
          <a:prstGeom prst="rect">
            <a:avLst/>
          </a:prstGeom>
        </p:spPr>
      </p:pic>
    </p:spTree>
    <p:extLst>
      <p:ext uri="{BB962C8B-B14F-4D97-AF65-F5344CB8AC3E}">
        <p14:creationId xmlns:p14="http://schemas.microsoft.com/office/powerpoint/2010/main" val="194120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Structure of the Module		</a:t>
            </a:r>
            <a:endParaRPr lang="en-US" dirty="0"/>
          </a:p>
        </p:txBody>
      </p:sp>
      <p:sp>
        <p:nvSpPr>
          <p:cNvPr id="3" name="Content Placeholder 2">
            <a:extLst>
              <a:ext uri="{FF2B5EF4-FFF2-40B4-BE49-F238E27FC236}">
                <a16:creationId xmlns:a16="http://schemas.microsoft.com/office/drawing/2014/main" id="{962AF58B-1C47-1D42-932B-1D76DBFBC9D3}"/>
              </a:ext>
            </a:extLst>
          </p:cNvPr>
          <p:cNvSpPr txBox="1">
            <a:spLocks/>
          </p:cNvSpPr>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Aims of the Module and Training</a:t>
            </a:r>
          </a:p>
          <a:p>
            <a:r>
              <a:rPr lang="en-US" dirty="0"/>
              <a:t>Introduction to the AFRI-RES resilience booster tool</a:t>
            </a:r>
          </a:p>
          <a:p>
            <a:r>
              <a:rPr lang="en-US" dirty="0"/>
              <a:t>Key Concepts for using the tool</a:t>
            </a:r>
          </a:p>
          <a:p>
            <a:r>
              <a:rPr lang="en-US" dirty="0"/>
              <a:t>Inputs needed to utilize the tool</a:t>
            </a:r>
          </a:p>
          <a:p>
            <a:r>
              <a:rPr lang="en-US" dirty="0"/>
              <a:t>Expected outputs from the tool</a:t>
            </a:r>
          </a:p>
          <a:p>
            <a:r>
              <a:rPr lang="en-US" dirty="0"/>
              <a:t>Exercise: Using the tool</a:t>
            </a:r>
          </a:p>
        </p:txBody>
      </p:sp>
    </p:spTree>
    <p:extLst>
      <p:ext uri="{BB962C8B-B14F-4D97-AF65-F5344CB8AC3E}">
        <p14:creationId xmlns:p14="http://schemas.microsoft.com/office/powerpoint/2010/main" val="180307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nvPr>
        </p:nvSpPr>
        <p:spPr>
          <a:xfrm>
            <a:off x="376147" y="683214"/>
            <a:ext cx="8483784" cy="993775"/>
          </a:xfrm>
        </p:spPr>
        <p:txBody>
          <a:bodyPr>
            <a:normAutofit fontScale="90000"/>
          </a:bodyPr>
          <a:lstStyle/>
          <a:p>
            <a:r>
              <a:rPr lang="en-US" dirty="0"/>
              <a:t>Aims of AFRI-RES &amp; the Training </a:t>
            </a:r>
            <a:r>
              <a:rPr lang="en-US" dirty="0" err="1"/>
              <a:t>Programme</a:t>
            </a:r>
            <a:endParaRPr lang="en-US" dirty="0"/>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nvPr>
        </p:nvSpPr>
        <p:spPr>
          <a:xfrm>
            <a:off x="316523" y="1885648"/>
            <a:ext cx="8827477" cy="1570231"/>
          </a:xfrm>
        </p:spPr>
        <p:txBody>
          <a:bodyPr>
            <a:normAutofit/>
          </a:bodyPr>
          <a:lstStyle/>
          <a:p>
            <a:pPr marL="0" indent="0">
              <a:lnSpc>
                <a:spcPct val="120000"/>
              </a:lnSpc>
              <a:spcBef>
                <a:spcPts val="360"/>
              </a:spcBef>
              <a:buNone/>
            </a:pPr>
            <a:r>
              <a:rPr lang="en-US" sz="1600" dirty="0"/>
              <a:t>The Africa Climate Resilient Investment Facility (AFRI-RES) Objective: Strengthen the capacity of African institutions (national governments, river basin organizations, Regional Economic Communities, power pools and development practitioners) to plan, design, and implement investments resilient to climate variability and change in selected sectors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nvSpPr>
        <p:spPr>
          <a:xfrm>
            <a:off x="376147" y="3610780"/>
            <a:ext cx="8483784" cy="2554545"/>
          </a:xfrm>
          <a:prstGeom prst="rect">
            <a:avLst/>
          </a:prstGeom>
          <a:noFill/>
        </p:spPr>
        <p:txBody>
          <a:bodyPr wrap="square" rtlCol="0">
            <a:spAutoFit/>
          </a:bodyPr>
          <a:lstStyle/>
          <a:p>
            <a:pPr lvl="0"/>
            <a:r>
              <a:rPr lang="en-US" sz="1600" dirty="0"/>
              <a:t>Training </a:t>
            </a:r>
            <a:r>
              <a:rPr lang="en-US" sz="1600" dirty="0" err="1"/>
              <a:t>Programme</a:t>
            </a:r>
            <a:r>
              <a:rPr lang="en-US" sz="1600" dirty="0"/>
              <a:t> Objectives</a:t>
            </a:r>
          </a:p>
          <a:p>
            <a:pPr marL="285750" indent="-285750">
              <a:buFont typeface="Wingdings" pitchFamily="2" charset="2"/>
              <a:buChar char="ü"/>
            </a:pPr>
            <a:r>
              <a:rPr lang="en-US" sz="1600" dirty="0"/>
              <a:t>are well informed of climate risks to Africa’s infrastructure</a:t>
            </a:r>
          </a:p>
          <a:p>
            <a:pPr marL="285750" indent="-285750">
              <a:buFont typeface="Wingdings" pitchFamily="2" charset="2"/>
              <a:buChar char="ü"/>
            </a:pPr>
            <a:r>
              <a:rPr lang="en-US" sz="1600" dirty="0"/>
              <a:t>understand climate resilience and its attributes and guidelines</a:t>
            </a:r>
          </a:p>
          <a:p>
            <a:pPr marL="285750" indent="-285750">
              <a:buFont typeface="Wingdings" pitchFamily="2" charset="2"/>
              <a:buChar char="ü"/>
            </a:pPr>
            <a:r>
              <a:rPr lang="en-US" sz="1600" dirty="0"/>
              <a:t>are trained on the use of the resilience attributes and climate resilient guidelines roads and transport sector already developed through the World Bank under the AFRI-RES </a:t>
            </a:r>
            <a:r>
              <a:rPr lang="en-US" sz="1600" dirty="0" err="1"/>
              <a:t>programme</a:t>
            </a:r>
            <a:endParaRPr lang="en-US" sz="1600" dirty="0"/>
          </a:p>
          <a:p>
            <a:pPr marL="285750" indent="-285750">
              <a:buFont typeface="Wingdings" pitchFamily="2" charset="2"/>
              <a:buChar char="ü"/>
            </a:pPr>
            <a:r>
              <a:rPr lang="en-US" sz="1600" dirty="0"/>
              <a:t>can monitor and evaluate projects for adopting climate resilience attributes to ensure intended impacts of the projects</a:t>
            </a:r>
          </a:p>
          <a:p>
            <a:pPr marL="285750" indent="-285750">
              <a:buFont typeface="Wingdings" pitchFamily="2" charset="2"/>
              <a:buChar char="ü"/>
            </a:pPr>
            <a:r>
              <a:rPr lang="en-US" sz="1600" dirty="0"/>
              <a:t>promote climate resilient measures to improve the quality and sustainability of projects</a:t>
            </a:r>
          </a:p>
          <a:p>
            <a:pPr marL="285750" indent="-285750">
              <a:buFont typeface="Wingdings" pitchFamily="2" charset="2"/>
              <a:buChar char="ü"/>
            </a:pPr>
            <a:r>
              <a:rPr lang="en-US" sz="1600" dirty="0"/>
              <a:t>increase capacity on adaptive management of projects to integrate new information and knowledge on climate resilience relevant for the projects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nvPr>
        </p:nvSpPr>
        <p:spPr>
          <a:xfrm>
            <a:off x="628650" y="500062"/>
            <a:ext cx="7886700" cy="1325563"/>
          </a:xfrm>
        </p:spPr>
        <p:txBody>
          <a:bodyPr/>
          <a:lstStyle/>
          <a:p>
            <a:r>
              <a:rPr lang="en-US" dirty="0"/>
              <a:t>Aims of Module 2</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nvPr>
        </p:nvSpPr>
        <p:spPr>
          <a:xfrm>
            <a:off x="628650" y="1834173"/>
            <a:ext cx="5117242" cy="4351338"/>
          </a:xfrm>
        </p:spPr>
        <p:txBody>
          <a:bodyPr>
            <a:normAutofit/>
          </a:bodyPr>
          <a:lstStyle/>
          <a:p>
            <a:pPr marL="0" indent="0">
              <a:buNone/>
            </a:pPr>
            <a:r>
              <a:rPr lang="en-US" dirty="0"/>
              <a:t>Upon the completion of Module 2, participants will understand how to utilize the AFRI-RES </a:t>
            </a:r>
            <a:r>
              <a:rPr lang="en-US" dirty="0">
                <a:hlinkClick r:id="rId2"/>
              </a:rPr>
              <a:t>Resilience Booster Tool </a:t>
            </a:r>
            <a:r>
              <a:rPr lang="en-US" dirty="0"/>
              <a:t>to strengthen the resilience attributes for </a:t>
            </a:r>
            <a:r>
              <a:rPr lang="en-US"/>
              <a:t>the roads </a:t>
            </a:r>
            <a:r>
              <a:rPr lang="en-US" dirty="0"/>
              <a:t>projects in PIDA PAP II.</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2114" y="1629508"/>
            <a:ext cx="8157299" cy="4641931"/>
          </a:xfrm>
        </p:spPr>
        <p:txBody>
          <a:bodyPr>
            <a:noAutofit/>
          </a:bodyPr>
          <a:lstStyle/>
          <a:p>
            <a:pPr marL="0" indent="0">
              <a:buNone/>
            </a:pPr>
            <a:r>
              <a:rPr lang="en-US" dirty="0"/>
              <a:t>It integrates resilience attributes as part of the project’s design and </a:t>
            </a:r>
            <a:r>
              <a:rPr lang="en-US"/>
              <a:t>implementation to contribute </a:t>
            </a:r>
            <a:r>
              <a:rPr lang="en-US" dirty="0"/>
              <a:t>in four main ways:</a:t>
            </a:r>
          </a:p>
          <a:p>
            <a:pPr marL="514350" indent="-514350">
              <a:buAutoNum type="alphaLcParenBoth"/>
            </a:pPr>
            <a:r>
              <a:rPr lang="en-US" dirty="0"/>
              <a:t>Strengthen Project Design through Resilience Pathways </a:t>
            </a:r>
          </a:p>
          <a:p>
            <a:pPr marL="514350" indent="-514350">
              <a:buAutoNum type="alphaLcParenBoth"/>
            </a:pPr>
            <a:r>
              <a:rPr lang="en-US" dirty="0"/>
              <a:t>Meet national climate commitments</a:t>
            </a:r>
          </a:p>
          <a:p>
            <a:pPr marL="514350" indent="-514350">
              <a:buFont typeface="Arial" panose="020B0604020202020204" pitchFamily="34" charset="0"/>
              <a:buAutoNum type="alphaLcParenBoth"/>
            </a:pPr>
            <a:r>
              <a:rPr lang="en-US" dirty="0"/>
              <a:t>Track Progress on Resilience Impact</a:t>
            </a:r>
          </a:p>
          <a:p>
            <a:pPr marL="514350" indent="-514350">
              <a:buFont typeface="Arial" panose="020B0604020202020204" pitchFamily="34" charset="0"/>
              <a:buAutoNum type="alphaLcParenBoth"/>
            </a:pPr>
            <a:r>
              <a:rPr lang="en-US" dirty="0"/>
              <a:t>Develop a bottom-up, intuitive approach to strengthen resilience </a:t>
            </a:r>
          </a:p>
          <a:p>
            <a:pPr marL="514350" indent="-514350">
              <a:buAutoNum type="alphaLcParenBoth"/>
            </a:pPr>
            <a:endParaRPr lang="en-US" dirty="0"/>
          </a:p>
          <a:p>
            <a:pPr marL="0" indent="0">
              <a:buNone/>
            </a:pPr>
            <a:r>
              <a:rPr lang="en-US" dirty="0"/>
              <a:t> </a:t>
            </a:r>
          </a:p>
          <a:p>
            <a:pPr marL="0" indent="0">
              <a:buNone/>
            </a:pP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kumimoji="0" lang="en-US" dirty="0">
              <a:solidFill>
                <a:schemeClr val="accent3">
                  <a:shade val="75000"/>
                </a:schemeClr>
              </a:solidFill>
            </a:endParaRPr>
          </a:p>
        </p:txBody>
      </p:sp>
      <p:sp>
        <p:nvSpPr>
          <p:cNvPr id="8" name="TextBox 7">
            <a:extLst>
              <a:ext uri="{FF2B5EF4-FFF2-40B4-BE49-F238E27FC236}">
                <a16:creationId xmlns:a16="http://schemas.microsoft.com/office/drawing/2014/main" id="{69D8B655-A0B5-46F5-B94C-1321E9094208}"/>
              </a:ext>
            </a:extLst>
          </p:cNvPr>
          <p:cNvSpPr txBox="1"/>
          <p:nvPr/>
        </p:nvSpPr>
        <p:spPr>
          <a:xfrm>
            <a:off x="2019652" y="986888"/>
            <a:ext cx="5202222" cy="400110"/>
          </a:xfrm>
          <a:prstGeom prst="rect">
            <a:avLst/>
          </a:prstGeom>
          <a:noFill/>
        </p:spPr>
        <p:txBody>
          <a:bodyPr wrap="square" rtlCol="0">
            <a:spAutoFit/>
          </a:bodyPr>
          <a:lstStyle/>
          <a:p>
            <a:r>
              <a:rPr lang="en-US" sz="2000" b="1" dirty="0"/>
              <a:t>What is the AFRI-RES Resilience Booster Tool</a:t>
            </a:r>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nvSpPr>
        <p:spPr>
          <a:xfrm>
            <a:off x="2506415" y="819807"/>
            <a:ext cx="4282711" cy="369332"/>
          </a:xfrm>
          <a:prstGeom prst="rect">
            <a:avLst/>
          </a:prstGeom>
          <a:noFill/>
        </p:spPr>
        <p:txBody>
          <a:bodyPr wrap="none" rtlCol="0">
            <a:spAutoFit/>
          </a:bodyPr>
          <a:lstStyle/>
          <a:p>
            <a:r>
              <a:rPr lang="en-US" b="1" dirty="0"/>
              <a:t>Key Concepts: Core Resilience Components</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extLst>
              <p:ext uri="{D42A27DB-BD31-4B8C-83A1-F6EECF244321}">
                <p14:modId xmlns:p14="http://schemas.microsoft.com/office/powerpoint/2010/main" val="2691352608"/>
              </p:ext>
            </p:extLst>
          </p:nvPr>
        </p:nvGraphicFramePr>
        <p:xfrm>
          <a:off x="682992" y="1614808"/>
          <a:ext cx="7877684" cy="4211320"/>
        </p:xfrm>
        <a:graphic>
          <a:graphicData uri="http://schemas.openxmlformats.org/drawingml/2006/table">
            <a:tbl>
              <a:tblPr firstRow="1" bandRow="1">
                <a:tableStyleId>{93296810-A885-4BE3-A3E7-6D5BEEA58F35}</a:tableStyleId>
              </a:tblPr>
              <a:tblGrid>
                <a:gridCol w="3938842">
                  <a:extLst>
                    <a:ext uri="{9D8B030D-6E8A-4147-A177-3AD203B41FA5}">
                      <a16:colId xmlns:a16="http://schemas.microsoft.com/office/drawing/2014/main" val="250999988"/>
                    </a:ext>
                  </a:extLst>
                </a:gridCol>
                <a:gridCol w="3938842">
                  <a:extLst>
                    <a:ext uri="{9D8B030D-6E8A-4147-A177-3AD203B41FA5}">
                      <a16:colId xmlns:a16="http://schemas.microsoft.com/office/drawing/2014/main" val="796427302"/>
                    </a:ext>
                  </a:extLst>
                </a:gridCol>
              </a:tblGrid>
              <a:tr h="370840">
                <a:tc>
                  <a:txBody>
                    <a:bodyPr/>
                    <a:lstStyle/>
                    <a:p>
                      <a:r>
                        <a:rPr lang="en-US" dirty="0"/>
                        <a:t>Component</a:t>
                      </a:r>
                    </a:p>
                  </a:txBody>
                  <a:tcPr/>
                </a:tc>
                <a:tc>
                  <a:txBody>
                    <a:bodyPr/>
                    <a:lstStyle/>
                    <a:p>
                      <a:r>
                        <a:rPr lang="en-US" dirty="0"/>
                        <a:t>Definition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ABSORPTIVE CAPACITY</a:t>
                      </a:r>
                      <a:endParaRPr lang="en-US" sz="18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rPr>
                        <a:t>Ability to prepare for, mitigate, or prevent negative impacts of hazards so as to preserve and restore essential basic structures and functions</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746495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ADAPTIVE CAPACITY</a:t>
                      </a:r>
                      <a:endParaRPr lang="en-US" sz="18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rPr>
                        <a:t>Ability to adjust, modify or change characteristics and actions to moderate</a:t>
                      </a:r>
                    </a:p>
                    <a:p>
                      <a:r>
                        <a:rPr lang="en-US" sz="1800" kern="1200" dirty="0">
                          <a:solidFill>
                            <a:schemeClr val="dk1"/>
                          </a:solidFill>
                          <a:effectLst/>
                        </a:rPr>
                        <a:t>potential future impacts from hazards so as to continue to function without major qualitative changes</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3766187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TRANSFORMATIVE CAPACITY</a:t>
                      </a:r>
                    </a:p>
                    <a:p>
                      <a:endParaRPr lang="en-US" dirty="0"/>
                    </a:p>
                  </a:txBody>
                  <a:tcPr/>
                </a:tc>
                <a:tc>
                  <a:txBody>
                    <a:bodyPr/>
                    <a:lstStyle/>
                    <a:p>
                      <a:r>
                        <a:rPr lang="en-US" sz="1800" kern="1200" dirty="0">
                          <a:solidFill>
                            <a:schemeClr val="dk1"/>
                          </a:solidFill>
                          <a:effectLst/>
                        </a:rPr>
                        <a:t>Ability to create a fundamentally new system so as to avoid negative</a:t>
                      </a:r>
                    </a:p>
                    <a:p>
                      <a:r>
                        <a:rPr lang="en-US" sz="1800" kern="1200" dirty="0">
                          <a:solidFill>
                            <a:schemeClr val="dk1"/>
                          </a:solidFill>
                          <a:effectLst/>
                        </a:rPr>
                        <a:t>impacts from hazards</a:t>
                      </a:r>
                    </a:p>
                    <a:p>
                      <a:endParaRPr lang="en-US" dirty="0"/>
                    </a:p>
                  </a:txBody>
                  <a:tcPr/>
                </a:tc>
                <a:extLst>
                  <a:ext uri="{0D108BD9-81ED-4DB2-BD59-A6C34878D82A}">
                    <a16:rowId xmlns:a16="http://schemas.microsoft.com/office/drawing/2014/main" val="1260996594"/>
                  </a:ext>
                </a:extLst>
              </a:tr>
            </a:tbl>
          </a:graphicData>
        </a:graphic>
      </p:graphicFrame>
    </p:spTree>
    <p:extLst>
      <p:ext uri="{BB962C8B-B14F-4D97-AF65-F5344CB8AC3E}">
        <p14:creationId xmlns:p14="http://schemas.microsoft.com/office/powerpoint/2010/main" val="330918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nvSpPr>
        <p:spPr>
          <a:xfrm>
            <a:off x="2522180" y="614855"/>
            <a:ext cx="3537379" cy="369332"/>
          </a:xfrm>
          <a:prstGeom prst="rect">
            <a:avLst/>
          </a:prstGeom>
          <a:noFill/>
        </p:spPr>
        <p:txBody>
          <a:bodyPr wrap="none" rtlCol="0">
            <a:spAutoFit/>
          </a:bodyPr>
          <a:lstStyle/>
          <a:p>
            <a:r>
              <a:rPr lang="en-US" b="1" dirty="0"/>
              <a:t>Key Concepts: Resilience Attributes</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extLst>
              <p:ext uri="{D42A27DB-BD31-4B8C-83A1-F6EECF244321}">
                <p14:modId xmlns:p14="http://schemas.microsoft.com/office/powerpoint/2010/main" val="3621335141"/>
              </p:ext>
            </p:extLst>
          </p:nvPr>
        </p:nvGraphicFramePr>
        <p:xfrm>
          <a:off x="761819" y="1189139"/>
          <a:ext cx="7877684" cy="4942840"/>
        </p:xfrm>
        <a:graphic>
          <a:graphicData uri="http://schemas.openxmlformats.org/drawingml/2006/table">
            <a:tbl>
              <a:tblPr firstRow="1" bandRow="1">
                <a:tableStyleId>{5C22544A-7EE6-4342-B048-85BDC9FD1C3A}</a:tableStyleId>
              </a:tblPr>
              <a:tblGrid>
                <a:gridCol w="1681836">
                  <a:extLst>
                    <a:ext uri="{9D8B030D-6E8A-4147-A177-3AD203B41FA5}">
                      <a16:colId xmlns:a16="http://schemas.microsoft.com/office/drawing/2014/main" val="250999988"/>
                    </a:ext>
                  </a:extLst>
                </a:gridCol>
                <a:gridCol w="6195848">
                  <a:extLst>
                    <a:ext uri="{9D8B030D-6E8A-4147-A177-3AD203B41FA5}">
                      <a16:colId xmlns:a16="http://schemas.microsoft.com/office/drawing/2014/main" val="796427302"/>
                    </a:ext>
                  </a:extLst>
                </a:gridCol>
              </a:tblGrid>
              <a:tr h="370840">
                <a:tc>
                  <a:txBody>
                    <a:bodyPr/>
                    <a:lstStyle/>
                    <a:p>
                      <a:r>
                        <a:rPr lang="en-US" dirty="0"/>
                        <a:t>Component</a:t>
                      </a:r>
                    </a:p>
                  </a:txBody>
                  <a:tcPr/>
                </a:tc>
                <a:tc>
                  <a:txBody>
                    <a:bodyPr/>
                    <a:lstStyle/>
                    <a:p>
                      <a:r>
                        <a:rPr lang="en-US" dirty="0"/>
                        <a:t>Definition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Robustness</a:t>
                      </a:r>
                    </a:p>
                  </a:txBody>
                  <a:tcPr/>
                </a:tc>
                <a:tc>
                  <a:txBody>
                    <a:bodyPr/>
                    <a:lstStyle/>
                    <a:p>
                      <a:r>
                        <a:rPr lang="en-US" sz="1800" kern="1200" dirty="0">
                          <a:solidFill>
                            <a:schemeClr val="dk1"/>
                          </a:solidFill>
                          <a:effectLst/>
                          <a:latin typeface="+mn-lt"/>
                          <a:ea typeface="+mn-ea"/>
                          <a:cs typeface="+mn-cs"/>
                        </a:rPr>
                        <a:t>Ability of the system to withstand the impacts of shocks and fluctuations, and maintain its characteristics and</a:t>
                      </a:r>
                    </a:p>
                    <a:p>
                      <a:r>
                        <a:rPr lang="en-US" sz="1800" kern="1200" dirty="0">
                          <a:solidFill>
                            <a:schemeClr val="dk1"/>
                          </a:solidFill>
                          <a:effectLst/>
                          <a:latin typeface="+mn-lt"/>
                          <a:ea typeface="+mn-ea"/>
                          <a:cs typeface="+mn-cs"/>
                        </a:rPr>
                        <a:t>performance.</a:t>
                      </a:r>
                    </a:p>
                  </a:txBody>
                  <a:tcPr/>
                </a:tc>
                <a:extLst>
                  <a:ext uri="{0D108BD9-81ED-4DB2-BD59-A6C34878D82A}">
                    <a16:rowId xmlns:a16="http://schemas.microsoft.com/office/drawing/2014/main" val="746495494"/>
                  </a:ext>
                </a:extLst>
              </a:tr>
              <a:tr h="176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Learning</a:t>
                      </a:r>
                    </a:p>
                  </a:txBody>
                  <a:tcPr/>
                </a:tc>
                <a:tc>
                  <a:txBody>
                    <a:bodyPr/>
                    <a:lstStyle/>
                    <a:p>
                      <a:r>
                        <a:rPr lang="en-US" sz="1800" kern="1200" dirty="0">
                          <a:solidFill>
                            <a:schemeClr val="dk1"/>
                          </a:solidFill>
                          <a:effectLst/>
                          <a:latin typeface="+mn-lt"/>
                          <a:ea typeface="+mn-ea"/>
                          <a:cs typeface="+mn-cs"/>
                        </a:rPr>
                        <a:t>Ability of the system to gain or create knowledge, and build the skills, attitudes and competencies needed to innovate and adapt to change.</a:t>
                      </a:r>
                    </a:p>
                  </a:txBody>
                  <a:tcPr/>
                </a:tc>
                <a:extLst>
                  <a:ext uri="{0D108BD9-81ED-4DB2-BD59-A6C34878D82A}">
                    <a16:rowId xmlns:a16="http://schemas.microsoft.com/office/drawing/2014/main" val="37661872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Redundancy</a:t>
                      </a:r>
                    </a:p>
                    <a:p>
                      <a:endParaRPr lang="en-US" dirty="0"/>
                    </a:p>
                  </a:txBody>
                  <a:tcPr/>
                </a:tc>
                <a:tc>
                  <a:txBody>
                    <a:bodyPr/>
                    <a:lstStyle/>
                    <a:p>
                      <a:r>
                        <a:rPr lang="en-US" sz="1800" kern="1200" dirty="0">
                          <a:solidFill>
                            <a:schemeClr val="dk1"/>
                          </a:solidFill>
                          <a:effectLst/>
                          <a:latin typeface="+mn-lt"/>
                          <a:ea typeface="+mn-ea"/>
                          <a:cs typeface="+mn-cs"/>
                        </a:rPr>
                        <a:t>Availability of additional or spare resources and/or institutions that can be accessed in case of shocks or stressors, and that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interchangeable among them (i.e. overlapping functions, services and/or capacities).</a:t>
                      </a:r>
                    </a:p>
                  </a:txBody>
                  <a:tcPr/>
                </a:tc>
                <a:extLst>
                  <a:ext uri="{0D108BD9-81ED-4DB2-BD59-A6C34878D82A}">
                    <a16:rowId xmlns:a16="http://schemas.microsoft.com/office/drawing/2014/main" val="1260996594"/>
                  </a:ext>
                </a:extLst>
              </a:tr>
              <a:tr h="370840">
                <a:tc>
                  <a:txBody>
                    <a:bodyPr/>
                    <a:lstStyle/>
                    <a:p>
                      <a:r>
                        <a:rPr lang="en-US" dirty="0"/>
                        <a:t>Rapidity</a:t>
                      </a:r>
                    </a:p>
                  </a:txBody>
                  <a:tcPr/>
                </a:tc>
                <a:tc>
                  <a:txBody>
                    <a:bodyPr/>
                    <a:lstStyle/>
                    <a:p>
                      <a:r>
                        <a:rPr lang="en-US" dirty="0"/>
                        <a:t>Speed at which assets can be assessed, </a:t>
                      </a:r>
                      <a:r>
                        <a:rPr lang="en-US" dirty="0" err="1"/>
                        <a:t>mobilised</a:t>
                      </a:r>
                      <a:r>
                        <a:rPr lang="en-US" dirty="0"/>
                        <a:t> and accessed by system stakeholders to achieve goals in an efficient manner.</a:t>
                      </a:r>
                    </a:p>
                  </a:txBody>
                  <a:tcPr/>
                </a:tc>
                <a:extLst>
                  <a:ext uri="{0D108BD9-81ED-4DB2-BD59-A6C34878D82A}">
                    <a16:rowId xmlns:a16="http://schemas.microsoft.com/office/drawing/2014/main" val="133797889"/>
                  </a:ext>
                </a:extLst>
              </a:tr>
              <a:tr h="370840">
                <a:tc>
                  <a:txBody>
                    <a:bodyPr/>
                    <a:lstStyle/>
                    <a:p>
                      <a:r>
                        <a:rPr lang="en-US" dirty="0"/>
                        <a:t>Connectedness</a:t>
                      </a:r>
                    </a:p>
                  </a:txBody>
                  <a:tcPr/>
                </a:tc>
                <a:tc>
                  <a:txBody>
                    <a:bodyPr/>
                    <a:lstStyle/>
                    <a:p>
                      <a:r>
                        <a:rPr lang="en-US" sz="1800" kern="1200" dirty="0">
                          <a:solidFill>
                            <a:schemeClr val="dk1"/>
                          </a:solidFill>
                          <a:effectLst/>
                          <a:latin typeface="+mn-lt"/>
                          <a:ea typeface="+mn-ea"/>
                          <a:cs typeface="+mn-cs"/>
                        </a:rPr>
                        <a:t>Breadth of resources and structures that a system can access, at multiple levels, in order to respond or adapt to shocks or stressors</a:t>
                      </a:r>
                    </a:p>
                  </a:txBody>
                  <a:tcPr/>
                </a:tc>
                <a:extLst>
                  <a:ext uri="{0D108BD9-81ED-4DB2-BD59-A6C34878D82A}">
                    <a16:rowId xmlns:a16="http://schemas.microsoft.com/office/drawing/2014/main" val="3420639325"/>
                  </a:ext>
                </a:extLst>
              </a:tr>
            </a:tbl>
          </a:graphicData>
        </a:graphic>
      </p:graphicFrame>
    </p:spTree>
    <p:extLst>
      <p:ext uri="{BB962C8B-B14F-4D97-AF65-F5344CB8AC3E}">
        <p14:creationId xmlns:p14="http://schemas.microsoft.com/office/powerpoint/2010/main" val="207628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nvSpPr>
        <p:spPr>
          <a:xfrm>
            <a:off x="2522180" y="614855"/>
            <a:ext cx="3537379" cy="369332"/>
          </a:xfrm>
          <a:prstGeom prst="rect">
            <a:avLst/>
          </a:prstGeom>
          <a:noFill/>
        </p:spPr>
        <p:txBody>
          <a:bodyPr wrap="none" rtlCol="0">
            <a:spAutoFit/>
          </a:bodyPr>
          <a:lstStyle/>
          <a:p>
            <a:r>
              <a:rPr lang="en-US" b="1" dirty="0"/>
              <a:t>Key Concepts: Resilience Attributes</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extLst>
              <p:ext uri="{D42A27DB-BD31-4B8C-83A1-F6EECF244321}">
                <p14:modId xmlns:p14="http://schemas.microsoft.com/office/powerpoint/2010/main" val="3261179502"/>
              </p:ext>
            </p:extLst>
          </p:nvPr>
        </p:nvGraphicFramePr>
        <p:xfrm>
          <a:off x="746054" y="1693635"/>
          <a:ext cx="7877684" cy="3754120"/>
        </p:xfrm>
        <a:graphic>
          <a:graphicData uri="http://schemas.openxmlformats.org/drawingml/2006/table">
            <a:tbl>
              <a:tblPr firstRow="1" bandRow="1">
                <a:tableStyleId>{5C22544A-7EE6-4342-B048-85BDC9FD1C3A}</a:tableStyleId>
              </a:tblPr>
              <a:tblGrid>
                <a:gridCol w="1681836">
                  <a:extLst>
                    <a:ext uri="{9D8B030D-6E8A-4147-A177-3AD203B41FA5}">
                      <a16:colId xmlns:a16="http://schemas.microsoft.com/office/drawing/2014/main" val="250999988"/>
                    </a:ext>
                  </a:extLst>
                </a:gridCol>
                <a:gridCol w="6195848">
                  <a:extLst>
                    <a:ext uri="{9D8B030D-6E8A-4147-A177-3AD203B41FA5}">
                      <a16:colId xmlns:a16="http://schemas.microsoft.com/office/drawing/2014/main" val="796427302"/>
                    </a:ext>
                  </a:extLst>
                </a:gridCol>
              </a:tblGrid>
              <a:tr h="370840">
                <a:tc>
                  <a:txBody>
                    <a:bodyPr/>
                    <a:lstStyle/>
                    <a:p>
                      <a:r>
                        <a:rPr lang="en-US" dirty="0"/>
                        <a:t>Component</a:t>
                      </a:r>
                    </a:p>
                  </a:txBody>
                  <a:tcPr/>
                </a:tc>
                <a:tc>
                  <a:txBody>
                    <a:bodyPr/>
                    <a:lstStyle/>
                    <a:p>
                      <a:r>
                        <a:rPr lang="en-US" dirty="0"/>
                        <a:t>Definition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Diversity</a:t>
                      </a:r>
                    </a:p>
                  </a:txBody>
                  <a:tcPr/>
                </a:tc>
                <a:tc>
                  <a:txBody>
                    <a:bodyPr/>
                    <a:lstStyle/>
                    <a:p>
                      <a:r>
                        <a:rPr lang="en-US" sz="1800" kern="1200" dirty="0">
                          <a:solidFill>
                            <a:schemeClr val="dk1"/>
                          </a:solidFill>
                          <a:effectLst/>
                          <a:latin typeface="+mn-lt"/>
                          <a:ea typeface="+mn-ea"/>
                          <a:cs typeface="+mn-cs"/>
                        </a:rPr>
                        <a:t>Ability of the system to undertake different courses of action and to innovate</a:t>
                      </a:r>
                    </a:p>
                  </a:txBody>
                  <a:tcPr/>
                </a:tc>
                <a:extLst>
                  <a:ext uri="{0D108BD9-81ED-4DB2-BD59-A6C34878D82A}">
                    <a16:rowId xmlns:a16="http://schemas.microsoft.com/office/drawing/2014/main" val="746495494"/>
                  </a:ext>
                </a:extLst>
              </a:tr>
              <a:tr h="176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Flexibility</a:t>
                      </a:r>
                    </a:p>
                  </a:txBody>
                  <a:tcPr/>
                </a:tc>
                <a:tc>
                  <a:txBody>
                    <a:bodyPr/>
                    <a:lstStyle/>
                    <a:p>
                      <a:r>
                        <a:rPr lang="en-US" sz="1800" kern="1200" dirty="0">
                          <a:solidFill>
                            <a:schemeClr val="dk1"/>
                          </a:solidFill>
                          <a:effectLst/>
                          <a:latin typeface="+mn-lt"/>
                          <a:ea typeface="+mn-ea"/>
                          <a:cs typeface="+mn-cs"/>
                        </a:rPr>
                        <a:t>Ability of the system to respond to uncertainty, addressing challenges and </a:t>
                      </a:r>
                      <a:r>
                        <a:rPr lang="en-US" sz="1800" kern="1200" dirty="0" err="1">
                          <a:solidFill>
                            <a:schemeClr val="dk1"/>
                          </a:solidFill>
                          <a:effectLst/>
                          <a:latin typeface="+mn-lt"/>
                          <a:ea typeface="+mn-ea"/>
                          <a:cs typeface="+mn-cs"/>
                        </a:rPr>
                        <a:t>utilising</a:t>
                      </a:r>
                      <a:r>
                        <a:rPr lang="en-US" sz="1800" kern="1200" dirty="0">
                          <a:solidFill>
                            <a:schemeClr val="dk1"/>
                          </a:solidFill>
                          <a:effectLst/>
                          <a:latin typeface="+mn-lt"/>
                          <a:ea typeface="+mn-ea"/>
                          <a:cs typeface="+mn-cs"/>
                        </a:rPr>
                        <a:t> the opportunities that may arise</a:t>
                      </a:r>
                    </a:p>
                    <a:p>
                      <a:r>
                        <a:rPr lang="en-US" sz="1800" kern="1200" dirty="0">
                          <a:solidFill>
                            <a:schemeClr val="dk1"/>
                          </a:solidFill>
                          <a:effectLst/>
                          <a:latin typeface="+mn-lt"/>
                          <a:ea typeface="+mn-ea"/>
                          <a:cs typeface="+mn-cs"/>
                        </a:rPr>
                        <a:t>from change.</a:t>
                      </a:r>
                    </a:p>
                  </a:txBody>
                  <a:tcPr/>
                </a:tc>
                <a:extLst>
                  <a:ext uri="{0D108BD9-81ED-4DB2-BD59-A6C34878D82A}">
                    <a16:rowId xmlns:a16="http://schemas.microsoft.com/office/drawing/2014/main" val="37661872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Inclusion</a:t>
                      </a:r>
                    </a:p>
                    <a:p>
                      <a:endParaRPr lang="en-US" dirty="0"/>
                    </a:p>
                  </a:txBody>
                  <a:tcPr/>
                </a:tc>
                <a:tc>
                  <a:txBody>
                    <a:bodyPr/>
                    <a:lstStyle/>
                    <a:p>
                      <a:r>
                        <a:rPr lang="en-US" sz="1800" kern="1200" dirty="0">
                          <a:solidFill>
                            <a:schemeClr val="dk1"/>
                          </a:solidFill>
                          <a:effectLst/>
                          <a:latin typeface="+mn-lt"/>
                          <a:ea typeface="+mn-ea"/>
                          <a:cs typeface="+mn-cs"/>
                        </a:rPr>
                        <a:t>Extent to which the system embraces equity and inclusiveness, and provides fair access to rights, resources and opportunities to its members.</a:t>
                      </a:r>
                    </a:p>
                  </a:txBody>
                  <a:tcPr/>
                </a:tc>
                <a:extLst>
                  <a:ext uri="{0D108BD9-81ED-4DB2-BD59-A6C34878D82A}">
                    <a16:rowId xmlns:a16="http://schemas.microsoft.com/office/drawing/2014/main" val="1260996594"/>
                  </a:ext>
                </a:extLst>
              </a:tr>
              <a:tr h="370840">
                <a:tc>
                  <a:txBody>
                    <a:bodyPr/>
                    <a:lstStyle/>
                    <a:p>
                      <a:r>
                        <a:rPr lang="en-US" dirty="0"/>
                        <a:t>Self-organization</a:t>
                      </a:r>
                    </a:p>
                  </a:txBody>
                  <a:tcPr/>
                </a:tc>
                <a:tc>
                  <a:txBody>
                    <a:bodyPr/>
                    <a:lstStyle/>
                    <a:p>
                      <a:r>
                        <a:rPr lang="en-US" sz="1800" kern="1200" dirty="0">
                          <a:solidFill>
                            <a:schemeClr val="dk1"/>
                          </a:solidFill>
                          <a:effectLst/>
                          <a:latin typeface="+mn-lt"/>
                          <a:ea typeface="+mn-ea"/>
                          <a:cs typeface="+mn-cs"/>
                        </a:rPr>
                        <a:t>Ability to independently re-arrange functions and processes in the face of shocks or stressors, to diagnose problems, assess priorities, and/or mobilize resources to initiate solutions.</a:t>
                      </a:r>
                    </a:p>
                  </a:txBody>
                  <a:tcPr/>
                </a:tc>
                <a:extLst>
                  <a:ext uri="{0D108BD9-81ED-4DB2-BD59-A6C34878D82A}">
                    <a16:rowId xmlns:a16="http://schemas.microsoft.com/office/drawing/2014/main" val="133797889"/>
                  </a:ext>
                </a:extLst>
              </a:tr>
            </a:tbl>
          </a:graphicData>
        </a:graphic>
      </p:graphicFrame>
    </p:spTree>
    <p:extLst>
      <p:ext uri="{BB962C8B-B14F-4D97-AF65-F5344CB8AC3E}">
        <p14:creationId xmlns:p14="http://schemas.microsoft.com/office/powerpoint/2010/main" val="82148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5FB19B-7AE1-5342-8244-DBCC382363AB}"/>
              </a:ext>
            </a:extLst>
          </p:cNvPr>
          <p:cNvPicPr>
            <a:picLocks noChangeAspect="1"/>
          </p:cNvPicPr>
          <p:nvPr/>
        </p:nvPicPr>
        <p:blipFill>
          <a:blip r:embed="rId2"/>
          <a:stretch>
            <a:fillRect/>
          </a:stretch>
        </p:blipFill>
        <p:spPr>
          <a:xfrm>
            <a:off x="0" y="843987"/>
            <a:ext cx="9144000" cy="5170025"/>
          </a:xfrm>
          <a:prstGeom prst="rect">
            <a:avLst/>
          </a:prstGeom>
        </p:spPr>
      </p:pic>
    </p:spTree>
    <p:extLst>
      <p:ext uri="{BB962C8B-B14F-4D97-AF65-F5344CB8AC3E}">
        <p14:creationId xmlns:p14="http://schemas.microsoft.com/office/powerpoint/2010/main" val="4118015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3839</TotalTime>
  <Words>1233</Words>
  <Application>Microsoft Office PowerPoint</Application>
  <PresentationFormat>On-screen Show (4:3)</PresentationFormat>
  <Paragraphs>95</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Aims of AFRI-RES &amp; the Training Programme</vt:lpstr>
      <vt:lpstr>Aims of Module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Julie Greenwalt</cp:lastModifiedBy>
  <cp:revision>39</cp:revision>
  <cp:lastPrinted>2019-09-16T07:34:27Z</cp:lastPrinted>
  <dcterms:created xsi:type="dcterms:W3CDTF">2020-06-02T15:41:00Z</dcterms:created>
  <dcterms:modified xsi:type="dcterms:W3CDTF">2023-08-14T14:02:08Z</dcterms:modified>
</cp:coreProperties>
</file>