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409" r:id="rId2"/>
    <p:sldId id="414" r:id="rId3"/>
    <p:sldId id="264" r:id="rId4"/>
    <p:sldId id="265" r:id="rId5"/>
    <p:sldId id="383" r:id="rId6"/>
    <p:sldId id="416" r:id="rId7"/>
    <p:sldId id="417" r:id="rId8"/>
    <p:sldId id="418" r:id="rId9"/>
    <p:sldId id="412" r:id="rId10"/>
    <p:sldId id="413" r:id="rId11"/>
    <p:sldId id="415" r:id="rId12"/>
    <p:sldId id="419" r:id="rId13"/>
    <p:sldId id="411" r:id="rId14"/>
    <p:sldId id="420" r:id="rId15"/>
    <p:sldId id="421"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6799"/>
  </p:normalViewPr>
  <p:slideViewPr>
    <p:cSldViewPr snapToGrid="0" snapToObjects="1">
      <p:cViewPr varScale="1">
        <p:scale>
          <a:sx n="56" d="100"/>
          <a:sy n="56" d="100"/>
        </p:scale>
        <p:origin x="201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11/25/2022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‹N°›</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25/11/2022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‹N°›</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fr-FR" sz="1200" b="0" kern="1200" dirty="0">
                <a:solidFill>
                  <a:schemeClr val="tx1"/>
                </a:solidFill>
                <a:effectLst/>
                <a:latin typeface="+mn-lt"/>
                <a:ea typeface="+mn-ea"/>
                <a:cs typeface="+mn-cs"/>
              </a:rPr>
              <a:t>L'intégration des attributs de résilience peut aider les équipes de projet dans la conception des interventions/activités qui peuvent soutenir les voies de résilience. En identifiant les liens entre les activités du projet, les attributs de résilience et les capacités de résilience de base, l'équipe de projet peut fournir une description plus approfondie de la manière dont le projet prévoit de contribuer ou contribue au renforcement de la résilience dans le contexte de la mise en œuvre. Examen préalable du climat et des risques de catastrophes : le renforcement de la résilience climatique grâce aux attributs de résilience fournira également la base permettant de prendre en charge les risques climatiques en réponse à l'engagement de l'examen préalable desdits risques. La compréhension du contexte de vulnérabilité est une condition préalable à l'évaluation du statut et de l'importance des attributs de résilience dans le contexte de la mise en œuvre. La sélection des attributs clés à privilégier (par exemple, 2 à 3 attributs principaux par projet) s'appuie également sur les résultats de l'évaluation des risques climatiques et de catastrophes. Co-avantages climatiques : des interventions bien conçues qui illustrent les attributs de la résilience permettront d'ancrer et d'accroître les </a:t>
            </a:r>
            <a:r>
              <a:rPr lang="fr-FR" sz="1200" b="0" kern="1200" dirty="0" err="1">
                <a:solidFill>
                  <a:schemeClr val="tx1"/>
                </a:solidFill>
                <a:effectLst/>
                <a:latin typeface="+mn-lt"/>
                <a:ea typeface="+mn-ea"/>
                <a:cs typeface="+mn-cs"/>
              </a:rPr>
              <a:t>co</a:t>
            </a:r>
            <a:r>
              <a:rPr lang="fr-FR" sz="1200" b="0" kern="1200" dirty="0">
                <a:solidFill>
                  <a:schemeClr val="tx1"/>
                </a:solidFill>
                <a:effectLst/>
                <a:latin typeface="+mn-lt"/>
                <a:ea typeface="+mn-ea"/>
                <a:cs typeface="+mn-cs"/>
              </a:rPr>
              <a:t>-avantages climatiques. Incluant également les CND, les PAN, les stratégies nationales de l'eau et les stratégies de RRC. Le suivi des attributs de résilience tout au long du cycle du projet peut fournir des informations supplémentaires sur la contribution du projet à la résilience et servir de contribution au suivi et à l'évaluation (S&amp;E) des projets (par exemple, par le biais d'une évaluation qualitative de la contribution du projet aux attributs à différentes étapes du cycle du projet, l'identification d'indicateurs de projet complémentaires, l'identification d'impacts involontaires). L'approche peut également aider les équipes à visualiser les progrès réalisés en matière de renforcement de la résilience tout au long du cycle du projet. L'approche a été validée lors de réunions avec des équipes de travail dans la région Afrique (décembre 2018 et mars 2019), où les équipes ont exprimé le besoin de conseils pratiques pour intégrer les attributs de résilience dans les activités de projet, afin de renforcer les capacités de résilience. Les capacités et attributs de résilience ont été considérés par les équipes comme une approche intuitive et ascendante qui pourrait contribuer à renforcer la conception des interventions de résilience. L'approche permet aux équipes d'acquérir une compréhension plus approfondie des concepts et définitions clés qui sous-tendent la résilience - y compris les capacités, les attributs et les marqueurs de résilience - qui sont des concepts qui, autrement, n'auraient peut-être pas été explicitement abordés dans le cadre de la conception, ou discutés, validés et suivis pendant le cycle du projet.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11</a:t>
            </a:fld>
            <a:endParaRPr lang="en-GB"/>
          </a:p>
        </p:txBody>
      </p:sp>
    </p:spTree>
    <p:extLst>
      <p:ext uri="{BB962C8B-B14F-4D97-AF65-F5344CB8AC3E}">
        <p14:creationId xmlns:p14="http://schemas.microsoft.com/office/powerpoint/2010/main" val="91641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resiliencetool.worldbank.org</a:t>
            </a:r>
            <a:r>
              <a:rPr lang="en-US" dirty="0"/>
              <a:t>/#/home</a:t>
            </a:r>
          </a:p>
        </p:txBody>
      </p:sp>
      <p:sp>
        <p:nvSpPr>
          <p:cNvPr id="4" name="Slide Number Placeholder 3"/>
          <p:cNvSpPr>
            <a:spLocks noGrp="1"/>
          </p:cNvSpPr>
          <p:nvPr>
            <p:ph type="sldNum" sz="quarter" idx="5"/>
          </p:nvPr>
        </p:nvSpPr>
        <p:spPr/>
        <p:txBody>
          <a:bodyPr/>
          <a:lstStyle/>
          <a:p>
            <a:fld id="{E97428AB-B3D4-44E8-86E0-AA676262FEB5}" type="slidenum">
              <a:rPr lang="en-GB" smtClean="0"/>
              <a:t>15</a:t>
            </a:fld>
            <a:endParaRPr lang="en-GB"/>
          </a:p>
        </p:txBody>
      </p:sp>
    </p:spTree>
    <p:extLst>
      <p:ext uri="{BB962C8B-B14F-4D97-AF65-F5344CB8AC3E}">
        <p14:creationId xmlns:p14="http://schemas.microsoft.com/office/powerpoint/2010/main" val="12318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‹N°›</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8.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custDataLst>
              <p:tags r:id="rId1"/>
            </p:custDataLst>
          </p:nvPr>
        </p:nvSpPr>
        <p:spPr>
          <a:xfrm>
            <a:off x="1180828" y="1626648"/>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fr-FR" sz="2400" b="1" i="1" dirty="0">
                <a:latin typeface="Arial" panose="020B0604020202020204" pitchFamily="34" charset="0"/>
                <a:ea typeface="Calibri" panose="020F0502020204030204" pitchFamily="34" charset="0"/>
                <a:cs typeface="Times New Roman" panose="02020603050405020304" pitchFamily="18" charset="0"/>
              </a:rPr>
              <a:t>Programme de formation du Mécanisme d’investissement en faveur de la résilience climatique en Afrique (AFRI-RES) du Deuxième Plan d’action prioritaire (PAP II) du Programme de développement des infrastructures en Afrique (PIDA)</a:t>
            </a:r>
            <a:br>
              <a:rPr lang="fr-FR" sz="2400" b="1" i="1" dirty="0">
                <a:latin typeface="Arial" panose="020B0604020202020204" pitchFamily="34" charset="0"/>
                <a:ea typeface="Calibri" panose="020F0502020204030204" pitchFamily="34" charset="0"/>
                <a:cs typeface="Times New Roman" panose="02020603050405020304" pitchFamily="18" charset="0"/>
              </a:rPr>
            </a:br>
            <a:endParaRPr lang="fr-FR" sz="2400" b="1" i="1" dirty="0">
              <a:latin typeface="Arial" panose="020B0604020202020204" pitchFamily="34" charset="0"/>
              <a:ea typeface="Calibri" panose="020F0502020204030204" pitchFamily="34" charset="0"/>
              <a:cs typeface="Times New Roman" panose="02020603050405020304" pitchFamily="18" charset="0"/>
            </a:endParaRPr>
          </a:p>
          <a:p>
            <a:pPr algn="ctr">
              <a:lnSpc>
                <a:spcPct val="90000"/>
              </a:lnSpc>
              <a:spcAft>
                <a:spcPts val="800"/>
              </a:spcAft>
            </a:pPr>
            <a:r>
              <a:rPr lang="fr-FR"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2 : Utilisation de l’outil de renforcement de la résilience de l’AFRI-RES</a:t>
            </a: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10A0AC-AB04-4A44-A2AF-47132D1314C9}"/>
              </a:ext>
            </a:extLst>
          </p:cNvPr>
          <p:cNvPicPr>
            <a:picLocks noChangeAspect="1"/>
          </p:cNvPicPr>
          <p:nvPr>
            <p:custDataLst>
              <p:tags r:id="rId1"/>
            </p:custDataLst>
          </p:nvPr>
        </p:nvPicPr>
        <p:blipFill>
          <a:blip r:embed="rId4"/>
          <a:stretch>
            <a:fillRect/>
          </a:stretch>
        </p:blipFill>
        <p:spPr>
          <a:xfrm>
            <a:off x="163472" y="2267388"/>
            <a:ext cx="8817055" cy="2323224"/>
          </a:xfrm>
          <a:prstGeom prst="rect">
            <a:avLst/>
          </a:prstGeom>
        </p:spPr>
      </p:pic>
      <p:sp>
        <p:nvSpPr>
          <p:cNvPr id="3" name="TextBox 2">
            <a:extLst>
              <a:ext uri="{FF2B5EF4-FFF2-40B4-BE49-F238E27FC236}">
                <a16:creationId xmlns:a16="http://schemas.microsoft.com/office/drawing/2014/main" id="{5262877A-1D4E-AB43-B832-56E81FA28991}"/>
              </a:ext>
            </a:extLst>
          </p:cNvPr>
          <p:cNvSpPr txBox="1"/>
          <p:nvPr>
            <p:custDataLst>
              <p:tags r:id="rId2"/>
            </p:custDataLst>
          </p:nvPr>
        </p:nvSpPr>
        <p:spPr>
          <a:xfrm>
            <a:off x="2635035" y="1277007"/>
            <a:ext cx="4417171" cy="369332"/>
          </a:xfrm>
          <a:prstGeom prst="rect">
            <a:avLst/>
          </a:prstGeom>
          <a:noFill/>
        </p:spPr>
        <p:txBody>
          <a:bodyPr wrap="none" rtlCol="0">
            <a:spAutoFit/>
          </a:bodyPr>
          <a:lstStyle/>
          <a:p>
            <a:r>
              <a:rPr lang="fr-FR" b="1" dirty="0"/>
              <a:t>Exemple d’attributs de résilience par secteur</a:t>
            </a:r>
          </a:p>
        </p:txBody>
      </p:sp>
    </p:spTree>
    <p:extLst>
      <p:ext uri="{BB962C8B-B14F-4D97-AF65-F5344CB8AC3E}">
        <p14:creationId xmlns:p14="http://schemas.microsoft.com/office/powerpoint/2010/main" val="111147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custDataLst>
              <p:tags r:id="rId1"/>
            </p:custDataLst>
          </p:nvPr>
        </p:nvSpPr>
        <p:spPr>
          <a:xfrm>
            <a:off x="542113" y="1389041"/>
            <a:ext cx="8157299" cy="4641931"/>
          </a:xfrm>
        </p:spPr>
        <p:txBody>
          <a:bodyPr>
            <a:noAutofit/>
          </a:bodyPr>
          <a:lstStyle/>
          <a:p>
            <a:pPr marL="0" indent="0">
              <a:buNone/>
            </a:pPr>
            <a:r>
              <a:rPr lang="fr-FR" sz="1800" b="1" dirty="0"/>
              <a:t>Quel lieu est-il concerné par la résilience ? </a:t>
            </a:r>
          </a:p>
          <a:p>
            <a:pPr marL="0" indent="0">
              <a:buNone/>
            </a:pPr>
            <a:r>
              <a:rPr lang="fr-FR" sz="1800" b="1" dirty="0"/>
              <a:t>	</a:t>
            </a:r>
            <a:r>
              <a:rPr lang="fr-FR" sz="1800" dirty="0"/>
              <a:t>Le cadre géographique du projet</a:t>
            </a:r>
          </a:p>
          <a:p>
            <a:pPr marL="0" indent="0">
              <a:buNone/>
            </a:pPr>
            <a:r>
              <a:rPr lang="fr-FR" sz="1800" b="1" dirty="0"/>
              <a:t>Quel est l’objet de la résilience ? </a:t>
            </a:r>
          </a:p>
          <a:p>
            <a:pPr marL="0" indent="0">
              <a:buNone/>
            </a:pPr>
            <a:r>
              <a:rPr lang="fr-FR" sz="1800" dirty="0"/>
              <a:t>	Chocs à court terme et/ou facteurs de stress à long terme que le projet prendra en charge</a:t>
            </a:r>
          </a:p>
          <a:p>
            <a:pPr marL="0" indent="0">
              <a:buNone/>
            </a:pPr>
            <a:r>
              <a:rPr lang="fr-FR" sz="1800" b="1" dirty="0"/>
              <a:t>Quels sont les acteurs concernés par la résilience ? </a:t>
            </a:r>
          </a:p>
          <a:p>
            <a:pPr marL="0" indent="0">
              <a:buNone/>
            </a:pPr>
            <a:r>
              <a:rPr lang="fr-FR" sz="1800" dirty="0"/>
              <a:t>	Les groupes cibles/principaux bénéficiaires du projet</a:t>
            </a:r>
          </a:p>
          <a:p>
            <a:pPr marL="0" indent="0">
              <a:buNone/>
            </a:pPr>
            <a:r>
              <a:rPr lang="fr-FR" sz="1800" b="1" dirty="0"/>
              <a:t>Quel est le but de la résilience ? </a:t>
            </a:r>
          </a:p>
          <a:p>
            <a:pPr marL="0" indent="0">
              <a:buNone/>
            </a:pPr>
            <a:r>
              <a:rPr lang="fr-FR" sz="1800" dirty="0"/>
              <a:t>	Objectif de développement ou autre que le projet cherche à atteindre en renforçant la résilience</a:t>
            </a:r>
          </a:p>
          <a:p>
            <a:pPr marL="0" indent="0">
              <a:buNone/>
            </a:pPr>
            <a:r>
              <a:rPr lang="fr-FR" sz="1800" b="1" dirty="0"/>
              <a:t>De quelle manière s’opère la résilience ? </a:t>
            </a:r>
          </a:p>
          <a:p>
            <a:pPr marL="0" indent="0">
              <a:buNone/>
            </a:pPr>
            <a:r>
              <a:rPr lang="fr-FR" sz="1800" dirty="0"/>
              <a:t>	Description des principales capacités de résilience (capacité d’absorption, d’adaptation et/ou de transformation) que le projet contribuera à renforcer.</a:t>
            </a:r>
          </a:p>
          <a:p>
            <a:pPr marL="514350" indent="-514350">
              <a:buAutoNum type="alphaLcParenBoth"/>
            </a:pPr>
            <a:endParaRPr lang="en-US" sz="1800" dirty="0"/>
          </a:p>
          <a:p>
            <a:pPr marL="0" indent="0">
              <a:buNone/>
            </a:pPr>
            <a:r>
              <a:rPr lang="fr-FR" sz="1800" dirty="0"/>
              <a:t> </a:t>
            </a:r>
          </a:p>
          <a:p>
            <a:pPr marL="0" indent="0">
              <a:buNone/>
            </a:pPr>
            <a:endParaRPr lang="en-US" sz="1800" dirty="0"/>
          </a:p>
        </p:txBody>
      </p:sp>
      <p:sp>
        <p:nvSpPr>
          <p:cNvPr id="4" name="Slide Number Placeholder 3"/>
          <p:cNvSpPr>
            <a:spLocks noGrp="1"/>
          </p:cNvSpPr>
          <p:nvPr>
            <p:ph type="sldNum" sz="quarter" idx="4294967295"/>
            <p:custDataLst>
              <p:tags r:id="rId2"/>
            </p:custDataLst>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11</a:t>
            </a:fld>
            <a:endParaRPr lang="en-GB"/>
          </a:p>
        </p:txBody>
      </p:sp>
      <p:sp>
        <p:nvSpPr>
          <p:cNvPr id="8" name="TextBox 7">
            <a:extLst>
              <a:ext uri="{FF2B5EF4-FFF2-40B4-BE49-F238E27FC236}">
                <a16:creationId xmlns:a16="http://schemas.microsoft.com/office/drawing/2014/main" id="{69D8B655-A0B5-46F5-B94C-1321E9094208}"/>
              </a:ext>
            </a:extLst>
          </p:cNvPr>
          <p:cNvSpPr txBox="1"/>
          <p:nvPr>
            <p:custDataLst>
              <p:tags r:id="rId3"/>
            </p:custDataLst>
          </p:nvPr>
        </p:nvSpPr>
        <p:spPr>
          <a:xfrm>
            <a:off x="1765738" y="672611"/>
            <a:ext cx="6255757" cy="646331"/>
          </a:xfrm>
          <a:prstGeom prst="rect">
            <a:avLst/>
          </a:prstGeom>
          <a:noFill/>
        </p:spPr>
        <p:txBody>
          <a:bodyPr wrap="square" rtlCol="0">
            <a:spAutoFit/>
          </a:bodyPr>
          <a:lstStyle/>
          <a:p>
            <a:r>
              <a:rPr lang="fr-FR" b="1" dirty="0"/>
              <a:t>Ressources  : Aborder les questions clés de la résilience afin d’apporter des informations factuelles à la conception du projet</a:t>
            </a:r>
          </a:p>
        </p:txBody>
      </p:sp>
    </p:spTree>
    <p:extLst>
      <p:ext uri="{BB962C8B-B14F-4D97-AF65-F5344CB8AC3E}">
        <p14:creationId xmlns:p14="http://schemas.microsoft.com/office/powerpoint/2010/main" val="263646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9B64D715-D59A-E84A-A4C7-DC1518EFA933}"/>
              </a:ext>
            </a:extLst>
          </p:cNvPr>
          <p:cNvPicPr>
            <a:picLocks noChangeAspect="1"/>
          </p:cNvPicPr>
          <p:nvPr>
            <p:custDataLst>
              <p:tags r:id="rId1"/>
            </p:custDataLst>
          </p:nvPr>
        </p:nvPicPr>
        <p:blipFill>
          <a:blip r:embed="rId5"/>
          <a:stretch>
            <a:fillRect/>
          </a:stretch>
        </p:blipFill>
        <p:spPr>
          <a:xfrm>
            <a:off x="0" y="2720230"/>
            <a:ext cx="9144000" cy="1417539"/>
          </a:xfrm>
          <a:prstGeom prst="rect">
            <a:avLst/>
          </a:prstGeom>
        </p:spPr>
      </p:pic>
      <p:sp>
        <p:nvSpPr>
          <p:cNvPr id="5" name="TextBox 4">
            <a:extLst>
              <a:ext uri="{FF2B5EF4-FFF2-40B4-BE49-F238E27FC236}">
                <a16:creationId xmlns:a16="http://schemas.microsoft.com/office/drawing/2014/main" id="{27E83032-2C7D-5342-862D-04AD06920689}"/>
              </a:ext>
            </a:extLst>
          </p:cNvPr>
          <p:cNvSpPr txBox="1"/>
          <p:nvPr>
            <p:custDataLst>
              <p:tags r:id="rId2"/>
            </p:custDataLst>
          </p:nvPr>
        </p:nvSpPr>
        <p:spPr>
          <a:xfrm>
            <a:off x="2966111" y="1497724"/>
            <a:ext cx="3211777" cy="369332"/>
          </a:xfrm>
          <a:prstGeom prst="rect">
            <a:avLst/>
          </a:prstGeom>
          <a:noFill/>
        </p:spPr>
        <p:txBody>
          <a:bodyPr wrap="none" rtlCol="0">
            <a:spAutoFit/>
          </a:bodyPr>
          <a:lstStyle/>
          <a:p>
            <a:r>
              <a:rPr lang="fr-FR" b="1"/>
              <a:t>Quatre étapes distinctes et interdépendantes</a:t>
            </a:r>
          </a:p>
        </p:txBody>
      </p:sp>
      <p:sp>
        <p:nvSpPr>
          <p:cNvPr id="6" name="TextBox 5">
            <a:extLst>
              <a:ext uri="{FF2B5EF4-FFF2-40B4-BE49-F238E27FC236}">
                <a16:creationId xmlns:a16="http://schemas.microsoft.com/office/drawing/2014/main" id="{E258D65E-39B3-C341-AFC8-8C8C4DF27402}"/>
              </a:ext>
            </a:extLst>
          </p:cNvPr>
          <p:cNvSpPr txBox="1"/>
          <p:nvPr>
            <p:custDataLst>
              <p:tags r:id="rId3"/>
            </p:custDataLst>
          </p:nvPr>
        </p:nvSpPr>
        <p:spPr>
          <a:xfrm>
            <a:off x="2569779" y="4638568"/>
            <a:ext cx="5021466" cy="1200329"/>
          </a:xfrm>
          <a:prstGeom prst="rect">
            <a:avLst/>
          </a:prstGeom>
          <a:solidFill>
            <a:schemeClr val="accent4">
              <a:lumMod val="40000"/>
              <a:lumOff val="60000"/>
            </a:schemeClr>
          </a:solidFill>
        </p:spPr>
        <p:txBody>
          <a:bodyPr wrap="square" rtlCol="0">
            <a:spAutoFit/>
          </a:bodyPr>
          <a:lstStyle/>
          <a:p>
            <a:r>
              <a:rPr lang="fr-FR" dirty="0"/>
              <a:t>Étape facultative (étape 5) pour compléter le système de S&amp;E du projet en utilisant les attributs de résilience pour suivre les progrès relatifs à la résilience.</a:t>
            </a:r>
          </a:p>
        </p:txBody>
      </p:sp>
    </p:spTree>
    <p:extLst>
      <p:ext uri="{BB962C8B-B14F-4D97-AF65-F5344CB8AC3E}">
        <p14:creationId xmlns:p14="http://schemas.microsoft.com/office/powerpoint/2010/main" val="63203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11308D-A044-FB45-AD74-B553DFB1D6CF}"/>
              </a:ext>
            </a:extLst>
          </p:cNvPr>
          <p:cNvPicPr>
            <a:picLocks noChangeAspect="1"/>
          </p:cNvPicPr>
          <p:nvPr>
            <p:custDataLst>
              <p:tags r:id="rId1"/>
            </p:custDataLst>
          </p:nvPr>
        </p:nvPicPr>
        <p:blipFill>
          <a:blip r:embed="rId3"/>
          <a:stretch>
            <a:fillRect/>
          </a:stretch>
        </p:blipFill>
        <p:spPr>
          <a:xfrm>
            <a:off x="0" y="793435"/>
            <a:ext cx="9144000" cy="5271129"/>
          </a:xfrm>
          <a:prstGeom prst="rect">
            <a:avLst/>
          </a:prstGeom>
        </p:spPr>
      </p:pic>
    </p:spTree>
    <p:extLst>
      <p:ext uri="{BB962C8B-B14F-4D97-AF65-F5344CB8AC3E}">
        <p14:creationId xmlns:p14="http://schemas.microsoft.com/office/powerpoint/2010/main" val="157583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15A8BD-C93E-104C-814B-9521AD0F7CE7}"/>
              </a:ext>
            </a:extLst>
          </p:cNvPr>
          <p:cNvSpPr txBox="1"/>
          <p:nvPr>
            <p:custDataLst>
              <p:tags r:id="rId1"/>
            </p:custDataLst>
          </p:nvPr>
        </p:nvSpPr>
        <p:spPr>
          <a:xfrm>
            <a:off x="2451163" y="945931"/>
            <a:ext cx="4241674" cy="369332"/>
          </a:xfrm>
          <a:prstGeom prst="rect">
            <a:avLst/>
          </a:prstGeom>
          <a:noFill/>
        </p:spPr>
        <p:txBody>
          <a:bodyPr wrap="none" rtlCol="0">
            <a:spAutoFit/>
          </a:bodyPr>
          <a:lstStyle/>
          <a:p>
            <a:r>
              <a:rPr lang="fr-FR" b="1"/>
              <a:t>Bases et cibles des attributs de résilience</a:t>
            </a:r>
          </a:p>
        </p:txBody>
      </p:sp>
      <p:sp>
        <p:nvSpPr>
          <p:cNvPr id="5" name="TextBox 4">
            <a:extLst>
              <a:ext uri="{FF2B5EF4-FFF2-40B4-BE49-F238E27FC236}">
                <a16:creationId xmlns:a16="http://schemas.microsoft.com/office/drawing/2014/main" id="{165A29B6-14BA-D84E-B5F3-11258AA2592C}"/>
              </a:ext>
            </a:extLst>
          </p:cNvPr>
          <p:cNvSpPr txBox="1"/>
          <p:nvPr>
            <p:custDataLst>
              <p:tags r:id="rId2"/>
            </p:custDataLst>
          </p:nvPr>
        </p:nvSpPr>
        <p:spPr>
          <a:xfrm>
            <a:off x="457201" y="2274838"/>
            <a:ext cx="3510950" cy="1815882"/>
          </a:xfrm>
          <a:prstGeom prst="rect">
            <a:avLst/>
          </a:prstGeom>
          <a:noFill/>
        </p:spPr>
        <p:txBody>
          <a:bodyPr wrap="square" rtlCol="0">
            <a:spAutoFit/>
          </a:bodyPr>
          <a:lstStyle/>
          <a:p>
            <a:r>
              <a:rPr lang="fr-FR" sz="1600" dirty="0"/>
              <a:t>Cette visualisation montre la situation de référence et les cibles des attributs de résilience du projet.</a:t>
            </a:r>
          </a:p>
          <a:p>
            <a:r>
              <a:rPr lang="fr-FR" sz="1600" dirty="0"/>
              <a:t>Les scores (faible de 0 à 1, moyen de 2 à 3, élevé de 4 à 5) peuvent informer ou compléter le système de suivi et d’évaluation du projet.</a:t>
            </a:r>
          </a:p>
        </p:txBody>
      </p:sp>
      <p:pic>
        <p:nvPicPr>
          <p:cNvPr id="8" name="Picture 7" descr="Chart, radar chart&#10;&#10;Description automatically generated">
            <a:extLst>
              <a:ext uri="{FF2B5EF4-FFF2-40B4-BE49-F238E27FC236}">
                <a16:creationId xmlns:a16="http://schemas.microsoft.com/office/drawing/2014/main" id="{6EDC7A65-E900-A242-B63F-C73675E23D67}"/>
              </a:ext>
            </a:extLst>
          </p:cNvPr>
          <p:cNvPicPr>
            <a:picLocks noChangeAspect="1"/>
          </p:cNvPicPr>
          <p:nvPr>
            <p:custDataLst>
              <p:tags r:id="rId3"/>
            </p:custDataLst>
          </p:nvPr>
        </p:nvPicPr>
        <p:blipFill>
          <a:blip r:embed="rId5"/>
          <a:stretch>
            <a:fillRect/>
          </a:stretch>
        </p:blipFill>
        <p:spPr>
          <a:xfrm>
            <a:off x="3467757" y="1610472"/>
            <a:ext cx="5676243" cy="4049567"/>
          </a:xfrm>
          <a:prstGeom prst="rect">
            <a:avLst/>
          </a:prstGeom>
        </p:spPr>
      </p:pic>
    </p:spTree>
    <p:extLst>
      <p:ext uri="{BB962C8B-B14F-4D97-AF65-F5344CB8AC3E}">
        <p14:creationId xmlns:p14="http://schemas.microsoft.com/office/powerpoint/2010/main" val="258247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E021F62-629C-8943-8DFE-06782DEBC8ED}"/>
              </a:ext>
            </a:extLst>
          </p:cNvPr>
          <p:cNvPicPr>
            <a:picLocks noChangeAspect="1"/>
          </p:cNvPicPr>
          <p:nvPr>
            <p:custDataLst>
              <p:tags r:id="rId1"/>
            </p:custDataLst>
          </p:nvPr>
        </p:nvPicPr>
        <p:blipFill>
          <a:blip r:embed="rId4"/>
          <a:stretch>
            <a:fillRect/>
          </a:stretch>
        </p:blipFill>
        <p:spPr>
          <a:xfrm>
            <a:off x="0" y="697624"/>
            <a:ext cx="9144000" cy="5715000"/>
          </a:xfrm>
          <a:prstGeom prst="rect">
            <a:avLst/>
          </a:prstGeom>
        </p:spPr>
      </p:pic>
    </p:spTree>
    <p:extLst>
      <p:ext uri="{BB962C8B-B14F-4D97-AF65-F5344CB8AC3E}">
        <p14:creationId xmlns:p14="http://schemas.microsoft.com/office/powerpoint/2010/main" val="194120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custDataLst>
              <p:tags r:id="rId1"/>
            </p:custDataLst>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Structure du module		</a:t>
            </a:r>
          </a:p>
        </p:txBody>
      </p:sp>
      <p:sp>
        <p:nvSpPr>
          <p:cNvPr id="3" name="Content Placeholder 2">
            <a:extLst>
              <a:ext uri="{FF2B5EF4-FFF2-40B4-BE49-F238E27FC236}">
                <a16:creationId xmlns:a16="http://schemas.microsoft.com/office/drawing/2014/main" id="{962AF58B-1C47-1D42-932B-1D76DBFBC9D3}"/>
              </a:ext>
            </a:extLst>
          </p:cNvPr>
          <p:cNvSpPr txBox="1">
            <a:spLocks/>
          </p:cNvSpPr>
          <p:nvPr>
            <p:custDataLst>
              <p:tags r:id="rId2"/>
            </p:custDataLst>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Objectifs du module et formation</a:t>
            </a:r>
          </a:p>
          <a:p>
            <a:r>
              <a:rPr lang="fr-FR"/>
              <a:t>Présentation de l’outil de renforcement de la résilience d’AFRI-RES</a:t>
            </a:r>
          </a:p>
          <a:p>
            <a:r>
              <a:rPr lang="fr-FR"/>
              <a:t>Concepts clés permettant l’utilisation de l’outil</a:t>
            </a:r>
          </a:p>
          <a:p>
            <a:r>
              <a:rPr lang="fr-FR"/>
              <a:t>Ressources nécessaires à l’utilisation de l’outil</a:t>
            </a:r>
          </a:p>
          <a:p>
            <a:r>
              <a:rPr lang="fr-FR"/>
              <a:t>Produits attendus de l’utilisation de l’outil</a:t>
            </a:r>
          </a:p>
          <a:p>
            <a:r>
              <a:rPr lang="fr-FR"/>
              <a:t>Exercice : Utilisation de l’outil</a:t>
            </a:r>
          </a:p>
        </p:txBody>
      </p:sp>
    </p:spTree>
    <p:extLst>
      <p:ext uri="{BB962C8B-B14F-4D97-AF65-F5344CB8AC3E}">
        <p14:creationId xmlns:p14="http://schemas.microsoft.com/office/powerpoint/2010/main" val="180307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custDataLst>
              <p:tags r:id="rId1"/>
            </p:custDataLst>
          </p:nvPr>
        </p:nvSpPr>
        <p:spPr>
          <a:xfrm>
            <a:off x="376147" y="683214"/>
            <a:ext cx="8483784" cy="993775"/>
          </a:xfrm>
        </p:spPr>
        <p:txBody>
          <a:bodyPr>
            <a:normAutofit fontScale="90000"/>
          </a:bodyPr>
          <a:lstStyle/>
          <a:p>
            <a:r>
              <a:rPr lang="fr-FR" dirty="0"/>
              <a:t>Objectifs d’AFRI-RES et du programme de formation</a:t>
            </a:r>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custDataLst>
              <p:tags r:id="rId2"/>
            </p:custDataLst>
          </p:nvPr>
        </p:nvSpPr>
        <p:spPr>
          <a:xfrm>
            <a:off x="316523" y="1885648"/>
            <a:ext cx="8827477" cy="1570231"/>
          </a:xfrm>
        </p:spPr>
        <p:txBody>
          <a:bodyPr>
            <a:normAutofit/>
          </a:bodyPr>
          <a:lstStyle/>
          <a:p>
            <a:pPr marL="0" indent="0">
              <a:lnSpc>
                <a:spcPct val="120000"/>
              </a:lnSpc>
              <a:spcBef>
                <a:spcPts val="360"/>
              </a:spcBef>
              <a:buNone/>
            </a:pPr>
            <a:r>
              <a:rPr lang="fr-FR" sz="1600" dirty="0"/>
              <a:t>Objectif du Mécanisme d’investissement en faveur de la résilience climatique en Afrique (AFRI-RES) : Renforcer la capacité des institutions africaines (administrations centrales, organisations de bassins fluviaux, communautés économiques régionales, pools énergétiques et praticiens du développement) à planifier, concevoir et mettre en œuvre des investissements résilients à la variabilité et au changement climatiques dans des secteurs sélectionnés.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custDataLst>
              <p:tags r:id="rId3"/>
            </p:custDataLst>
          </p:nvPr>
        </p:nvSpPr>
        <p:spPr>
          <a:xfrm>
            <a:off x="376147" y="3610780"/>
            <a:ext cx="8483784" cy="2554545"/>
          </a:xfrm>
          <a:prstGeom prst="rect">
            <a:avLst/>
          </a:prstGeom>
          <a:noFill/>
        </p:spPr>
        <p:txBody>
          <a:bodyPr wrap="square" rtlCol="0">
            <a:spAutoFit/>
          </a:bodyPr>
          <a:lstStyle/>
          <a:p>
            <a:pPr lvl="0"/>
            <a:r>
              <a:rPr lang="fr-FR" sz="1400" dirty="0"/>
              <a:t>Objectifs du programme de formation :</a:t>
            </a:r>
          </a:p>
          <a:p>
            <a:pPr marL="285750" indent="-285750">
              <a:buFont typeface="Wingdings" pitchFamily="2" charset="2"/>
              <a:buChar char="ü"/>
            </a:pPr>
            <a:r>
              <a:rPr lang="fr-FR" sz="1400" dirty="0"/>
              <a:t>Apporter des informations sur les risques climatiques pour les infrastructures africaines</a:t>
            </a:r>
          </a:p>
          <a:p>
            <a:pPr marL="285750" indent="-285750">
              <a:buFont typeface="Wingdings" pitchFamily="2" charset="2"/>
              <a:buChar char="ü"/>
            </a:pPr>
            <a:r>
              <a:rPr lang="fr-FR" sz="1400" dirty="0"/>
              <a:t>Faire comprendre la résilience climatique, ses attributs et les directives connexes</a:t>
            </a:r>
          </a:p>
          <a:p>
            <a:pPr marL="285750" indent="-285750">
              <a:buFont typeface="Wingdings" pitchFamily="2" charset="2"/>
              <a:buChar char="ü"/>
            </a:pPr>
            <a:r>
              <a:rPr lang="fr-FR" sz="1400" dirty="0"/>
              <a:t>Former les participants à l’utilisation des attributs de résilience et des directives relatives à la résilience climatique pour le secteur des routes et du transport déjà développés par la Banque mondiale dans le cadre du programme AFRI-RES</a:t>
            </a:r>
          </a:p>
          <a:p>
            <a:pPr marL="285750" indent="-285750">
              <a:buFont typeface="Wingdings" pitchFamily="2" charset="2"/>
              <a:buChar char="ü"/>
            </a:pPr>
            <a:r>
              <a:rPr lang="fr-FR" sz="1400" dirty="0"/>
              <a:t>Développer la capacité à suivre et évaluer les projets pour l’adoption des attributs de la résilience climatique afin de garantir les impacts prévus des projets</a:t>
            </a:r>
          </a:p>
          <a:p>
            <a:pPr marL="285750" indent="-285750">
              <a:buFont typeface="Wingdings" pitchFamily="2" charset="2"/>
              <a:buChar char="ü"/>
            </a:pPr>
            <a:r>
              <a:rPr lang="fr-FR" sz="1400" dirty="0"/>
              <a:t>Promouvoir des mesures de résilience climatique pour améliorer la qualité et la durabilité des projets</a:t>
            </a:r>
          </a:p>
          <a:p>
            <a:pPr marL="285750" indent="-285750">
              <a:buFont typeface="Wingdings" pitchFamily="2" charset="2"/>
              <a:buChar char="ü"/>
            </a:pPr>
            <a:r>
              <a:rPr lang="fr-FR" sz="1400" dirty="0"/>
              <a:t>Augmenter la capacité de gestion adaptative des projets, afin d’intégrer les nouvelles informations et connaissances sur la résilience climatique, pertinentes pour les projets.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custDataLst>
              <p:tags r:id="rId1"/>
            </p:custDataLst>
          </p:nvPr>
        </p:nvSpPr>
        <p:spPr>
          <a:xfrm>
            <a:off x="628650" y="500062"/>
            <a:ext cx="7886700" cy="1325563"/>
          </a:xfrm>
        </p:spPr>
        <p:txBody>
          <a:bodyPr/>
          <a:lstStyle/>
          <a:p>
            <a:r>
              <a:rPr lang="fr-FR"/>
              <a:t>Objectifs du module 2</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custDataLst>
              <p:tags r:id="rId2"/>
            </p:custDataLst>
          </p:nvPr>
        </p:nvSpPr>
        <p:spPr>
          <a:xfrm>
            <a:off x="628650" y="1834173"/>
            <a:ext cx="5117242" cy="4351338"/>
          </a:xfrm>
        </p:spPr>
        <p:txBody>
          <a:bodyPr>
            <a:normAutofit/>
          </a:bodyPr>
          <a:lstStyle/>
          <a:p>
            <a:pPr marL="0" indent="0">
              <a:buNone/>
            </a:pPr>
            <a:r>
              <a:rPr lang="fr-FR" dirty="0"/>
              <a:t>À l’issue du module 2, les participants comprendront la manière d’utiliser l’outil de renforcement de la résilience d’AFRI-RES pour renforcer les attributs de résilience des projets routiers du PIDA PAP II.</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custDataLst>
              <p:tags r:id="rId3"/>
            </p:custDataLst>
          </p:nvPr>
        </p:nvPicPr>
        <p:blipFill>
          <a:blip r:embed="rId5">
            <a:extLst>
              <a:ext uri="{96DAC541-7B7A-43D3-8B79-37D633B846F1}">
                <asvg:svgBlip xmlns:asvg="http://schemas.microsoft.com/office/drawing/2016/SVG/main" r:embed="rId6"/>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custDataLst>
              <p:tags r:id="rId1"/>
            </p:custDataLst>
          </p:nvPr>
        </p:nvSpPr>
        <p:spPr>
          <a:xfrm>
            <a:off x="542114" y="1629508"/>
            <a:ext cx="8157299" cy="4641931"/>
          </a:xfrm>
        </p:spPr>
        <p:txBody>
          <a:bodyPr>
            <a:noAutofit/>
          </a:bodyPr>
          <a:lstStyle/>
          <a:p>
            <a:pPr marL="0" indent="0">
              <a:buNone/>
            </a:pPr>
            <a:r>
              <a:rPr lang="fr-FR" dirty="0"/>
              <a:t>Il intègre des attributs de résilience dans le cadre de la conception et de la mise en œuvre des projets afin de contribuer de quatre manières principales :</a:t>
            </a:r>
          </a:p>
          <a:p>
            <a:pPr marL="514350" indent="-514350">
              <a:buAutoNum type="alphaLcParenBoth"/>
            </a:pPr>
            <a:r>
              <a:rPr lang="fr-FR" dirty="0"/>
              <a:t>Renforcer la conception du projet par des voies de résilience </a:t>
            </a:r>
          </a:p>
          <a:p>
            <a:pPr marL="514350" indent="-514350">
              <a:buAutoNum type="alphaLcParenBoth"/>
            </a:pPr>
            <a:r>
              <a:rPr lang="fr-FR" dirty="0"/>
              <a:t>Respecter les engagements climatiques nationaux</a:t>
            </a:r>
          </a:p>
          <a:p>
            <a:pPr marL="514350" indent="-514350">
              <a:buFont typeface="Arial" panose="020B0604020202020204" pitchFamily="34" charset="0"/>
              <a:buAutoNum type="alphaLcParenBoth"/>
            </a:pPr>
            <a:r>
              <a:rPr lang="fr-FR" dirty="0"/>
              <a:t>Suivre les progrès relatifs à l’impact de la résilience</a:t>
            </a:r>
          </a:p>
          <a:p>
            <a:pPr marL="514350" indent="-514350">
              <a:buFont typeface="Arial" panose="020B0604020202020204" pitchFamily="34" charset="0"/>
              <a:buAutoNum type="alphaLcParenBoth"/>
            </a:pPr>
            <a:r>
              <a:rPr lang="fr-FR" dirty="0"/>
              <a:t>Développer une approche ascendante et intuitive pour renforcer la résilience </a:t>
            </a:r>
          </a:p>
          <a:p>
            <a:pPr marL="514350" indent="-514350">
              <a:buAutoNum type="alphaLcParenBoth"/>
            </a:pPr>
            <a:endParaRPr lang="en-US" dirty="0"/>
          </a:p>
          <a:p>
            <a:pPr marL="0" indent="0">
              <a:buNone/>
            </a:pPr>
            <a:r>
              <a:rPr lang="fr-FR" dirty="0"/>
              <a:t> </a:t>
            </a:r>
          </a:p>
          <a:p>
            <a:pPr marL="0" indent="0">
              <a:buNone/>
            </a:pPr>
            <a:endParaRPr lang="en-US" sz="2800" dirty="0"/>
          </a:p>
        </p:txBody>
      </p:sp>
      <p:sp>
        <p:nvSpPr>
          <p:cNvPr id="4" name="Slide Number Placeholder 3"/>
          <p:cNvSpPr>
            <a:spLocks noGrp="1"/>
          </p:cNvSpPr>
          <p:nvPr>
            <p:ph type="sldNum" sz="quarter" idx="4294967295"/>
            <p:custDataLst>
              <p:tags r:id="rId2"/>
            </p:custDataLst>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lang="en-GB"/>
          </a:p>
        </p:txBody>
      </p:sp>
      <p:sp>
        <p:nvSpPr>
          <p:cNvPr id="8" name="TextBox 7">
            <a:extLst>
              <a:ext uri="{FF2B5EF4-FFF2-40B4-BE49-F238E27FC236}">
                <a16:creationId xmlns:a16="http://schemas.microsoft.com/office/drawing/2014/main" id="{69D8B655-A0B5-46F5-B94C-1321E9094208}"/>
              </a:ext>
            </a:extLst>
          </p:cNvPr>
          <p:cNvSpPr txBox="1"/>
          <p:nvPr>
            <p:custDataLst>
              <p:tags r:id="rId3"/>
            </p:custDataLst>
          </p:nvPr>
        </p:nvSpPr>
        <p:spPr>
          <a:xfrm>
            <a:off x="2019652" y="986888"/>
            <a:ext cx="5202222" cy="707886"/>
          </a:xfrm>
          <a:prstGeom prst="rect">
            <a:avLst/>
          </a:prstGeom>
          <a:noFill/>
        </p:spPr>
        <p:txBody>
          <a:bodyPr wrap="square" rtlCol="0">
            <a:spAutoFit/>
          </a:bodyPr>
          <a:lstStyle/>
          <a:p>
            <a:r>
              <a:rPr lang="fr-FR" sz="2000" b="1" dirty="0"/>
              <a:t>Qu’est-ce que l’outil de renforcement de la résilience d’AFRI-RES ?</a:t>
            </a:r>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custDataLst>
              <p:tags r:id="rId1"/>
            </p:custDataLst>
          </p:nvPr>
        </p:nvSpPr>
        <p:spPr>
          <a:xfrm>
            <a:off x="2506415" y="819807"/>
            <a:ext cx="5561844" cy="369332"/>
          </a:xfrm>
          <a:prstGeom prst="rect">
            <a:avLst/>
          </a:prstGeom>
          <a:noFill/>
        </p:spPr>
        <p:txBody>
          <a:bodyPr wrap="none" rtlCol="0">
            <a:spAutoFit/>
          </a:bodyPr>
          <a:lstStyle/>
          <a:p>
            <a:r>
              <a:rPr lang="fr-FR" b="1" dirty="0"/>
              <a:t>Concepts clés : Composantes essentielles de la résilience</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custDataLst>
              <p:tags r:id="rId2"/>
            </p:custDataLst>
            <p:extLst>
              <p:ext uri="{D42A27DB-BD31-4B8C-83A1-F6EECF244321}">
                <p14:modId xmlns:p14="http://schemas.microsoft.com/office/powerpoint/2010/main" val="17664106"/>
              </p:ext>
            </p:extLst>
          </p:nvPr>
        </p:nvGraphicFramePr>
        <p:xfrm>
          <a:off x="682992" y="1614808"/>
          <a:ext cx="7877684" cy="5034280"/>
        </p:xfrm>
        <a:graphic>
          <a:graphicData uri="http://schemas.openxmlformats.org/drawingml/2006/table">
            <a:tbl>
              <a:tblPr firstRow="1" bandRow="1">
                <a:tableStyleId>{93296810-A885-4BE3-A3E7-6D5BEEA58F35}</a:tableStyleId>
              </a:tblPr>
              <a:tblGrid>
                <a:gridCol w="3938842">
                  <a:extLst>
                    <a:ext uri="{9D8B030D-6E8A-4147-A177-3AD203B41FA5}">
                      <a16:colId xmlns:a16="http://schemas.microsoft.com/office/drawing/2014/main" val="250999988"/>
                    </a:ext>
                  </a:extLst>
                </a:gridCol>
                <a:gridCol w="3938842">
                  <a:extLst>
                    <a:ext uri="{9D8B030D-6E8A-4147-A177-3AD203B41FA5}">
                      <a16:colId xmlns:a16="http://schemas.microsoft.com/office/drawing/2014/main" val="796427302"/>
                    </a:ext>
                  </a:extLst>
                </a:gridCol>
              </a:tblGrid>
              <a:tr h="370840">
                <a:tc>
                  <a:txBody>
                    <a:bodyPr/>
                    <a:lstStyle/>
                    <a:p>
                      <a:r>
                        <a:rPr lang="fr-FR"/>
                        <a:t>Composante</a:t>
                      </a:r>
                    </a:p>
                  </a:txBody>
                  <a:tcPr/>
                </a:tc>
                <a:tc>
                  <a:txBody>
                    <a:bodyPr/>
                    <a:lstStyle/>
                    <a:p>
                      <a:r>
                        <a:rPr lang="fr-FR"/>
                        <a:t>Définition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rPr>
                        <a:t>CAPACITÉ D'ABSORPTION</a:t>
                      </a:r>
                    </a:p>
                  </a:txBody>
                  <a:tcPr/>
                </a:tc>
                <a:tc>
                  <a:txBody>
                    <a:bodyPr/>
                    <a:lstStyle/>
                    <a:p>
                      <a:r>
                        <a:rPr lang="fr-FR" sz="1800">
                          <a:solidFill>
                            <a:schemeClr val="dk1"/>
                          </a:solidFill>
                          <a:effectLst/>
                        </a:rPr>
                        <a:t>Capacité à se préparer à atténuer ou à prévenir les impacts négatifs des aléas, de manière à préserver et à restaurer les structures et fonctions de base essentielles.</a:t>
                      </a:r>
                    </a:p>
                  </a:txBody>
                  <a:tcPr/>
                </a:tc>
                <a:extLst>
                  <a:ext uri="{0D108BD9-81ED-4DB2-BD59-A6C34878D82A}">
                    <a16:rowId xmlns:a16="http://schemas.microsoft.com/office/drawing/2014/main" val="746495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rPr>
                        <a:t>CAPACITÉ D'ADAPTATION</a:t>
                      </a:r>
                    </a:p>
                  </a:txBody>
                  <a:tcPr/>
                </a:tc>
                <a:tc>
                  <a:txBody>
                    <a:bodyPr/>
                    <a:lstStyle/>
                    <a:p>
                      <a:r>
                        <a:rPr lang="fr-FR" sz="1800" dirty="0">
                          <a:solidFill>
                            <a:schemeClr val="dk1"/>
                          </a:solidFill>
                          <a:effectLst/>
                        </a:rPr>
                        <a:t>Capacité à ajuster, modifier ou changer les caractéristiques et les actions afin de modérer les impacts potentiels futurs des aléas et permettre aux systèmes de continuer à fonctionner sans changements qualitatifs majeurs.</a:t>
                      </a:r>
                    </a:p>
                  </a:txBody>
                  <a:tcPr/>
                </a:tc>
                <a:extLst>
                  <a:ext uri="{0D108BD9-81ED-4DB2-BD59-A6C34878D82A}">
                    <a16:rowId xmlns:a16="http://schemas.microsoft.com/office/drawing/2014/main" val="3766187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rPr>
                        <a:t>CAPACITÉ DE TRANSFORMATION</a:t>
                      </a:r>
                    </a:p>
                    <a:p>
                      <a:endParaRPr lang="en-US" dirty="0"/>
                    </a:p>
                  </a:txBody>
                  <a:tcPr/>
                </a:tc>
                <a:tc>
                  <a:txBody>
                    <a:bodyPr/>
                    <a:lstStyle/>
                    <a:p>
                      <a:r>
                        <a:rPr lang="fr-FR" sz="1800" dirty="0">
                          <a:solidFill>
                            <a:schemeClr val="dk1"/>
                          </a:solidFill>
                          <a:effectLst/>
                        </a:rPr>
                        <a:t>Capacité à créer un système fondamentalement nouveau de manière à éviter les impacts</a:t>
                      </a:r>
                    </a:p>
                    <a:p>
                      <a:r>
                        <a:rPr lang="fr-FR" sz="1800" dirty="0">
                          <a:solidFill>
                            <a:schemeClr val="dk1"/>
                          </a:solidFill>
                          <a:effectLst/>
                        </a:rPr>
                        <a:t>négatifs des aléas</a:t>
                      </a:r>
                    </a:p>
                    <a:p>
                      <a:endParaRPr lang="en-US" dirty="0"/>
                    </a:p>
                  </a:txBody>
                  <a:tcPr/>
                </a:tc>
                <a:extLst>
                  <a:ext uri="{0D108BD9-81ED-4DB2-BD59-A6C34878D82A}">
                    <a16:rowId xmlns:a16="http://schemas.microsoft.com/office/drawing/2014/main" val="1260996594"/>
                  </a:ext>
                </a:extLst>
              </a:tr>
            </a:tbl>
          </a:graphicData>
        </a:graphic>
      </p:graphicFrame>
    </p:spTree>
    <p:extLst>
      <p:ext uri="{BB962C8B-B14F-4D97-AF65-F5344CB8AC3E}">
        <p14:creationId xmlns:p14="http://schemas.microsoft.com/office/powerpoint/2010/main" val="330918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custDataLst>
              <p:tags r:id="rId1"/>
            </p:custDataLst>
          </p:nvPr>
        </p:nvSpPr>
        <p:spPr>
          <a:xfrm>
            <a:off x="2522180" y="614855"/>
            <a:ext cx="3736472" cy="369332"/>
          </a:xfrm>
          <a:prstGeom prst="rect">
            <a:avLst/>
          </a:prstGeom>
          <a:noFill/>
        </p:spPr>
        <p:txBody>
          <a:bodyPr wrap="none" rtlCol="0">
            <a:spAutoFit/>
          </a:bodyPr>
          <a:lstStyle/>
          <a:p>
            <a:r>
              <a:rPr lang="fr-FR" b="1" dirty="0"/>
              <a:t>Concepts clés : Attributs de résilience</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custDataLst>
              <p:tags r:id="rId2"/>
            </p:custDataLst>
            <p:extLst>
              <p:ext uri="{D42A27DB-BD31-4B8C-83A1-F6EECF244321}">
                <p14:modId xmlns:p14="http://schemas.microsoft.com/office/powerpoint/2010/main" val="1016237084"/>
              </p:ext>
            </p:extLst>
          </p:nvPr>
        </p:nvGraphicFramePr>
        <p:xfrm>
          <a:off x="761819" y="982881"/>
          <a:ext cx="7877684" cy="5765800"/>
        </p:xfrm>
        <a:graphic>
          <a:graphicData uri="http://schemas.openxmlformats.org/drawingml/2006/table">
            <a:tbl>
              <a:tblPr firstRow="1" bandRow="1">
                <a:tableStyleId>{5C22544A-7EE6-4342-B048-85BDC9FD1C3A}</a:tableStyleId>
              </a:tblPr>
              <a:tblGrid>
                <a:gridCol w="1681836">
                  <a:extLst>
                    <a:ext uri="{9D8B030D-6E8A-4147-A177-3AD203B41FA5}">
                      <a16:colId xmlns:a16="http://schemas.microsoft.com/office/drawing/2014/main" val="250999988"/>
                    </a:ext>
                  </a:extLst>
                </a:gridCol>
                <a:gridCol w="6195848">
                  <a:extLst>
                    <a:ext uri="{9D8B030D-6E8A-4147-A177-3AD203B41FA5}">
                      <a16:colId xmlns:a16="http://schemas.microsoft.com/office/drawing/2014/main" val="796427302"/>
                    </a:ext>
                  </a:extLst>
                </a:gridCol>
              </a:tblGrid>
              <a:tr h="370840">
                <a:tc>
                  <a:txBody>
                    <a:bodyPr/>
                    <a:lstStyle/>
                    <a:p>
                      <a:r>
                        <a:rPr lang="fr-FR"/>
                        <a:t>Composante</a:t>
                      </a:r>
                    </a:p>
                  </a:txBody>
                  <a:tcPr/>
                </a:tc>
                <a:tc>
                  <a:txBody>
                    <a:bodyPr/>
                    <a:lstStyle/>
                    <a:p>
                      <a:r>
                        <a:rPr lang="fr-FR"/>
                        <a:t>Définition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latin typeface="+mn-lt"/>
                          <a:ea typeface="+mn-ea"/>
                          <a:cs typeface="+mn-cs"/>
                        </a:rPr>
                        <a:t>Robustesse</a:t>
                      </a:r>
                    </a:p>
                  </a:txBody>
                  <a:tcPr/>
                </a:tc>
                <a:tc>
                  <a:txBody>
                    <a:bodyPr/>
                    <a:lstStyle/>
                    <a:p>
                      <a:r>
                        <a:rPr lang="fr-FR" sz="1800" dirty="0">
                          <a:solidFill>
                            <a:schemeClr val="dk1"/>
                          </a:solidFill>
                          <a:effectLst/>
                          <a:latin typeface="+mn-lt"/>
                          <a:ea typeface="+mn-ea"/>
                          <a:cs typeface="+mn-cs"/>
                        </a:rPr>
                        <a:t>Capacité du système à résister à l'impact des chocs et des fluctuations, et à conserver ses caractéristiques et ses performances.</a:t>
                      </a:r>
                    </a:p>
                    <a:p>
                      <a:r>
                        <a:rPr lang="fr-FR" sz="1800" dirty="0">
                          <a:solidFill>
                            <a:schemeClr val="dk1"/>
                          </a:solidFill>
                          <a:effectLst/>
                          <a:latin typeface="+mn-lt"/>
                          <a:ea typeface="+mn-ea"/>
                          <a:cs typeface="+mn-cs"/>
                        </a:rPr>
                        <a:t>.</a:t>
                      </a:r>
                    </a:p>
                  </a:txBody>
                  <a:tcPr/>
                </a:tc>
                <a:extLst>
                  <a:ext uri="{0D108BD9-81ED-4DB2-BD59-A6C34878D82A}">
                    <a16:rowId xmlns:a16="http://schemas.microsoft.com/office/drawing/2014/main" val="746495494"/>
                  </a:ext>
                </a:extLst>
              </a:tr>
              <a:tr h="176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latin typeface="+mn-lt"/>
                          <a:ea typeface="+mn-ea"/>
                          <a:cs typeface="+mn-cs"/>
                        </a:rPr>
                        <a:t>Apprentissage</a:t>
                      </a:r>
                    </a:p>
                  </a:txBody>
                  <a:tcPr/>
                </a:tc>
                <a:tc>
                  <a:txBody>
                    <a:bodyPr/>
                    <a:lstStyle/>
                    <a:p>
                      <a:r>
                        <a:rPr lang="fr-FR" sz="1800">
                          <a:solidFill>
                            <a:schemeClr val="dk1"/>
                          </a:solidFill>
                          <a:effectLst/>
                          <a:latin typeface="+mn-lt"/>
                          <a:ea typeface="+mn-ea"/>
                          <a:cs typeface="+mn-cs"/>
                        </a:rPr>
                        <a:t>Capacité du système à acquérir ou à générer des connaissances, et à développer les aptitudes, les attitudes et les compétences nécessaires à l'innovation et à l'adaptation au changement.</a:t>
                      </a:r>
                    </a:p>
                  </a:txBody>
                  <a:tcPr/>
                </a:tc>
                <a:extLst>
                  <a:ext uri="{0D108BD9-81ED-4DB2-BD59-A6C34878D82A}">
                    <a16:rowId xmlns:a16="http://schemas.microsoft.com/office/drawing/2014/main" val="3766187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latin typeface="+mn-lt"/>
                          <a:ea typeface="+mn-ea"/>
                          <a:cs typeface="+mn-cs"/>
                        </a:rPr>
                        <a:t>Redondance</a:t>
                      </a:r>
                    </a:p>
                    <a:p>
                      <a:endParaRPr lang="en-US" dirty="0"/>
                    </a:p>
                  </a:txBody>
                  <a:tcPr/>
                </a:tc>
                <a:tc>
                  <a:txBody>
                    <a:bodyPr/>
                    <a:lstStyle/>
                    <a:p>
                      <a:r>
                        <a:rPr lang="fr-FR" sz="1800">
                          <a:solidFill>
                            <a:schemeClr val="dk1"/>
                          </a:solidFill>
                          <a:effectLst/>
                          <a:latin typeface="+mn-lt"/>
                          <a:ea typeface="+mn-ea"/>
                          <a:cs typeface="+mn-cs"/>
                        </a:rPr>
                        <a:t>Disponibilité de ressources et/ou d'institutions supplémentaires ou de réserve accessibles en cas de chocs ou de facteurs de stress, et qui sont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latin typeface="+mn-lt"/>
                          <a:ea typeface="+mn-ea"/>
                          <a:cs typeface="+mn-cs"/>
                        </a:rPr>
                        <a:t>interchangeables entre elles (les fonctions, services et/ou capacités se chevauchent).</a:t>
                      </a:r>
                    </a:p>
                  </a:txBody>
                  <a:tcPr/>
                </a:tc>
                <a:extLst>
                  <a:ext uri="{0D108BD9-81ED-4DB2-BD59-A6C34878D82A}">
                    <a16:rowId xmlns:a16="http://schemas.microsoft.com/office/drawing/2014/main" val="1260996594"/>
                  </a:ext>
                </a:extLst>
              </a:tr>
              <a:tr h="370840">
                <a:tc>
                  <a:txBody>
                    <a:bodyPr/>
                    <a:lstStyle/>
                    <a:p>
                      <a:r>
                        <a:rPr lang="fr-FR"/>
                        <a:t>Rapidité</a:t>
                      </a:r>
                    </a:p>
                  </a:txBody>
                  <a:tcPr/>
                </a:tc>
                <a:tc>
                  <a:txBody>
                    <a:bodyPr/>
                    <a:lstStyle/>
                    <a:p>
                      <a:r>
                        <a:rPr lang="fr-FR"/>
                        <a:t>Vitesse à laquelle les actifs peuvent être évalués, mobilisés et utilisés par les parties prenantes du système pour atteindre les objectifs de manière efficace.</a:t>
                      </a:r>
                    </a:p>
                  </a:txBody>
                  <a:tcPr/>
                </a:tc>
                <a:extLst>
                  <a:ext uri="{0D108BD9-81ED-4DB2-BD59-A6C34878D82A}">
                    <a16:rowId xmlns:a16="http://schemas.microsoft.com/office/drawing/2014/main" val="133797889"/>
                  </a:ext>
                </a:extLst>
              </a:tr>
              <a:tr h="370840">
                <a:tc>
                  <a:txBody>
                    <a:bodyPr/>
                    <a:lstStyle/>
                    <a:p>
                      <a:r>
                        <a:rPr lang="fr-FR"/>
                        <a:t>Connectivité</a:t>
                      </a:r>
                    </a:p>
                  </a:txBody>
                  <a:tcPr/>
                </a:tc>
                <a:tc>
                  <a:txBody>
                    <a:bodyPr/>
                    <a:lstStyle/>
                    <a:p>
                      <a:r>
                        <a:rPr lang="fr-FR" sz="1800" dirty="0">
                          <a:solidFill>
                            <a:schemeClr val="dk1"/>
                          </a:solidFill>
                          <a:effectLst/>
                          <a:latin typeface="+mn-lt"/>
                          <a:ea typeface="+mn-ea"/>
                          <a:cs typeface="+mn-cs"/>
                        </a:rPr>
                        <a:t>Quantité des ressources et des structures auxquelles un système peut accéder, à plusieurs niveaux, afin de répondre ou de s'adapter aux chocs ou aux facteurs de stress.</a:t>
                      </a:r>
                    </a:p>
                  </a:txBody>
                  <a:tcPr/>
                </a:tc>
                <a:extLst>
                  <a:ext uri="{0D108BD9-81ED-4DB2-BD59-A6C34878D82A}">
                    <a16:rowId xmlns:a16="http://schemas.microsoft.com/office/drawing/2014/main" val="3420639325"/>
                  </a:ext>
                </a:extLst>
              </a:tr>
            </a:tbl>
          </a:graphicData>
        </a:graphic>
      </p:graphicFrame>
    </p:spTree>
    <p:extLst>
      <p:ext uri="{BB962C8B-B14F-4D97-AF65-F5344CB8AC3E}">
        <p14:creationId xmlns:p14="http://schemas.microsoft.com/office/powerpoint/2010/main" val="207628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custDataLst>
              <p:tags r:id="rId1"/>
            </p:custDataLst>
          </p:nvPr>
        </p:nvSpPr>
        <p:spPr>
          <a:xfrm>
            <a:off x="2522180" y="614855"/>
            <a:ext cx="3736472" cy="369332"/>
          </a:xfrm>
          <a:prstGeom prst="rect">
            <a:avLst/>
          </a:prstGeom>
          <a:noFill/>
        </p:spPr>
        <p:txBody>
          <a:bodyPr wrap="none" rtlCol="0">
            <a:spAutoFit/>
          </a:bodyPr>
          <a:lstStyle/>
          <a:p>
            <a:r>
              <a:rPr lang="fr-FR" b="1" dirty="0"/>
              <a:t>Concepts clés : Attributs de résilience</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custDataLst>
              <p:tags r:id="rId2"/>
            </p:custDataLst>
            <p:extLst>
              <p:ext uri="{D42A27DB-BD31-4B8C-83A1-F6EECF244321}">
                <p14:modId xmlns:p14="http://schemas.microsoft.com/office/powerpoint/2010/main" val="3261179502"/>
              </p:ext>
            </p:extLst>
          </p:nvPr>
        </p:nvGraphicFramePr>
        <p:xfrm>
          <a:off x="746054" y="1693635"/>
          <a:ext cx="7877684" cy="4302760"/>
        </p:xfrm>
        <a:graphic>
          <a:graphicData uri="http://schemas.openxmlformats.org/drawingml/2006/table">
            <a:tbl>
              <a:tblPr firstRow="1" bandRow="1">
                <a:tableStyleId>{5C22544A-7EE6-4342-B048-85BDC9FD1C3A}</a:tableStyleId>
              </a:tblPr>
              <a:tblGrid>
                <a:gridCol w="1681836">
                  <a:extLst>
                    <a:ext uri="{9D8B030D-6E8A-4147-A177-3AD203B41FA5}">
                      <a16:colId xmlns:a16="http://schemas.microsoft.com/office/drawing/2014/main" val="250999988"/>
                    </a:ext>
                  </a:extLst>
                </a:gridCol>
                <a:gridCol w="6195848">
                  <a:extLst>
                    <a:ext uri="{9D8B030D-6E8A-4147-A177-3AD203B41FA5}">
                      <a16:colId xmlns:a16="http://schemas.microsoft.com/office/drawing/2014/main" val="796427302"/>
                    </a:ext>
                  </a:extLst>
                </a:gridCol>
              </a:tblGrid>
              <a:tr h="370840">
                <a:tc>
                  <a:txBody>
                    <a:bodyPr/>
                    <a:lstStyle/>
                    <a:p>
                      <a:r>
                        <a:rPr lang="fr-FR"/>
                        <a:t>Composante</a:t>
                      </a:r>
                    </a:p>
                  </a:txBody>
                  <a:tcPr/>
                </a:tc>
                <a:tc>
                  <a:txBody>
                    <a:bodyPr/>
                    <a:lstStyle/>
                    <a:p>
                      <a:r>
                        <a:rPr lang="fr-FR"/>
                        <a:t>Définition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latin typeface="+mn-lt"/>
                          <a:ea typeface="+mn-ea"/>
                          <a:cs typeface="+mn-cs"/>
                        </a:rPr>
                        <a:t>Diversité</a:t>
                      </a:r>
                    </a:p>
                  </a:txBody>
                  <a:tcPr/>
                </a:tc>
                <a:tc>
                  <a:txBody>
                    <a:bodyPr/>
                    <a:lstStyle/>
                    <a:p>
                      <a:r>
                        <a:rPr lang="fr-FR" sz="1800">
                          <a:solidFill>
                            <a:schemeClr val="dk1"/>
                          </a:solidFill>
                          <a:effectLst/>
                          <a:latin typeface="+mn-lt"/>
                          <a:ea typeface="+mn-ea"/>
                          <a:cs typeface="+mn-cs"/>
                        </a:rPr>
                        <a:t>Capacité du système à entreprendre différentes actions et à innover.</a:t>
                      </a:r>
                    </a:p>
                  </a:txBody>
                  <a:tcPr/>
                </a:tc>
                <a:extLst>
                  <a:ext uri="{0D108BD9-81ED-4DB2-BD59-A6C34878D82A}">
                    <a16:rowId xmlns:a16="http://schemas.microsoft.com/office/drawing/2014/main" val="746495494"/>
                  </a:ext>
                </a:extLst>
              </a:tr>
              <a:tr h="176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latin typeface="+mn-lt"/>
                          <a:ea typeface="+mn-ea"/>
                          <a:cs typeface="+mn-cs"/>
                        </a:rPr>
                        <a:t>Flexibilité</a:t>
                      </a:r>
                    </a:p>
                  </a:txBody>
                  <a:tcPr/>
                </a:tc>
                <a:tc>
                  <a:txBody>
                    <a:bodyPr/>
                    <a:lstStyle/>
                    <a:p>
                      <a:r>
                        <a:rPr lang="fr-FR" sz="1800">
                          <a:solidFill>
                            <a:schemeClr val="dk1"/>
                          </a:solidFill>
                          <a:effectLst/>
                          <a:latin typeface="+mn-lt"/>
                          <a:ea typeface="+mn-ea"/>
                          <a:cs typeface="+mn-cs"/>
                        </a:rPr>
                        <a:t>Capacité du système à réagir à l’incertitude, en prenant en charge les difficultés et en utilisant les possibilités qui découlent du </a:t>
                      </a:r>
                    </a:p>
                    <a:p>
                      <a:r>
                        <a:rPr lang="fr-FR" sz="1800">
                          <a:solidFill>
                            <a:schemeClr val="dk1"/>
                          </a:solidFill>
                          <a:effectLst/>
                          <a:latin typeface="+mn-lt"/>
                          <a:ea typeface="+mn-ea"/>
                          <a:cs typeface="+mn-cs"/>
                        </a:rPr>
                        <a:t>changement</a:t>
                      </a:r>
                    </a:p>
                  </a:txBody>
                  <a:tcPr/>
                </a:tc>
                <a:extLst>
                  <a:ext uri="{0D108BD9-81ED-4DB2-BD59-A6C34878D82A}">
                    <a16:rowId xmlns:a16="http://schemas.microsoft.com/office/drawing/2014/main" val="3766187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dk1"/>
                          </a:solidFill>
                          <a:effectLst/>
                          <a:latin typeface="+mn-lt"/>
                          <a:ea typeface="+mn-ea"/>
                          <a:cs typeface="+mn-cs"/>
                        </a:rPr>
                        <a:t>Inclusion</a:t>
                      </a:r>
                    </a:p>
                    <a:p>
                      <a:endParaRPr lang="en-US" dirty="0"/>
                    </a:p>
                  </a:txBody>
                  <a:tcPr/>
                </a:tc>
                <a:tc>
                  <a:txBody>
                    <a:bodyPr/>
                    <a:lstStyle/>
                    <a:p>
                      <a:r>
                        <a:rPr lang="fr-FR" sz="1800">
                          <a:solidFill>
                            <a:schemeClr val="dk1"/>
                          </a:solidFill>
                          <a:effectLst/>
                          <a:latin typeface="+mn-lt"/>
                          <a:ea typeface="+mn-ea"/>
                          <a:cs typeface="+mn-cs"/>
                        </a:rPr>
                        <a:t>Mesure dans laquelle le système embrasse l'équité et l'inclusion, et fournit un accès équitable aux droits, ressources et opportunités à ses membres.</a:t>
                      </a:r>
                    </a:p>
                  </a:txBody>
                  <a:tcPr/>
                </a:tc>
                <a:extLst>
                  <a:ext uri="{0D108BD9-81ED-4DB2-BD59-A6C34878D82A}">
                    <a16:rowId xmlns:a16="http://schemas.microsoft.com/office/drawing/2014/main" val="1260996594"/>
                  </a:ext>
                </a:extLst>
              </a:tr>
              <a:tr h="370840">
                <a:tc>
                  <a:txBody>
                    <a:bodyPr/>
                    <a:lstStyle/>
                    <a:p>
                      <a:r>
                        <a:rPr lang="fr-FR"/>
                        <a:t>Auto-organisation</a:t>
                      </a:r>
                    </a:p>
                  </a:txBody>
                  <a:tcPr/>
                </a:tc>
                <a:tc>
                  <a:txBody>
                    <a:bodyPr/>
                    <a:lstStyle/>
                    <a:p>
                      <a:r>
                        <a:rPr lang="fr-FR" sz="1800">
                          <a:solidFill>
                            <a:schemeClr val="dk1"/>
                          </a:solidFill>
                          <a:effectLst/>
                          <a:latin typeface="+mn-lt"/>
                          <a:ea typeface="+mn-ea"/>
                          <a:cs typeface="+mn-cs"/>
                        </a:rPr>
                        <a:t>Capacité à réorganiser de manière indépendante les fonctions et les processus face à des chocs ou des facteurs de stress, à diagnostiquer les problèmes, à évaluer les priorités et/ou à mobiliser des ressources pour initier des solutions.</a:t>
                      </a:r>
                    </a:p>
                  </a:txBody>
                  <a:tcPr/>
                </a:tc>
                <a:extLst>
                  <a:ext uri="{0D108BD9-81ED-4DB2-BD59-A6C34878D82A}">
                    <a16:rowId xmlns:a16="http://schemas.microsoft.com/office/drawing/2014/main" val="133797889"/>
                  </a:ext>
                </a:extLst>
              </a:tr>
            </a:tbl>
          </a:graphicData>
        </a:graphic>
      </p:graphicFrame>
    </p:spTree>
    <p:extLst>
      <p:ext uri="{BB962C8B-B14F-4D97-AF65-F5344CB8AC3E}">
        <p14:creationId xmlns:p14="http://schemas.microsoft.com/office/powerpoint/2010/main" val="82148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5FB19B-7AE1-5342-8244-DBCC382363AB}"/>
              </a:ext>
            </a:extLst>
          </p:cNvPr>
          <p:cNvPicPr>
            <a:picLocks noChangeAspect="1"/>
          </p:cNvPicPr>
          <p:nvPr>
            <p:custDataLst>
              <p:tags r:id="rId1"/>
            </p:custDataLst>
          </p:nvPr>
        </p:nvPicPr>
        <p:blipFill>
          <a:blip r:embed="rId3"/>
          <a:stretch>
            <a:fillRect/>
          </a:stretch>
        </p:blipFill>
        <p:spPr>
          <a:xfrm>
            <a:off x="0" y="843987"/>
            <a:ext cx="9144000" cy="5170025"/>
          </a:xfrm>
          <a:prstGeom prst="rect">
            <a:avLst/>
          </a:prstGeom>
        </p:spPr>
      </p:pic>
    </p:spTree>
    <p:extLst>
      <p:ext uri="{BB962C8B-B14F-4D97-AF65-F5344CB8AC3E}">
        <p14:creationId xmlns:p14="http://schemas.microsoft.com/office/powerpoint/2010/main" val="4118015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4533</TotalTime>
  <Words>1509</Words>
  <Application>Microsoft Office PowerPoint</Application>
  <PresentationFormat>Affichage à l'écran (4:3)</PresentationFormat>
  <Paragraphs>93</Paragraphs>
  <Slides>15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Lucida Sans</vt:lpstr>
      <vt:lpstr>Wingdings</vt:lpstr>
      <vt:lpstr>Office Theme</vt:lpstr>
      <vt:lpstr>Présentation PowerPoint</vt:lpstr>
      <vt:lpstr>Présentation PowerPoint</vt:lpstr>
      <vt:lpstr>Objectifs d’AFRI-RES et du programme de formation</vt:lpstr>
      <vt:lpstr>Objectifs du module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daouda gassama</cp:lastModifiedBy>
  <cp:revision>40</cp:revision>
  <cp:lastPrinted>2019-09-16T07:34:27Z</cp:lastPrinted>
  <dcterms:created xsi:type="dcterms:W3CDTF">2020-06-02T15:41:00Z</dcterms:created>
  <dcterms:modified xsi:type="dcterms:W3CDTF">2022-11-25T22:31:45Z</dcterms:modified>
</cp:coreProperties>
</file>