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3.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4.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5.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6.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7.xml" ContentType="application/vnd.openxmlformats-officedocument.presentationml.tags+xml"/>
  <Override PartName="/ppt/tags/tag3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handoutMasterIdLst>
    <p:handoutMasterId r:id="rId22"/>
  </p:handoutMasterIdLst>
  <p:sldIdLst>
    <p:sldId id="409" r:id="rId2"/>
    <p:sldId id="430" r:id="rId3"/>
    <p:sldId id="264" r:id="rId4"/>
    <p:sldId id="265" r:id="rId5"/>
    <p:sldId id="383" r:id="rId6"/>
    <p:sldId id="441" r:id="rId7"/>
    <p:sldId id="442" r:id="rId8"/>
    <p:sldId id="443" r:id="rId9"/>
    <p:sldId id="446" r:id="rId10"/>
    <p:sldId id="444" r:id="rId11"/>
    <p:sldId id="439" r:id="rId12"/>
    <p:sldId id="440" r:id="rId13"/>
    <p:sldId id="437" r:id="rId14"/>
    <p:sldId id="432" r:id="rId15"/>
    <p:sldId id="415" r:id="rId16"/>
    <p:sldId id="431" r:id="rId17"/>
    <p:sldId id="445" r:id="rId18"/>
    <p:sldId id="447" r:id="rId19"/>
    <p:sldId id="425" r:id="rId2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401" autoAdjust="0"/>
    <p:restoredTop sz="77899"/>
  </p:normalViewPr>
  <p:slideViewPr>
    <p:cSldViewPr snapToGrid="0" snapToObjects="1">
      <p:cViewPr varScale="1">
        <p:scale>
          <a:sx n="56" d="100"/>
          <a:sy n="56" d="100"/>
        </p:scale>
        <p:origin x="1356" y="7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30" d="100"/>
          <a:sy n="130" d="100"/>
        </p:scale>
        <p:origin x="3456"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655718-EB4C-9946-A070-CD2DA7623418}" type="doc">
      <dgm:prSet loTypeId="urn:microsoft.com/office/officeart/2005/8/layout/hList3" loCatId="" qsTypeId="urn:microsoft.com/office/officeart/2005/8/quickstyle/simple1" qsCatId="simple" csTypeId="urn:microsoft.com/office/officeart/2005/8/colors/colorful5" csCatId="colorful" phldr="1"/>
      <dgm:spPr/>
      <dgm:t>
        <a:bodyPr/>
        <a:lstStyle/>
        <a:p>
          <a:endParaRPr lang="en-US"/>
        </a:p>
      </dgm:t>
    </dgm:pt>
    <dgm:pt modelId="{302DDC5A-FD79-334A-9689-72D2CBE50CF9}">
      <dgm:prSet phldrT="[Text]"/>
      <dgm:spPr/>
      <dgm:t>
        <a:bodyPr/>
        <a:lstStyle/>
        <a:p>
          <a:r>
            <a:rPr lang="fr-FR"/>
            <a:t>Groupes de discussion par aléa</a:t>
          </a:r>
        </a:p>
      </dgm:t>
    </dgm:pt>
    <dgm:pt modelId="{B98B58A8-1E12-7B4A-9E62-203B6A923F59}" type="parTrans" cxnId="{D178C918-90BB-CB4B-A36A-FB0E4B020C46}">
      <dgm:prSet/>
      <dgm:spPr/>
      <dgm:t>
        <a:bodyPr/>
        <a:lstStyle/>
        <a:p>
          <a:endParaRPr lang="en-US"/>
        </a:p>
      </dgm:t>
    </dgm:pt>
    <dgm:pt modelId="{4950FD19-776C-8A48-8DF2-9048D69D9EE1}" type="sibTrans" cxnId="{D178C918-90BB-CB4B-A36A-FB0E4B020C46}">
      <dgm:prSet/>
      <dgm:spPr/>
      <dgm:t>
        <a:bodyPr/>
        <a:lstStyle/>
        <a:p>
          <a:endParaRPr lang="en-US"/>
        </a:p>
      </dgm:t>
    </dgm:pt>
    <dgm:pt modelId="{6A3F08CE-BAE6-E543-915B-32E7BA8BC3BD}">
      <dgm:prSet phldrT="[Text]"/>
      <dgm:spPr/>
      <dgm:t>
        <a:bodyPr/>
        <a:lstStyle/>
        <a:p>
          <a:r>
            <a:rPr lang="fr-FR"/>
            <a:t>Chaleur</a:t>
          </a:r>
        </a:p>
      </dgm:t>
    </dgm:pt>
    <dgm:pt modelId="{5CA4AA09-FBB9-DF4B-9E54-749BFA25D49D}" type="parTrans" cxnId="{8AC2C64D-9C89-2B4D-B4BF-806354375647}">
      <dgm:prSet/>
      <dgm:spPr/>
      <dgm:t>
        <a:bodyPr/>
        <a:lstStyle/>
        <a:p>
          <a:endParaRPr lang="en-US"/>
        </a:p>
      </dgm:t>
    </dgm:pt>
    <dgm:pt modelId="{84D3EE78-12B0-7946-A1FC-2A7D129E1F44}" type="sibTrans" cxnId="{8AC2C64D-9C89-2B4D-B4BF-806354375647}">
      <dgm:prSet/>
      <dgm:spPr/>
      <dgm:t>
        <a:bodyPr/>
        <a:lstStyle/>
        <a:p>
          <a:endParaRPr lang="en-US"/>
        </a:p>
      </dgm:t>
    </dgm:pt>
    <dgm:pt modelId="{68E15042-CCAA-2745-8C11-F8179E779A29}">
      <dgm:prSet phldrT="[Text]"/>
      <dgm:spPr/>
      <dgm:t>
        <a:bodyPr/>
        <a:lstStyle/>
        <a:p>
          <a:r>
            <a:rPr lang="fr-FR"/>
            <a:t>Forte pluie</a:t>
          </a:r>
        </a:p>
      </dgm:t>
    </dgm:pt>
    <dgm:pt modelId="{8830F95A-DFC4-B64B-944C-F46A70E6C4D0}" type="parTrans" cxnId="{C480E393-978F-7E4D-9504-49D0E55558BD}">
      <dgm:prSet/>
      <dgm:spPr/>
      <dgm:t>
        <a:bodyPr/>
        <a:lstStyle/>
        <a:p>
          <a:endParaRPr lang="en-US"/>
        </a:p>
      </dgm:t>
    </dgm:pt>
    <dgm:pt modelId="{38C3081F-26B4-1543-95AF-918D36EF0179}" type="sibTrans" cxnId="{C480E393-978F-7E4D-9504-49D0E55558BD}">
      <dgm:prSet/>
      <dgm:spPr/>
      <dgm:t>
        <a:bodyPr/>
        <a:lstStyle/>
        <a:p>
          <a:endParaRPr lang="en-US"/>
        </a:p>
      </dgm:t>
    </dgm:pt>
    <dgm:pt modelId="{9BB8D58E-E824-BA4C-93FF-FA96AABA1E5F}">
      <dgm:prSet phldrT="[Text]"/>
      <dgm:spPr/>
      <dgm:t>
        <a:bodyPr/>
        <a:lstStyle/>
        <a:p>
          <a:r>
            <a:rPr lang="fr-FR"/>
            <a:t>Inondations</a:t>
          </a:r>
        </a:p>
      </dgm:t>
    </dgm:pt>
    <dgm:pt modelId="{4E7E441A-B071-1F46-B891-2D86A7536E7B}" type="parTrans" cxnId="{F0B97816-EE6D-A741-BBCA-D204E8811C07}">
      <dgm:prSet/>
      <dgm:spPr/>
      <dgm:t>
        <a:bodyPr/>
        <a:lstStyle/>
        <a:p>
          <a:endParaRPr lang="en-US"/>
        </a:p>
      </dgm:t>
    </dgm:pt>
    <dgm:pt modelId="{7C00BC22-B3D6-D848-8F46-B5C336D121A0}" type="sibTrans" cxnId="{F0B97816-EE6D-A741-BBCA-D204E8811C07}">
      <dgm:prSet/>
      <dgm:spPr/>
      <dgm:t>
        <a:bodyPr/>
        <a:lstStyle/>
        <a:p>
          <a:endParaRPr lang="en-US"/>
        </a:p>
      </dgm:t>
    </dgm:pt>
    <dgm:pt modelId="{6E1BB1C7-F5D5-EB4D-A329-AAA0D6ED890D}" type="pres">
      <dgm:prSet presAssocID="{E9655718-EB4C-9946-A070-CD2DA7623418}" presName="composite" presStyleCnt="0">
        <dgm:presLayoutVars>
          <dgm:chMax val="1"/>
          <dgm:dir/>
          <dgm:resizeHandles val="exact"/>
        </dgm:presLayoutVars>
      </dgm:prSet>
      <dgm:spPr/>
    </dgm:pt>
    <dgm:pt modelId="{296D458D-567A-6544-9E54-4E14DB173E2F}" type="pres">
      <dgm:prSet presAssocID="{302DDC5A-FD79-334A-9689-72D2CBE50CF9}" presName="roof" presStyleLbl="dkBgShp" presStyleIdx="0" presStyleCnt="2"/>
      <dgm:spPr/>
    </dgm:pt>
    <dgm:pt modelId="{7A14EACD-E093-E14C-9363-4C559903B04A}" type="pres">
      <dgm:prSet presAssocID="{302DDC5A-FD79-334A-9689-72D2CBE50CF9}" presName="pillars" presStyleCnt="0"/>
      <dgm:spPr/>
    </dgm:pt>
    <dgm:pt modelId="{C4BE886A-21AD-744D-8D5E-741A61782919}" type="pres">
      <dgm:prSet presAssocID="{302DDC5A-FD79-334A-9689-72D2CBE50CF9}" presName="pillar1" presStyleLbl="node1" presStyleIdx="0" presStyleCnt="3">
        <dgm:presLayoutVars>
          <dgm:bulletEnabled val="1"/>
        </dgm:presLayoutVars>
      </dgm:prSet>
      <dgm:spPr/>
    </dgm:pt>
    <dgm:pt modelId="{7B4A4752-2C03-F241-869A-3048EAE35533}" type="pres">
      <dgm:prSet presAssocID="{68E15042-CCAA-2745-8C11-F8179E779A29}" presName="pillarX" presStyleLbl="node1" presStyleIdx="1" presStyleCnt="3">
        <dgm:presLayoutVars>
          <dgm:bulletEnabled val="1"/>
        </dgm:presLayoutVars>
      </dgm:prSet>
      <dgm:spPr/>
    </dgm:pt>
    <dgm:pt modelId="{57602FD1-FED3-464A-AE2F-30E542FA0758}" type="pres">
      <dgm:prSet presAssocID="{9BB8D58E-E824-BA4C-93FF-FA96AABA1E5F}" presName="pillarX" presStyleLbl="node1" presStyleIdx="2" presStyleCnt="3">
        <dgm:presLayoutVars>
          <dgm:bulletEnabled val="1"/>
        </dgm:presLayoutVars>
      </dgm:prSet>
      <dgm:spPr/>
    </dgm:pt>
    <dgm:pt modelId="{408FBFE7-803B-894C-BDD3-0D6DA362E828}" type="pres">
      <dgm:prSet presAssocID="{302DDC5A-FD79-334A-9689-72D2CBE50CF9}" presName="base" presStyleLbl="dkBgShp" presStyleIdx="1" presStyleCnt="2"/>
      <dgm:spPr/>
    </dgm:pt>
  </dgm:ptLst>
  <dgm:cxnLst>
    <dgm:cxn modelId="{F0B97816-EE6D-A741-BBCA-D204E8811C07}" srcId="{302DDC5A-FD79-334A-9689-72D2CBE50CF9}" destId="{9BB8D58E-E824-BA4C-93FF-FA96AABA1E5F}" srcOrd="2" destOrd="0" parTransId="{4E7E441A-B071-1F46-B891-2D86A7536E7B}" sibTransId="{7C00BC22-B3D6-D848-8F46-B5C336D121A0}"/>
    <dgm:cxn modelId="{D178C918-90BB-CB4B-A36A-FB0E4B020C46}" srcId="{E9655718-EB4C-9946-A070-CD2DA7623418}" destId="{302DDC5A-FD79-334A-9689-72D2CBE50CF9}" srcOrd="0" destOrd="0" parTransId="{B98B58A8-1E12-7B4A-9E62-203B6A923F59}" sibTransId="{4950FD19-776C-8A48-8DF2-9048D69D9EE1}"/>
    <dgm:cxn modelId="{8AC2C64D-9C89-2B4D-B4BF-806354375647}" srcId="{302DDC5A-FD79-334A-9689-72D2CBE50CF9}" destId="{6A3F08CE-BAE6-E543-915B-32E7BA8BC3BD}" srcOrd="0" destOrd="0" parTransId="{5CA4AA09-FBB9-DF4B-9E54-749BFA25D49D}" sibTransId="{84D3EE78-12B0-7946-A1FC-2A7D129E1F44}"/>
    <dgm:cxn modelId="{C480E393-978F-7E4D-9504-49D0E55558BD}" srcId="{302DDC5A-FD79-334A-9689-72D2CBE50CF9}" destId="{68E15042-CCAA-2745-8C11-F8179E779A29}" srcOrd="1" destOrd="0" parTransId="{8830F95A-DFC4-B64B-944C-F46A70E6C4D0}" sibTransId="{38C3081F-26B4-1543-95AF-918D36EF0179}"/>
    <dgm:cxn modelId="{7B34BCA3-2DC5-6945-9F1F-69F71E1F8D29}" type="presOf" srcId="{E9655718-EB4C-9946-A070-CD2DA7623418}" destId="{6E1BB1C7-F5D5-EB4D-A329-AAA0D6ED890D}" srcOrd="0" destOrd="0" presId="urn:microsoft.com/office/officeart/2005/8/layout/hList3"/>
    <dgm:cxn modelId="{47ACEBC3-C003-3648-88DF-AC8BC53D295E}" type="presOf" srcId="{302DDC5A-FD79-334A-9689-72D2CBE50CF9}" destId="{296D458D-567A-6544-9E54-4E14DB173E2F}" srcOrd="0" destOrd="0" presId="urn:microsoft.com/office/officeart/2005/8/layout/hList3"/>
    <dgm:cxn modelId="{8E34E4D7-E620-1A40-BDC1-2DDE2E0292AB}" type="presOf" srcId="{6A3F08CE-BAE6-E543-915B-32E7BA8BC3BD}" destId="{C4BE886A-21AD-744D-8D5E-741A61782919}" srcOrd="0" destOrd="0" presId="urn:microsoft.com/office/officeart/2005/8/layout/hList3"/>
    <dgm:cxn modelId="{E64B1CDF-8A9B-054A-9E81-EE1A12D466AC}" type="presOf" srcId="{68E15042-CCAA-2745-8C11-F8179E779A29}" destId="{7B4A4752-2C03-F241-869A-3048EAE35533}" srcOrd="0" destOrd="0" presId="urn:microsoft.com/office/officeart/2005/8/layout/hList3"/>
    <dgm:cxn modelId="{21C39AEC-367F-7642-AC02-68AE037C312A}" type="presOf" srcId="{9BB8D58E-E824-BA4C-93FF-FA96AABA1E5F}" destId="{57602FD1-FED3-464A-AE2F-30E542FA0758}" srcOrd="0" destOrd="0" presId="urn:microsoft.com/office/officeart/2005/8/layout/hList3"/>
    <dgm:cxn modelId="{8CFD844B-A56E-1C45-9DFF-752031A5682C}" type="presParOf" srcId="{6E1BB1C7-F5D5-EB4D-A329-AAA0D6ED890D}" destId="{296D458D-567A-6544-9E54-4E14DB173E2F}" srcOrd="0" destOrd="0" presId="urn:microsoft.com/office/officeart/2005/8/layout/hList3"/>
    <dgm:cxn modelId="{FBA3E7D1-EAA1-CD44-B301-90C466FCBF8D}" type="presParOf" srcId="{6E1BB1C7-F5D5-EB4D-A329-AAA0D6ED890D}" destId="{7A14EACD-E093-E14C-9363-4C559903B04A}" srcOrd="1" destOrd="0" presId="urn:microsoft.com/office/officeart/2005/8/layout/hList3"/>
    <dgm:cxn modelId="{9D9D8FBC-FB07-2141-A011-A3D5986404EA}" type="presParOf" srcId="{7A14EACD-E093-E14C-9363-4C559903B04A}" destId="{C4BE886A-21AD-744D-8D5E-741A61782919}" srcOrd="0" destOrd="0" presId="urn:microsoft.com/office/officeart/2005/8/layout/hList3"/>
    <dgm:cxn modelId="{6AD07605-AA8E-E44F-B2C3-599BF2532062}" type="presParOf" srcId="{7A14EACD-E093-E14C-9363-4C559903B04A}" destId="{7B4A4752-2C03-F241-869A-3048EAE35533}" srcOrd="1" destOrd="0" presId="urn:microsoft.com/office/officeart/2005/8/layout/hList3"/>
    <dgm:cxn modelId="{52EB0CEB-41BC-9548-946B-8BB635C35E5B}" type="presParOf" srcId="{7A14EACD-E093-E14C-9363-4C559903B04A}" destId="{57602FD1-FED3-464A-AE2F-30E542FA0758}" srcOrd="2" destOrd="0" presId="urn:microsoft.com/office/officeart/2005/8/layout/hList3"/>
    <dgm:cxn modelId="{2080B119-7D46-EA48-8C04-B02C16F3C484}" type="presParOf" srcId="{6E1BB1C7-F5D5-EB4D-A329-AAA0D6ED890D}" destId="{408FBFE7-803B-894C-BDD3-0D6DA362E828}"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6D458D-567A-6544-9E54-4E14DB173E2F}">
      <dsp:nvSpPr>
        <dsp:cNvPr id="0" name=""/>
        <dsp:cNvSpPr/>
      </dsp:nvSpPr>
      <dsp:spPr>
        <a:xfrm>
          <a:off x="0" y="0"/>
          <a:ext cx="6096000" cy="1219200"/>
        </a:xfrm>
        <a:prstGeom prst="rect">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fr-FR" sz="3600" kern="1200"/>
            <a:t>Groupes de discussion par aléa</a:t>
          </a:r>
        </a:p>
      </dsp:txBody>
      <dsp:txXfrm>
        <a:off x="0" y="0"/>
        <a:ext cx="6096000" cy="1219200"/>
      </dsp:txXfrm>
    </dsp:sp>
    <dsp:sp modelId="{C4BE886A-21AD-744D-8D5E-741A61782919}">
      <dsp:nvSpPr>
        <dsp:cNvPr id="0" name=""/>
        <dsp:cNvSpPr/>
      </dsp:nvSpPr>
      <dsp:spPr>
        <a:xfrm>
          <a:off x="2976" y="1219200"/>
          <a:ext cx="2030015" cy="256032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fr-FR" sz="2900" kern="1200"/>
            <a:t>Chaleur</a:t>
          </a:r>
        </a:p>
      </dsp:txBody>
      <dsp:txXfrm>
        <a:off x="2976" y="1219200"/>
        <a:ext cx="2030015" cy="2560320"/>
      </dsp:txXfrm>
    </dsp:sp>
    <dsp:sp modelId="{7B4A4752-2C03-F241-869A-3048EAE35533}">
      <dsp:nvSpPr>
        <dsp:cNvPr id="0" name=""/>
        <dsp:cNvSpPr/>
      </dsp:nvSpPr>
      <dsp:spPr>
        <a:xfrm>
          <a:off x="2032992" y="1219200"/>
          <a:ext cx="2030015" cy="2560320"/>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fr-FR" sz="2900" kern="1200"/>
            <a:t>Forte pluie</a:t>
          </a:r>
        </a:p>
      </dsp:txBody>
      <dsp:txXfrm>
        <a:off x="2032992" y="1219200"/>
        <a:ext cx="2030015" cy="2560320"/>
      </dsp:txXfrm>
    </dsp:sp>
    <dsp:sp modelId="{57602FD1-FED3-464A-AE2F-30E542FA0758}">
      <dsp:nvSpPr>
        <dsp:cNvPr id="0" name=""/>
        <dsp:cNvSpPr/>
      </dsp:nvSpPr>
      <dsp:spPr>
        <a:xfrm>
          <a:off x="4063007" y="1219200"/>
          <a:ext cx="2030015" cy="2560320"/>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fr-FR" sz="2900" kern="1200"/>
            <a:t>Inondations</a:t>
          </a:r>
        </a:p>
      </dsp:txBody>
      <dsp:txXfrm>
        <a:off x="4063007" y="1219200"/>
        <a:ext cx="2030015" cy="2560320"/>
      </dsp:txXfrm>
    </dsp:sp>
    <dsp:sp modelId="{408FBFE7-803B-894C-BDD3-0D6DA362E828}">
      <dsp:nvSpPr>
        <dsp:cNvPr id="0" name=""/>
        <dsp:cNvSpPr/>
      </dsp:nvSpPr>
      <dsp:spPr>
        <a:xfrm>
          <a:off x="0" y="3779520"/>
          <a:ext cx="6096000" cy="284480"/>
        </a:xfrm>
        <a:prstGeom prst="rect">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A51B593-BDC6-FA48-A420-BBD9D7579CD8}"/>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D7885BF-D4B5-C143-82C3-670AE055FE29}"/>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89D49CD1-9B06-E547-A223-4BBCC648BBA1}" type="datetimeFigureOut">
              <a:rPr lang="en-US" smtClean="0"/>
              <a:t>11/25/2022</a:t>
            </a:fld>
            <a:endParaRPr lang="en-US"/>
          </a:p>
        </p:txBody>
      </p:sp>
      <p:sp>
        <p:nvSpPr>
          <p:cNvPr id="4" name="Footer Placeholder 3">
            <a:extLst>
              <a:ext uri="{FF2B5EF4-FFF2-40B4-BE49-F238E27FC236}">
                <a16:creationId xmlns:a16="http://schemas.microsoft.com/office/drawing/2014/main" id="{48A5F0F1-DCF3-364F-9BFD-A3CE067DDF83}"/>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0C769EC-AB48-B343-B777-56FE7821D21E}"/>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57DCBF4-7FC2-8748-86FA-D425BDBEDCD8}" type="slidenum">
              <a:rPr lang="en-US" smtClean="0"/>
              <a:t>‹N°›</a:t>
            </a:fld>
            <a:endParaRPr lang="en-US"/>
          </a:p>
        </p:txBody>
      </p:sp>
    </p:spTree>
    <p:extLst>
      <p:ext uri="{BB962C8B-B14F-4D97-AF65-F5344CB8AC3E}">
        <p14:creationId xmlns:p14="http://schemas.microsoft.com/office/powerpoint/2010/main" val="2662462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F134139D-6951-46D5-B575-CCE1E9B1FF0F}" type="datetimeFigureOut">
              <a:rPr lang="en-GB" smtClean="0"/>
              <a:t>25/11/2022</a:t>
            </a:fld>
            <a:endParaRPr lang="en-GB"/>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97428AB-B3D4-44E8-86E0-AA676262FEB5}" type="slidenum">
              <a:rPr lang="en-GB" smtClean="0"/>
              <a:t>‹N°›</a:t>
            </a:fld>
            <a:endParaRPr lang="en-GB"/>
          </a:p>
        </p:txBody>
      </p:sp>
    </p:spTree>
    <p:extLst>
      <p:ext uri="{BB962C8B-B14F-4D97-AF65-F5344CB8AC3E}">
        <p14:creationId xmlns:p14="http://schemas.microsoft.com/office/powerpoint/2010/main" val="2384153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7428AB-B3D4-44E8-86E0-AA676262FEB5}" type="slidenum">
              <a:rPr lang="en-GB" smtClean="0"/>
              <a:t>1</a:t>
            </a:fld>
            <a:endParaRPr lang="en-GB"/>
          </a:p>
        </p:txBody>
      </p:sp>
    </p:spTree>
    <p:extLst>
      <p:ext uri="{BB962C8B-B14F-4D97-AF65-F5344CB8AC3E}">
        <p14:creationId xmlns:p14="http://schemas.microsoft.com/office/powerpoint/2010/main" val="3677591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A582A-A8E1-4777-AB8D-EA6A66C23378}" type="slidenum">
              <a:rPr lang="en-GB" smtClean="0"/>
              <a:pPr/>
              <a:t>5</a:t>
            </a:fld>
            <a:endParaRPr lang="en-GB"/>
          </a:p>
        </p:txBody>
      </p:sp>
    </p:spTree>
    <p:extLst>
      <p:ext uri="{BB962C8B-B14F-4D97-AF65-F5344CB8AC3E}">
        <p14:creationId xmlns:p14="http://schemas.microsoft.com/office/powerpoint/2010/main" val="2087894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dirty="0" err="1"/>
              <a:t>Raffaello</a:t>
            </a:r>
            <a:r>
              <a:rPr lang="en-US" dirty="0"/>
              <a:t> </a:t>
            </a:r>
            <a:r>
              <a:rPr lang="en-US" dirty="0" err="1"/>
              <a:t>Cervigni</a:t>
            </a:r>
            <a:r>
              <a:rPr lang="en-US" dirty="0"/>
              <a:t>, Andrew </a:t>
            </a:r>
            <a:r>
              <a:rPr lang="en-US" dirty="0" err="1"/>
              <a:t>Losos</a:t>
            </a:r>
            <a:r>
              <a:rPr lang="en-US" dirty="0"/>
              <a:t>, Paul </a:t>
            </a:r>
            <a:r>
              <a:rPr lang="en-US" dirty="0" err="1"/>
              <a:t>Chinowsky</a:t>
            </a:r>
            <a:r>
              <a:rPr lang="en-US" dirty="0"/>
              <a:t>, and James E. Neumann. Enhancing the Climate Resilience of Africa’s Infrastructure: The Roads and Bridge Sector. Africa Development Forum series. Washington, DC: World Bank. </a:t>
            </a:r>
            <a:r>
              <a:rPr lang="en-US" dirty="0" err="1"/>
              <a:t>doi</a:t>
            </a:r>
            <a:r>
              <a:rPr lang="en-US" dirty="0"/>
              <a:t>: 10.1596/978-1-4648-0466-3. License: Creative Commons Attribution CC BY 3.0 IGO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97428AB-B3D4-44E8-86E0-AA676262FEB5}" type="slidenum">
              <a:rPr lang="en-GB" smtClean="0"/>
              <a:t>11</a:t>
            </a:fld>
            <a:endParaRPr lang="en-GB"/>
          </a:p>
        </p:txBody>
      </p:sp>
    </p:spTree>
    <p:extLst>
      <p:ext uri="{BB962C8B-B14F-4D97-AF65-F5344CB8AC3E}">
        <p14:creationId xmlns:p14="http://schemas.microsoft.com/office/powerpoint/2010/main" val="2566734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dirty="0" err="1"/>
              <a:t>Raffaello</a:t>
            </a:r>
            <a:r>
              <a:rPr lang="en-US" dirty="0"/>
              <a:t> </a:t>
            </a:r>
            <a:r>
              <a:rPr lang="en-US" dirty="0" err="1"/>
              <a:t>Cervigni</a:t>
            </a:r>
            <a:r>
              <a:rPr lang="en-US" dirty="0"/>
              <a:t>, Andrew </a:t>
            </a:r>
            <a:r>
              <a:rPr lang="en-US" dirty="0" err="1"/>
              <a:t>Losos</a:t>
            </a:r>
            <a:r>
              <a:rPr lang="en-US" dirty="0"/>
              <a:t>, Paul </a:t>
            </a:r>
            <a:r>
              <a:rPr lang="en-US" dirty="0" err="1"/>
              <a:t>Chinowsky</a:t>
            </a:r>
            <a:r>
              <a:rPr lang="en-US" dirty="0"/>
              <a:t>, and James E. Neumann. Enhancing the Climate Resilience of Africa’s Infrastructure: The Roads and Bridge Sector. Africa Development Forum series. Washington, DC: World Bank. </a:t>
            </a:r>
            <a:r>
              <a:rPr lang="en-US" dirty="0" err="1"/>
              <a:t>doi</a:t>
            </a:r>
            <a:r>
              <a:rPr lang="en-US" dirty="0"/>
              <a:t>: 10.1596/978-1-4648-0466-3. License: Creative Commons Attribution CC BY 3.0 IGO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97428AB-B3D4-44E8-86E0-AA676262FEB5}" type="slidenum">
              <a:rPr lang="en-GB" smtClean="0"/>
              <a:t>12</a:t>
            </a:fld>
            <a:endParaRPr lang="en-GB"/>
          </a:p>
        </p:txBody>
      </p:sp>
    </p:spTree>
    <p:extLst>
      <p:ext uri="{BB962C8B-B14F-4D97-AF65-F5344CB8AC3E}">
        <p14:creationId xmlns:p14="http://schemas.microsoft.com/office/powerpoint/2010/main" val="23084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dirty="0" err="1"/>
              <a:t>Raffaello</a:t>
            </a:r>
            <a:r>
              <a:rPr lang="en-US" dirty="0"/>
              <a:t> </a:t>
            </a:r>
            <a:r>
              <a:rPr lang="en-US" dirty="0" err="1"/>
              <a:t>Cervigni</a:t>
            </a:r>
            <a:r>
              <a:rPr lang="en-US" dirty="0"/>
              <a:t>, Andrew </a:t>
            </a:r>
            <a:r>
              <a:rPr lang="en-US" dirty="0" err="1"/>
              <a:t>Losos</a:t>
            </a:r>
            <a:r>
              <a:rPr lang="en-US" dirty="0"/>
              <a:t>, Paul </a:t>
            </a:r>
            <a:r>
              <a:rPr lang="en-US" dirty="0" err="1"/>
              <a:t>Chinowsky</a:t>
            </a:r>
            <a:r>
              <a:rPr lang="en-US" dirty="0"/>
              <a:t>, and James E. Neumann. Enhancing the Climate Resilience of Africa’s Infrastructure: The Roads and Bridge Sector. Africa Development Forum series. Washington, DC: World Bank. </a:t>
            </a:r>
            <a:r>
              <a:rPr lang="en-US" dirty="0" err="1"/>
              <a:t>doi</a:t>
            </a:r>
            <a:r>
              <a:rPr lang="en-US" dirty="0"/>
              <a:t>: 10.1596/978-1-4648-0466-3. License: Creative Commons Attribution CC BY 3.0 IGO</a:t>
            </a:r>
          </a:p>
          <a:p>
            <a:endParaRPr lang="en-US" dirty="0"/>
          </a:p>
        </p:txBody>
      </p:sp>
      <p:sp>
        <p:nvSpPr>
          <p:cNvPr id="4" name="Slide Number Placeholder 3"/>
          <p:cNvSpPr>
            <a:spLocks noGrp="1"/>
          </p:cNvSpPr>
          <p:nvPr>
            <p:ph type="sldNum" sz="quarter" idx="5"/>
          </p:nvPr>
        </p:nvSpPr>
        <p:spPr/>
        <p:txBody>
          <a:bodyPr/>
          <a:lstStyle/>
          <a:p>
            <a:fld id="{E97428AB-B3D4-44E8-86E0-AA676262FEB5}" type="slidenum">
              <a:rPr lang="en-GB" smtClean="0"/>
              <a:t>13</a:t>
            </a:fld>
            <a:endParaRPr lang="en-GB"/>
          </a:p>
        </p:txBody>
      </p:sp>
    </p:spTree>
    <p:extLst>
      <p:ext uri="{BB962C8B-B14F-4D97-AF65-F5344CB8AC3E}">
        <p14:creationId xmlns:p14="http://schemas.microsoft.com/office/powerpoint/2010/main" val="3959015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7428AB-B3D4-44E8-86E0-AA676262FEB5}" type="slidenum">
              <a:rPr lang="en-GB" smtClean="0"/>
              <a:t>17</a:t>
            </a:fld>
            <a:endParaRPr lang="en-GB"/>
          </a:p>
        </p:txBody>
      </p:sp>
    </p:spTree>
    <p:extLst>
      <p:ext uri="{BB962C8B-B14F-4D97-AF65-F5344CB8AC3E}">
        <p14:creationId xmlns:p14="http://schemas.microsoft.com/office/powerpoint/2010/main" val="10804004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gif"/><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gif"/><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Fro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6D54DF-72D2-FE49-A5B9-714BC5CD175F}"/>
              </a:ext>
            </a:extLst>
          </p:cNvPr>
          <p:cNvPicPr>
            <a:picLocks noChangeAspect="1"/>
          </p:cNvPicPr>
          <p:nvPr userDrawn="1"/>
        </p:nvPicPr>
        <p:blipFill>
          <a:blip r:embed="rId2"/>
          <a:srcRect/>
          <a:stretch/>
        </p:blipFill>
        <p:spPr>
          <a:xfrm>
            <a:off x="0" y="0"/>
            <a:ext cx="9144000" cy="2832100"/>
          </a:xfrm>
          <a:prstGeom prst="rect">
            <a:avLst/>
          </a:prstGeom>
        </p:spPr>
      </p:pic>
      <p:sp>
        <p:nvSpPr>
          <p:cNvPr id="2" name="Title 1">
            <a:extLst>
              <a:ext uri="{FF2B5EF4-FFF2-40B4-BE49-F238E27FC236}">
                <a16:creationId xmlns:a16="http://schemas.microsoft.com/office/drawing/2014/main" id="{F85A2DDD-2812-9742-BE95-02C91D568D44}"/>
              </a:ext>
            </a:extLst>
          </p:cNvPr>
          <p:cNvSpPr>
            <a:spLocks noGrp="1"/>
          </p:cNvSpPr>
          <p:nvPr>
            <p:ph type="title"/>
          </p:nvPr>
        </p:nvSpPr>
        <p:spPr>
          <a:xfrm>
            <a:off x="382725" y="2334218"/>
            <a:ext cx="8378550" cy="1366582"/>
          </a:xfrm>
        </p:spPr>
        <p:txBody>
          <a:bodyPr>
            <a:normAutofit/>
          </a:bodyPr>
          <a:lstStyle>
            <a:lvl1pPr algn="ctr">
              <a:defRPr sz="3200" b="1" i="0" baseline="0">
                <a:latin typeface="Lucida Sans" panose="020B0602030504020204" pitchFamily="34" charset="77"/>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72CB5E21-FDD3-CF44-B7FC-A065DB6444BE}"/>
              </a:ext>
            </a:extLst>
          </p:cNvPr>
          <p:cNvPicPr>
            <a:picLocks noChangeAspect="1"/>
          </p:cNvPicPr>
          <p:nvPr userDrawn="1"/>
        </p:nvPicPr>
        <p:blipFill rotWithShape="1">
          <a:blip r:embed="rId3"/>
          <a:srcRect b="8520"/>
          <a:stretch/>
        </p:blipFill>
        <p:spPr>
          <a:xfrm>
            <a:off x="59947" y="5876489"/>
            <a:ext cx="1441791" cy="910899"/>
          </a:xfrm>
          <a:prstGeom prst="rect">
            <a:avLst/>
          </a:prstGeom>
        </p:spPr>
      </p:pic>
      <p:pic>
        <p:nvPicPr>
          <p:cNvPr id="10" name="Picture 9" descr="A close up of a logo&#10;&#10;Description automatically generated">
            <a:extLst>
              <a:ext uri="{FF2B5EF4-FFF2-40B4-BE49-F238E27FC236}">
                <a16:creationId xmlns:a16="http://schemas.microsoft.com/office/drawing/2014/main" id="{6492DEB6-C0F2-8C48-A6E7-B6D175F0CD88}"/>
              </a:ext>
            </a:extLst>
          </p:cNvPr>
          <p:cNvPicPr>
            <a:picLocks noChangeAspect="1"/>
          </p:cNvPicPr>
          <p:nvPr userDrawn="1"/>
        </p:nvPicPr>
        <p:blipFill>
          <a:blip r:embed="rId4"/>
          <a:stretch>
            <a:fillRect/>
          </a:stretch>
        </p:blipFill>
        <p:spPr>
          <a:xfrm>
            <a:off x="397125" y="433950"/>
            <a:ext cx="3282075" cy="378701"/>
          </a:xfrm>
          <a:prstGeom prst="rect">
            <a:avLst/>
          </a:prstGeom>
        </p:spPr>
      </p:pic>
    </p:spTree>
    <p:extLst>
      <p:ext uri="{BB962C8B-B14F-4D97-AF65-F5344CB8AC3E}">
        <p14:creationId xmlns:p14="http://schemas.microsoft.com/office/powerpoint/2010/main" val="1357240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400" y="1825625"/>
            <a:ext cx="8467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3"/>
            <a:ext cx="9144000" cy="365127"/>
          </a:xfrm>
          <a:prstGeom prst="rect">
            <a:avLst/>
          </a:prstGeom>
        </p:spPr>
      </p:pic>
    </p:spTree>
    <p:extLst>
      <p:ext uri="{BB962C8B-B14F-4D97-AF65-F5344CB8AC3E}">
        <p14:creationId xmlns:p14="http://schemas.microsoft.com/office/powerpoint/2010/main" val="1817807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7" name="Picture 6" descr="A picture containing outdoor object, solar cell&#10;&#10;Description automatically generated">
            <a:extLst>
              <a:ext uri="{FF2B5EF4-FFF2-40B4-BE49-F238E27FC236}">
                <a16:creationId xmlns:a16="http://schemas.microsoft.com/office/drawing/2014/main" id="{6307C092-7B1C-BC4F-8088-BBECA502B88B}"/>
              </a:ext>
            </a:extLst>
          </p:cNvPr>
          <p:cNvPicPr>
            <a:picLocks noChangeAspect="1"/>
          </p:cNvPicPr>
          <p:nvPr userDrawn="1"/>
        </p:nvPicPr>
        <p:blipFill>
          <a:blip r:embed="rId2"/>
          <a:stretch>
            <a:fillRect/>
          </a:stretch>
        </p:blipFill>
        <p:spPr>
          <a:xfrm>
            <a:off x="0" y="4787900"/>
            <a:ext cx="9144000" cy="2070100"/>
          </a:xfrm>
          <a:prstGeom prst="rect">
            <a:avLst/>
          </a:prstGeom>
        </p:spPr>
      </p:pic>
      <p:pic>
        <p:nvPicPr>
          <p:cNvPr id="8" name="Picture 7">
            <a:extLst>
              <a:ext uri="{FF2B5EF4-FFF2-40B4-BE49-F238E27FC236}">
                <a16:creationId xmlns:a16="http://schemas.microsoft.com/office/drawing/2014/main" id="{FAF345D1-61B6-1D40-8DFE-38133E869F49}"/>
              </a:ext>
            </a:extLst>
          </p:cNvPr>
          <p:cNvPicPr>
            <a:picLocks noChangeAspect="1"/>
          </p:cNvPicPr>
          <p:nvPr userDrawn="1"/>
        </p:nvPicPr>
        <p:blipFill rotWithShape="1">
          <a:blip r:embed="rId3"/>
          <a:srcRect b="8520"/>
          <a:stretch/>
        </p:blipFill>
        <p:spPr>
          <a:xfrm>
            <a:off x="3150848" y="277232"/>
            <a:ext cx="2842303" cy="1795718"/>
          </a:xfrm>
          <a:prstGeom prst="rect">
            <a:avLst/>
          </a:prstGeom>
        </p:spPr>
      </p:pic>
    </p:spTree>
    <p:extLst>
      <p:ext uri="{BB962C8B-B14F-4D97-AF65-F5344CB8AC3E}">
        <p14:creationId xmlns:p14="http://schemas.microsoft.com/office/powerpoint/2010/main" val="1469052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pic>
        <p:nvPicPr>
          <p:cNvPr id="7" name="Picture 3" descr="D:\My Documents\Stock photos\Logos\ECA-Logo_new_ENG transparent.png"/>
          <p:cNvPicPr>
            <a:picLocks noChangeAspect="1" noChangeArrowheads="1"/>
          </p:cNvPicPr>
          <p:nvPr userDrawn="1"/>
        </p:nvPicPr>
        <p:blipFill>
          <a:blip r:embed="rId2"/>
          <a:srcRect/>
          <a:stretch>
            <a:fillRect/>
          </a:stretch>
        </p:blipFill>
        <p:spPr bwMode="auto">
          <a:xfrm>
            <a:off x="71470" y="71414"/>
            <a:ext cx="3093968" cy="357190"/>
          </a:xfrm>
          <a:prstGeom prst="rect">
            <a:avLst/>
          </a:prstGeom>
          <a:noFill/>
        </p:spPr>
      </p:pic>
      <p:pic>
        <p:nvPicPr>
          <p:cNvPr id="9" name="Picture 7" descr="D:\My Documents\Stock photos\Logos\ACPC transparent.gif"/>
          <p:cNvPicPr>
            <a:picLocks noChangeAspect="1" noChangeArrowheads="1"/>
          </p:cNvPicPr>
          <p:nvPr userDrawn="1"/>
        </p:nvPicPr>
        <p:blipFill>
          <a:blip r:embed="rId3"/>
          <a:srcRect/>
          <a:stretch>
            <a:fillRect/>
          </a:stretch>
        </p:blipFill>
        <p:spPr bwMode="auto">
          <a:xfrm>
            <a:off x="8001024" y="73462"/>
            <a:ext cx="1071570" cy="426580"/>
          </a:xfrm>
          <a:prstGeom prst="rect">
            <a:avLst/>
          </a:prstGeom>
          <a:noFill/>
        </p:spPr>
      </p:pic>
      <p:sp>
        <p:nvSpPr>
          <p:cNvPr id="10" name="AutoShape 51">
            <a:extLst>
              <a:ext uri="{FF2B5EF4-FFF2-40B4-BE49-F238E27FC236}">
                <a16:creationId xmlns:a16="http://schemas.microsoft.com/office/drawing/2014/main" id="{822286D7-FD8D-4B9D-ADEC-EBCB66C06317}"/>
              </a:ext>
            </a:extLst>
          </p:cNvPr>
          <p:cNvSpPr>
            <a:spLocks/>
          </p:cNvSpPr>
          <p:nvPr userDrawn="1"/>
        </p:nvSpPr>
        <p:spPr bwMode="auto">
          <a:xfrm>
            <a:off x="7931437" y="6511133"/>
            <a:ext cx="1224136" cy="33855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0A7CB8"/>
          </a:solidFill>
          <a:ln>
            <a:noFill/>
          </a:ln>
          <a:extLst>
            <a:ext uri="{91240B29-F687-4F45-9708-019B960494DF}">
              <a14:hiddenLine xmlns:a14="http://schemas.microsoft.com/office/drawing/2010/main" w="9525">
                <a:solidFill>
                  <a:srgbClr val="000000"/>
                </a:solidFill>
                <a:round/>
                <a:headEnd/>
                <a:tailEnd/>
              </a14:hiddenLine>
            </a:ext>
          </a:extLst>
        </p:spPr>
        <p:txBody>
          <a:bodyPr lIns="45720" rIns="45720">
            <a:spAutoFit/>
          </a:bodyPr>
          <a:lstStyle/>
          <a:p>
            <a:pPr algn="ctr"/>
            <a:r>
              <a:rPr lang="en-US" sz="1600" dirty="0">
                <a:solidFill>
                  <a:schemeClr val="bg1"/>
                </a:solidFill>
              </a:rPr>
              <a:t>uneca.org</a:t>
            </a:r>
          </a:p>
        </p:txBody>
      </p:sp>
      <p:sp>
        <p:nvSpPr>
          <p:cNvPr id="12" name="Rectangle 11">
            <a:extLst>
              <a:ext uri="{FF2B5EF4-FFF2-40B4-BE49-F238E27FC236}">
                <a16:creationId xmlns:a16="http://schemas.microsoft.com/office/drawing/2014/main" id="{0C36900C-DEC0-4E62-9675-CDF4D8BC68AC}"/>
              </a:ext>
            </a:extLst>
          </p:cNvPr>
          <p:cNvSpPr/>
          <p:nvPr userDrawn="1"/>
        </p:nvSpPr>
        <p:spPr>
          <a:xfrm>
            <a:off x="3260" y="500042"/>
            <a:ext cx="9140740" cy="486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095644-8CA4-4DC8-8764-19E3731851F3}"/>
              </a:ext>
            </a:extLst>
          </p:cNvPr>
          <p:cNvSpPr/>
          <p:nvPr userDrawn="1"/>
        </p:nvSpPr>
        <p:spPr>
          <a:xfrm>
            <a:off x="0" y="6458254"/>
            <a:ext cx="9140740" cy="4863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EBB27DF4-75E1-45BF-9C39-B8FEE7060072}"/>
              </a:ext>
            </a:extLst>
          </p:cNvPr>
          <p:cNvGrpSpPr/>
          <p:nvPr userDrawn="1"/>
        </p:nvGrpSpPr>
        <p:grpSpPr>
          <a:xfrm>
            <a:off x="179512" y="6532255"/>
            <a:ext cx="7344816" cy="317432"/>
            <a:chOff x="179512" y="5645589"/>
            <a:chExt cx="8298688" cy="405099"/>
          </a:xfrm>
        </p:grpSpPr>
        <p:pic>
          <p:nvPicPr>
            <p:cNvPr id="8" name="Picture 7">
              <a:extLst>
                <a:ext uri="{FF2B5EF4-FFF2-40B4-BE49-F238E27FC236}">
                  <a16:creationId xmlns:a16="http://schemas.microsoft.com/office/drawing/2014/main" id="{6FA967D1-72B0-4C0B-BE85-87059BE104B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9512" y="5661248"/>
              <a:ext cx="1860294" cy="373839"/>
            </a:xfrm>
            <a:prstGeom prst="rect">
              <a:avLst/>
            </a:prstGeom>
            <a:noFill/>
          </p:spPr>
        </p:pic>
        <p:pic>
          <p:nvPicPr>
            <p:cNvPr id="11" name="Picture 10">
              <a:extLst>
                <a:ext uri="{FF2B5EF4-FFF2-40B4-BE49-F238E27FC236}">
                  <a16:creationId xmlns:a16="http://schemas.microsoft.com/office/drawing/2014/main" id="{197264E0-C8FA-4E9D-807A-FBE43F79E27C}"/>
                </a:ext>
              </a:extLst>
            </p:cNvPr>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465253" y="5654845"/>
              <a:ext cx="609600" cy="382072"/>
            </a:xfrm>
            <a:prstGeom prst="rect">
              <a:avLst/>
            </a:prstGeom>
            <a:noFill/>
          </p:spPr>
        </p:pic>
        <p:pic>
          <p:nvPicPr>
            <p:cNvPr id="14" name="Picture 13">
              <a:extLst>
                <a:ext uri="{FF2B5EF4-FFF2-40B4-BE49-F238E27FC236}">
                  <a16:creationId xmlns:a16="http://schemas.microsoft.com/office/drawing/2014/main" id="{E287C7BB-8695-4CE0-906F-80EB5DF6824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354000" y="5668616"/>
              <a:ext cx="3124200" cy="382072"/>
            </a:xfrm>
            <a:prstGeom prst="rect">
              <a:avLst/>
            </a:prstGeom>
          </p:spPr>
        </p:pic>
        <p:pic>
          <p:nvPicPr>
            <p:cNvPr id="15" name="Picture 14">
              <a:extLst>
                <a:ext uri="{FF2B5EF4-FFF2-40B4-BE49-F238E27FC236}">
                  <a16:creationId xmlns:a16="http://schemas.microsoft.com/office/drawing/2014/main" id="{F1FE18D2-7DCA-4B05-B27D-46E0164F3754}"/>
                </a:ext>
              </a:extLst>
            </p:cNvPr>
            <p:cNvPicPr/>
            <p:nvPr userDrawn="1"/>
          </p:nvPicPr>
          <p:blipFill>
            <a:blip r:embed="rId7">
              <a:extLst>
                <a:ext uri="{28A0092B-C50C-407E-A947-70E740481C1C}">
                  <a14:useLocalDpi xmlns:a14="http://schemas.microsoft.com/office/drawing/2010/main" val="0"/>
                </a:ext>
              </a:extLst>
            </a:blip>
            <a:stretch>
              <a:fillRect/>
            </a:stretch>
          </p:blipFill>
          <p:spPr>
            <a:xfrm>
              <a:off x="3457326" y="5645589"/>
              <a:ext cx="747577" cy="405099"/>
            </a:xfrm>
            <a:prstGeom prst="rect">
              <a:avLst/>
            </a:prstGeom>
          </p:spPr>
        </p:pic>
        <p:pic>
          <p:nvPicPr>
            <p:cNvPr id="16" name="Picture 15">
              <a:extLst>
                <a:ext uri="{FF2B5EF4-FFF2-40B4-BE49-F238E27FC236}">
                  <a16:creationId xmlns:a16="http://schemas.microsoft.com/office/drawing/2014/main" id="{B74125D1-AF95-4964-A5EA-46F5BE861B6E}"/>
                </a:ext>
              </a:extLst>
            </p:cNvPr>
            <p:cNvPicPr/>
            <p:nvPr userDrawn="1"/>
          </p:nvPicPr>
          <p:blipFill>
            <a:blip r:embed="rId8" cstate="print">
              <a:extLst>
                <a:ext uri="{28A0092B-C50C-407E-A947-70E740481C1C}">
                  <a14:useLocalDpi xmlns:a14="http://schemas.microsoft.com/office/drawing/2010/main" val="0"/>
                </a:ext>
              </a:extLst>
            </a:blip>
            <a:stretch>
              <a:fillRect/>
            </a:stretch>
          </p:blipFill>
          <p:spPr>
            <a:xfrm>
              <a:off x="2179922" y="5661247"/>
              <a:ext cx="1017054" cy="373839"/>
            </a:xfrm>
            <a:prstGeom prst="rect">
              <a:avLst/>
            </a:prstGeom>
          </p:spPr>
        </p:pic>
      </p:grpSp>
    </p:spTree>
    <p:extLst>
      <p:ext uri="{BB962C8B-B14F-4D97-AF65-F5344CB8AC3E}">
        <p14:creationId xmlns:p14="http://schemas.microsoft.com/office/powerpoint/2010/main" val="176155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P24">
    <p:spTree>
      <p:nvGrpSpPr>
        <p:cNvPr id="1" name=""/>
        <p:cNvGrpSpPr/>
        <p:nvPr/>
      </p:nvGrpSpPr>
      <p:grpSpPr>
        <a:xfrm>
          <a:off x="0" y="0"/>
          <a:ext cx="0" cy="0"/>
          <a:chOff x="0" y="0"/>
          <a:chExt cx="0" cy="0"/>
        </a:xfrm>
      </p:grpSpPr>
      <p:pic>
        <p:nvPicPr>
          <p:cNvPr id="9" name="Picture 7" descr="D:\My Documents\Stock photos\Logos\ACPC transparent.gif"/>
          <p:cNvPicPr>
            <a:picLocks noChangeAspect="1" noChangeArrowheads="1"/>
          </p:cNvPicPr>
          <p:nvPr userDrawn="1"/>
        </p:nvPicPr>
        <p:blipFill>
          <a:blip r:embed="rId2"/>
          <a:srcRect/>
          <a:stretch>
            <a:fillRect/>
          </a:stretch>
        </p:blipFill>
        <p:spPr bwMode="auto">
          <a:xfrm>
            <a:off x="7219017" y="73461"/>
            <a:ext cx="1853577" cy="737888"/>
          </a:xfrm>
          <a:prstGeom prst="rect">
            <a:avLst/>
          </a:prstGeom>
          <a:noFill/>
        </p:spPr>
      </p:pic>
      <p:sp>
        <p:nvSpPr>
          <p:cNvPr id="10" name="AutoShape 51">
            <a:extLst>
              <a:ext uri="{FF2B5EF4-FFF2-40B4-BE49-F238E27FC236}">
                <a16:creationId xmlns:a16="http://schemas.microsoft.com/office/drawing/2014/main" id="{822286D7-FD8D-4B9D-ADEC-EBCB66C06317}"/>
              </a:ext>
            </a:extLst>
          </p:cNvPr>
          <p:cNvSpPr>
            <a:spLocks/>
          </p:cNvSpPr>
          <p:nvPr userDrawn="1"/>
        </p:nvSpPr>
        <p:spPr bwMode="auto">
          <a:xfrm>
            <a:off x="7931437" y="6511133"/>
            <a:ext cx="1224136" cy="33855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0A7CB8"/>
          </a:solidFill>
          <a:ln>
            <a:noFill/>
          </a:ln>
          <a:extLst>
            <a:ext uri="{91240B29-F687-4F45-9708-019B960494DF}">
              <a14:hiddenLine xmlns:a14="http://schemas.microsoft.com/office/drawing/2010/main" w="9525">
                <a:solidFill>
                  <a:srgbClr val="000000"/>
                </a:solidFill>
                <a:round/>
                <a:headEnd/>
                <a:tailEnd/>
              </a14:hiddenLine>
            </a:ext>
          </a:extLst>
        </p:spPr>
        <p:txBody>
          <a:bodyPr lIns="45720" rIns="45720">
            <a:spAutoFit/>
          </a:bodyPr>
          <a:lstStyle/>
          <a:p>
            <a:pPr algn="ctr"/>
            <a:r>
              <a:rPr lang="en-US" sz="1600" dirty="0">
                <a:solidFill>
                  <a:schemeClr val="bg1"/>
                </a:solidFill>
              </a:rPr>
              <a:t>uneca.org</a:t>
            </a:r>
          </a:p>
        </p:txBody>
      </p:sp>
      <p:sp>
        <p:nvSpPr>
          <p:cNvPr id="12" name="Rectangle 11">
            <a:extLst>
              <a:ext uri="{FF2B5EF4-FFF2-40B4-BE49-F238E27FC236}">
                <a16:creationId xmlns:a16="http://schemas.microsoft.com/office/drawing/2014/main" id="{0C36900C-DEC0-4E62-9675-CDF4D8BC68AC}"/>
              </a:ext>
            </a:extLst>
          </p:cNvPr>
          <p:cNvSpPr/>
          <p:nvPr userDrawn="1"/>
        </p:nvSpPr>
        <p:spPr>
          <a:xfrm>
            <a:off x="14833" y="836712"/>
            <a:ext cx="9140740" cy="486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095644-8CA4-4DC8-8764-19E3731851F3}"/>
              </a:ext>
            </a:extLst>
          </p:cNvPr>
          <p:cNvSpPr/>
          <p:nvPr userDrawn="1"/>
        </p:nvSpPr>
        <p:spPr>
          <a:xfrm>
            <a:off x="0" y="6458254"/>
            <a:ext cx="9140740" cy="4863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EBB27DF4-75E1-45BF-9C39-B8FEE7060072}"/>
              </a:ext>
            </a:extLst>
          </p:cNvPr>
          <p:cNvGrpSpPr/>
          <p:nvPr userDrawn="1"/>
        </p:nvGrpSpPr>
        <p:grpSpPr>
          <a:xfrm>
            <a:off x="179512" y="6532255"/>
            <a:ext cx="7344816" cy="317432"/>
            <a:chOff x="179512" y="5645589"/>
            <a:chExt cx="8298688" cy="405099"/>
          </a:xfrm>
        </p:grpSpPr>
        <p:pic>
          <p:nvPicPr>
            <p:cNvPr id="8" name="Picture 7">
              <a:extLst>
                <a:ext uri="{FF2B5EF4-FFF2-40B4-BE49-F238E27FC236}">
                  <a16:creationId xmlns:a16="http://schemas.microsoft.com/office/drawing/2014/main" id="{6FA967D1-72B0-4C0B-BE85-87059BE104B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9512" y="5661248"/>
              <a:ext cx="1860294" cy="373839"/>
            </a:xfrm>
            <a:prstGeom prst="rect">
              <a:avLst/>
            </a:prstGeom>
            <a:noFill/>
          </p:spPr>
        </p:pic>
        <p:pic>
          <p:nvPicPr>
            <p:cNvPr id="11" name="Picture 10">
              <a:extLst>
                <a:ext uri="{FF2B5EF4-FFF2-40B4-BE49-F238E27FC236}">
                  <a16:creationId xmlns:a16="http://schemas.microsoft.com/office/drawing/2014/main" id="{197264E0-C8FA-4E9D-807A-FBE43F79E27C}"/>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465253" y="5654845"/>
              <a:ext cx="609600" cy="382072"/>
            </a:xfrm>
            <a:prstGeom prst="rect">
              <a:avLst/>
            </a:prstGeom>
            <a:noFill/>
          </p:spPr>
        </p:pic>
        <p:pic>
          <p:nvPicPr>
            <p:cNvPr id="14" name="Picture 13">
              <a:extLst>
                <a:ext uri="{FF2B5EF4-FFF2-40B4-BE49-F238E27FC236}">
                  <a16:creationId xmlns:a16="http://schemas.microsoft.com/office/drawing/2014/main" id="{E287C7BB-8695-4CE0-906F-80EB5DF6824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354000" y="5668616"/>
              <a:ext cx="3124200" cy="382072"/>
            </a:xfrm>
            <a:prstGeom prst="rect">
              <a:avLst/>
            </a:prstGeom>
          </p:spPr>
        </p:pic>
        <p:pic>
          <p:nvPicPr>
            <p:cNvPr id="15" name="Picture 14">
              <a:extLst>
                <a:ext uri="{FF2B5EF4-FFF2-40B4-BE49-F238E27FC236}">
                  <a16:creationId xmlns:a16="http://schemas.microsoft.com/office/drawing/2014/main" id="{F1FE18D2-7DCA-4B05-B27D-46E0164F3754}"/>
                </a:ext>
              </a:extLst>
            </p:cNvPr>
            <p:cNvPicPr/>
            <p:nvPr userDrawn="1"/>
          </p:nvPicPr>
          <p:blipFill>
            <a:blip r:embed="rId6">
              <a:extLst>
                <a:ext uri="{28A0092B-C50C-407E-A947-70E740481C1C}">
                  <a14:useLocalDpi xmlns:a14="http://schemas.microsoft.com/office/drawing/2010/main" val="0"/>
                </a:ext>
              </a:extLst>
            </a:blip>
            <a:stretch>
              <a:fillRect/>
            </a:stretch>
          </p:blipFill>
          <p:spPr>
            <a:xfrm>
              <a:off x="3457326" y="5645589"/>
              <a:ext cx="747577" cy="405099"/>
            </a:xfrm>
            <a:prstGeom prst="rect">
              <a:avLst/>
            </a:prstGeom>
          </p:spPr>
        </p:pic>
        <p:pic>
          <p:nvPicPr>
            <p:cNvPr id="16" name="Picture 15">
              <a:extLst>
                <a:ext uri="{FF2B5EF4-FFF2-40B4-BE49-F238E27FC236}">
                  <a16:creationId xmlns:a16="http://schemas.microsoft.com/office/drawing/2014/main" id="{B74125D1-AF95-4964-A5EA-46F5BE861B6E}"/>
                </a:ext>
              </a:extLst>
            </p:cNvPr>
            <p:cNvPicPr/>
            <p:nvPr userDrawn="1"/>
          </p:nvPicPr>
          <p:blipFill>
            <a:blip r:embed="rId7" cstate="print">
              <a:extLst>
                <a:ext uri="{28A0092B-C50C-407E-A947-70E740481C1C}">
                  <a14:useLocalDpi xmlns:a14="http://schemas.microsoft.com/office/drawing/2010/main" val="0"/>
                </a:ext>
              </a:extLst>
            </a:blip>
            <a:stretch>
              <a:fillRect/>
            </a:stretch>
          </p:blipFill>
          <p:spPr>
            <a:xfrm>
              <a:off x="2179922" y="5661247"/>
              <a:ext cx="1017054" cy="373839"/>
            </a:xfrm>
            <a:prstGeom prst="rect">
              <a:avLst/>
            </a:prstGeom>
          </p:spPr>
        </p:pic>
      </p:grpSp>
      <p:pic>
        <p:nvPicPr>
          <p:cNvPr id="17" name="Picture 16">
            <a:extLst>
              <a:ext uri="{FF2B5EF4-FFF2-40B4-BE49-F238E27FC236}">
                <a16:creationId xmlns:a16="http://schemas.microsoft.com/office/drawing/2014/main" id="{4A887FE4-30C5-4268-908B-4A092F9B0796}"/>
              </a:ext>
            </a:extLst>
          </p:cNvPr>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4833" y="36846"/>
            <a:ext cx="2028825" cy="781050"/>
          </a:xfrm>
          <a:prstGeom prst="rect">
            <a:avLst/>
          </a:prstGeom>
          <a:noFill/>
          <a:ln>
            <a:noFill/>
          </a:ln>
        </p:spPr>
      </p:pic>
    </p:spTree>
    <p:extLst>
      <p:ext uri="{BB962C8B-B14F-4D97-AF65-F5344CB8AC3E}">
        <p14:creationId xmlns:p14="http://schemas.microsoft.com/office/powerpoint/2010/main" val="555159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16"/>
          <p:cNvSpPr>
            <a:spLocks noGrp="1" noChangeArrowheads="1"/>
          </p:cNvSpPr>
          <p:nvPr>
            <p:ph type="sldNum" sz="quarter" idx="10"/>
          </p:nvPr>
        </p:nvSpPr>
        <p:spPr>
          <a:ln/>
        </p:spPr>
        <p:txBody>
          <a:bodyPr/>
          <a:lstStyle>
            <a:lvl1pPr>
              <a:defRPr/>
            </a:lvl1pPr>
          </a:lstStyle>
          <a:p>
            <a:pPr>
              <a:defRPr/>
            </a:pPr>
            <a:fld id="{76EB9E19-BEE4-47C8-A877-4D5D02EC2D1B}" type="slidenum">
              <a:rPr lang="en-US" altLang="en-US"/>
              <a:pPr>
                <a:defRPr/>
              </a:pPr>
              <a:t>‹N°›</a:t>
            </a:fld>
            <a:endParaRPr lang="en-US" altLang="en-US" dirty="0"/>
          </a:p>
        </p:txBody>
      </p:sp>
    </p:spTree>
    <p:extLst>
      <p:ext uri="{BB962C8B-B14F-4D97-AF65-F5344CB8AC3E}">
        <p14:creationId xmlns:p14="http://schemas.microsoft.com/office/powerpoint/2010/main" val="3360552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ACBD4C-3BEC-2E43-92F7-7960E478FE92}"/>
              </a:ext>
            </a:extLst>
          </p:cNvPr>
          <p:cNvSpPr>
            <a:spLocks noGrp="1"/>
          </p:cNvSpPr>
          <p:nvPr>
            <p:ph type="dt" sz="half" idx="10"/>
          </p:nvPr>
        </p:nvSpPr>
        <p:spPr/>
        <p:txBody>
          <a:bodyPr/>
          <a:lstStyle/>
          <a:p>
            <a:fld id="{8383EF5C-CB28-B34A-B152-449911509D1B}" type="datetimeFigureOut">
              <a:rPr lang="en-US" smtClean="0"/>
              <a:t>11/25/2022</a:t>
            </a:fld>
            <a:endParaRPr lang="en-US"/>
          </a:p>
        </p:txBody>
      </p:sp>
      <p:sp>
        <p:nvSpPr>
          <p:cNvPr id="3" name="Footer Placeholder 2">
            <a:extLst>
              <a:ext uri="{FF2B5EF4-FFF2-40B4-BE49-F238E27FC236}">
                <a16:creationId xmlns:a16="http://schemas.microsoft.com/office/drawing/2014/main" id="{91ADE0F2-BF27-AA4E-8FD6-393003157E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A24BF10-A06E-5441-B606-A64A44B1897A}"/>
              </a:ext>
            </a:extLst>
          </p:cNvPr>
          <p:cNvSpPr>
            <a:spLocks noGrp="1"/>
          </p:cNvSpPr>
          <p:nvPr>
            <p:ph type="sldNum" sz="quarter" idx="12"/>
          </p:nvPr>
        </p:nvSpPr>
        <p:spPr/>
        <p:txBody>
          <a:bodyPr/>
          <a:lstStyle/>
          <a:p>
            <a:fld id="{8128E173-1F63-204D-A3CF-AB64126D28F9}" type="slidenum">
              <a:rPr lang="en-US" smtClean="0"/>
              <a:t>‹N°›</a:t>
            </a:fld>
            <a:endParaRPr lang="en-US"/>
          </a:p>
        </p:txBody>
      </p:sp>
    </p:spTree>
    <p:extLst>
      <p:ext uri="{BB962C8B-B14F-4D97-AF65-F5344CB8AC3E}">
        <p14:creationId xmlns:p14="http://schemas.microsoft.com/office/powerpoint/2010/main" val="3764553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68869006"/>
      </p:ext>
    </p:extLst>
  </p:cSld>
  <p:clrMap bg1="lt1" tx1="dk1" bg2="lt2" tx2="dk2" accent1="accent1" accent2="accent2" accent3="accent3" accent4="accent4" accent5="accent5" accent6="accent6" hlink="hlink" folHlink="folHlink"/>
  <p:sldLayoutIdLst>
    <p:sldLayoutId id="2147483673" r:id="rId1"/>
    <p:sldLayoutId id="2147483662" r:id="rId2"/>
    <p:sldLayoutId id="2147483672" r:id="rId3"/>
    <p:sldLayoutId id="2147483686" r:id="rId4"/>
    <p:sldLayoutId id="2147483687" r:id="rId5"/>
    <p:sldLayoutId id="2147483688" r:id="rId6"/>
    <p:sldLayoutId id="214748368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6.xml"/><Relationship Id="rId1" Type="http://schemas.openxmlformats.org/officeDocument/2006/relationships/tags" Target="../tags/tag25.xml"/></Relationships>
</file>

<file path=ppt/slides/_rels/slide15.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hyperlink" Target="https://www.ctc-n.org/sites/www.ctc-n.org/files/NbS%20Haiti.%20AAE.%20Lili%20Ilieva.pdf" TargetMode="Externa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20.png"/><Relationship Id="rId5" Type="http://schemas.openxmlformats.org/officeDocument/2006/relationships/slideLayout" Target="../slideLayouts/slideLayout4.xml"/><Relationship Id="rId4" Type="http://schemas.openxmlformats.org/officeDocument/2006/relationships/tags" Target="../tags/tag3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2.xml"/><Relationship Id="rId1" Type="http://schemas.openxmlformats.org/officeDocument/2006/relationships/tags" Target="../tags/tag3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4.xml"/><Relationship Id="rId7" Type="http://schemas.openxmlformats.org/officeDocument/2006/relationships/diagramColors" Target="../diagrams/colors1.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hyperlink" Target="https://www.adb.org/sites/default/files/institutional-document/32772/files/guidelines-climate-proofing-roads.pdf" TargetMode="External"/><Relationship Id="rId5" Type="http://schemas.openxmlformats.org/officeDocument/2006/relationships/hyperlink" Target="https://www.ctc-n.org/sites/www.ctc-n.org/files/NbS%20Haiti.%20AAE.%20Lili%20Ilieva.pdf" TargetMode="External"/><Relationship Id="rId4" Type="http://schemas.openxmlformats.org/officeDocument/2006/relationships/hyperlink" Target="https://www.worldbank.org/en/topic/transport/publication/enhancing-the-climate-resilience-of-africas-infrastructure-the-roads-and-bridges-sector"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notesSlide" Target="../notesSlides/notesSlide2.xml"/><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4.xml"/><Relationship Id="rId1" Type="http://schemas.openxmlformats.org/officeDocument/2006/relationships/tags" Target="../tags/tag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62CCC0B-A63B-42CC-850C-4E1F87210D36}"/>
              </a:ext>
            </a:extLst>
          </p:cNvPr>
          <p:cNvSpPr>
            <a:spLocks noGrp="1" noChangeArrowheads="1"/>
          </p:cNvSpPr>
          <p:nvPr>
            <p:custDataLst>
              <p:tags r:id="rId1"/>
            </p:custDataLst>
          </p:nvPr>
        </p:nvSpPr>
        <p:spPr>
          <a:xfrm>
            <a:off x="1060058" y="2454784"/>
            <a:ext cx="7083425" cy="2363891"/>
          </a:xfrm>
          <a:prstGeom prst="rect">
            <a:avLst/>
          </a:prstGeom>
        </p:spPr>
        <p:txBody>
          <a:bodyPr vert="horz" wrap="square" lIns="91440" tIns="45720" rIns="91440" bIns="45720" rtlCol="0" anchor="ctr" anchorCtr="0">
            <a:noAutofit/>
          </a:bodyPr>
          <a:lstStyle/>
          <a:p>
            <a:pPr algn="ctr">
              <a:lnSpc>
                <a:spcPct val="90000"/>
              </a:lnSpc>
              <a:spcAft>
                <a:spcPts val="800"/>
              </a:spcAft>
            </a:pPr>
            <a:r>
              <a:rPr lang="fr-FR" sz="2400" b="1" i="1" dirty="0">
                <a:latin typeface="Arial" panose="020B0604020202020204" pitchFamily="34" charset="0"/>
                <a:ea typeface="Calibri" panose="020F0502020204030204" pitchFamily="34" charset="0"/>
                <a:cs typeface="Times New Roman" panose="02020603050405020304" pitchFamily="18" charset="0"/>
              </a:rPr>
              <a:t>Programme de formation du Mécanisme d’investissement en faveur de la résilience climatique en Afrique (AFRI-RES) du Deuxième Plan d’action prioritaire (PAP II) du Programme de développement des infrastructures en Afrique (PIDA)</a:t>
            </a:r>
            <a:br>
              <a:rPr lang="fr-FR" sz="2400" b="1" i="1" dirty="0">
                <a:latin typeface="Arial" panose="020B0604020202020204" pitchFamily="34" charset="0"/>
                <a:ea typeface="Calibri" panose="020F0502020204030204" pitchFamily="34" charset="0"/>
                <a:cs typeface="Times New Roman" panose="02020603050405020304" pitchFamily="18" charset="0"/>
              </a:rPr>
            </a:br>
            <a:r>
              <a:rPr lang="fr-FR" sz="2400" b="1" i="1" dirty="0">
                <a:solidFill>
                  <a:srgbClr val="00B050"/>
                </a:solidFill>
                <a:latin typeface="Arial" panose="020B0604020202020204" pitchFamily="34" charset="0"/>
                <a:ea typeface="Calibri" panose="020F0502020204030204" pitchFamily="34" charset="0"/>
                <a:cs typeface="Times New Roman" panose="02020603050405020304" pitchFamily="18" charset="0"/>
              </a:rPr>
              <a:t>Module 3: Intégration des directives relatives à la résilience au changement climatique à la mise en œuvre des projets routiers</a:t>
            </a:r>
          </a:p>
        </p:txBody>
      </p:sp>
    </p:spTree>
    <p:extLst>
      <p:ext uri="{BB962C8B-B14F-4D97-AF65-F5344CB8AC3E}">
        <p14:creationId xmlns:p14="http://schemas.microsoft.com/office/powerpoint/2010/main" val="931738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6C66DC-64E4-3549-924A-3AE06237A52E}"/>
              </a:ext>
            </a:extLst>
          </p:cNvPr>
          <p:cNvSpPr/>
          <p:nvPr>
            <p:custDataLst>
              <p:tags r:id="rId1"/>
            </p:custDataLst>
          </p:nvPr>
        </p:nvSpPr>
        <p:spPr>
          <a:xfrm>
            <a:off x="542440" y="1551563"/>
            <a:ext cx="8059119" cy="4308872"/>
          </a:xfrm>
          <a:prstGeom prst="rect">
            <a:avLst/>
          </a:prstGeom>
        </p:spPr>
        <p:txBody>
          <a:bodyPr wrap="square">
            <a:spAutoFit/>
          </a:bodyPr>
          <a:lstStyle/>
          <a:p>
            <a:r>
              <a:rPr lang="fr-FR" sz="2000" b="1" dirty="0">
                <a:latin typeface="Helvetica" pitchFamily="2" charset="0"/>
              </a:rPr>
              <a:t>Que faut-il pour intégrer le changement climatique dans la conception des projets routiers ?</a:t>
            </a:r>
          </a:p>
          <a:p>
            <a:endParaRPr lang="en-US" dirty="0">
              <a:latin typeface="Helvetica" pitchFamily="2" charset="0"/>
            </a:endParaRPr>
          </a:p>
          <a:p>
            <a:pPr marL="285750" indent="-285750">
              <a:buFont typeface="Wingdings" pitchFamily="2" charset="2"/>
              <a:buChar char="Ø"/>
            </a:pPr>
            <a:r>
              <a:rPr lang="fr-FR" dirty="0">
                <a:latin typeface="Helvetica" pitchFamily="2" charset="0"/>
              </a:rPr>
              <a:t>Un ensemble de projections climatiques à échelle réduite pour la région géographique concernée par le projet ou le pays.</a:t>
            </a:r>
          </a:p>
          <a:p>
            <a:pPr marL="285750" indent="-285750">
              <a:buFont typeface="Wingdings" pitchFamily="2" charset="2"/>
              <a:buChar char="Ø"/>
            </a:pPr>
            <a:r>
              <a:rPr lang="fr-FR" dirty="0">
                <a:latin typeface="Helvetica" pitchFamily="2" charset="0"/>
              </a:rPr>
              <a:t>Des informations sur les coûts d’investissement et d’entretien de référence pour la construction de routes selon des spécifications de conception différentes.</a:t>
            </a:r>
          </a:p>
          <a:p>
            <a:pPr marL="285750" indent="-285750">
              <a:buFont typeface="Wingdings" pitchFamily="2" charset="2"/>
              <a:buChar char="Ø"/>
            </a:pPr>
            <a:r>
              <a:rPr lang="fr-FR" dirty="0">
                <a:latin typeface="Helvetica" pitchFamily="2" charset="0"/>
              </a:rPr>
              <a:t>Un modèle simple de conception et de coût du projet, pouvant reproduire les estimations de coûts des études de préfaisabilité existantes et d’estimer la manière dont les coûts varieraient en fonction de spécifications de conception alternatives intégrant l’adaptation. Si la complexité de la conception empêche l’élaboration d’un modèle simple de conception et de coût, plusieurs estimations de conceptions alternatives pourraient être développées en utilisant des outils plus détaillés.</a:t>
            </a:r>
          </a:p>
        </p:txBody>
      </p:sp>
    </p:spTree>
    <p:extLst>
      <p:ext uri="{BB962C8B-B14F-4D97-AF65-F5344CB8AC3E}">
        <p14:creationId xmlns:p14="http://schemas.microsoft.com/office/powerpoint/2010/main" val="3532930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12702830-8E0A-414E-9838-89A72A0D4B74}"/>
              </a:ext>
            </a:extLst>
          </p:cNvPr>
          <p:cNvGraphicFramePr>
            <a:graphicFrameLocks noGrp="1"/>
          </p:cNvGraphicFramePr>
          <p:nvPr>
            <p:custDataLst>
              <p:tags r:id="rId1"/>
            </p:custDataLst>
            <p:extLst>
              <p:ext uri="{D42A27DB-BD31-4B8C-83A1-F6EECF244321}">
                <p14:modId xmlns:p14="http://schemas.microsoft.com/office/powerpoint/2010/main" val="3642797397"/>
              </p:ext>
            </p:extLst>
          </p:nvPr>
        </p:nvGraphicFramePr>
        <p:xfrm>
          <a:off x="495947" y="1950159"/>
          <a:ext cx="8059119" cy="3015291"/>
        </p:xfrm>
        <a:graphic>
          <a:graphicData uri="http://schemas.openxmlformats.org/drawingml/2006/table">
            <a:tbl>
              <a:tblPr firstRow="1" bandRow="1">
                <a:tableStyleId>{5C22544A-7EE6-4342-B048-85BDC9FD1C3A}</a:tableStyleId>
              </a:tblPr>
              <a:tblGrid>
                <a:gridCol w="1409580">
                  <a:extLst>
                    <a:ext uri="{9D8B030D-6E8A-4147-A177-3AD203B41FA5}">
                      <a16:colId xmlns:a16="http://schemas.microsoft.com/office/drawing/2014/main" val="8790330"/>
                    </a:ext>
                  </a:extLst>
                </a:gridCol>
                <a:gridCol w="2972375">
                  <a:extLst>
                    <a:ext uri="{9D8B030D-6E8A-4147-A177-3AD203B41FA5}">
                      <a16:colId xmlns:a16="http://schemas.microsoft.com/office/drawing/2014/main" val="210428249"/>
                    </a:ext>
                  </a:extLst>
                </a:gridCol>
                <a:gridCol w="3677164">
                  <a:extLst>
                    <a:ext uri="{9D8B030D-6E8A-4147-A177-3AD203B41FA5}">
                      <a16:colId xmlns:a16="http://schemas.microsoft.com/office/drawing/2014/main" val="3603682677"/>
                    </a:ext>
                  </a:extLst>
                </a:gridCol>
              </a:tblGrid>
              <a:tr h="1125531">
                <a:tc>
                  <a:txBody>
                    <a:bodyPr/>
                    <a:lstStyle/>
                    <a:p>
                      <a:r>
                        <a:rPr lang="fr-FR" sz="1600"/>
                        <a:t>Variable climatique</a:t>
                      </a:r>
                    </a:p>
                  </a:txBody>
                  <a:tcPr/>
                </a:tc>
                <a:tc>
                  <a:txBody>
                    <a:bodyPr/>
                    <a:lstStyle/>
                    <a:p>
                      <a:r>
                        <a:rPr lang="fr-FR" sz="1600"/>
                        <a:t>Impacts</a:t>
                      </a:r>
                    </a:p>
                  </a:txBody>
                  <a:tcPr/>
                </a:tc>
                <a:tc>
                  <a:txBody>
                    <a:bodyPr/>
                    <a:lstStyle/>
                    <a:p>
                      <a:r>
                        <a:rPr lang="fr-FR" sz="1600"/>
                        <a:t>Mesures potentielles de résilience/adaptation </a:t>
                      </a:r>
                    </a:p>
                  </a:txBody>
                  <a:tcPr/>
                </a:tc>
                <a:extLst>
                  <a:ext uri="{0D108BD9-81ED-4DB2-BD59-A6C34878D82A}">
                    <a16:rowId xmlns:a16="http://schemas.microsoft.com/office/drawing/2014/main" val="3643683914"/>
                  </a:ext>
                </a:extLst>
              </a:tr>
              <a:tr h="726866">
                <a:tc rowSpan="2">
                  <a:txBody>
                    <a:bodyPr/>
                    <a:lstStyle/>
                    <a:p>
                      <a:r>
                        <a:rPr lang="fr-FR" sz="1600"/>
                        <a:t>Température</a:t>
                      </a:r>
                    </a:p>
                  </a:txBody>
                  <a:tcPr/>
                </a:tc>
                <a:tc>
                  <a:txBody>
                    <a:bodyPr/>
                    <a:lstStyle/>
                    <a:p>
                      <a:r>
                        <a:rPr lang="fr-FR" sz="1600"/>
                        <a:t>L'augmentation de la température entraîne un vieillissement accéléré du liant.</a:t>
                      </a:r>
                    </a:p>
                  </a:txBody>
                  <a:tcPr/>
                </a:tc>
                <a:tc>
                  <a:txBody>
                    <a:bodyPr/>
                    <a:lstStyle/>
                    <a:p>
                      <a:r>
                        <a:rPr lang="fr-FR" sz="1600"/>
                        <a:t>Construire des joints denses (par ex. joints de sable, joints d'Otta, joints du Cap)</a:t>
                      </a:r>
                    </a:p>
                  </a:txBody>
                  <a:tcPr/>
                </a:tc>
                <a:extLst>
                  <a:ext uri="{0D108BD9-81ED-4DB2-BD59-A6C34878D82A}">
                    <a16:rowId xmlns:a16="http://schemas.microsoft.com/office/drawing/2014/main" val="878013045"/>
                  </a:ext>
                </a:extLst>
              </a:tr>
              <a:tr h="1032915">
                <a:tc vMerge="1">
                  <a:txBody>
                    <a:bodyPr/>
                    <a:lstStyle/>
                    <a:p>
                      <a:endParaRPr lang="en-US" dirty="0"/>
                    </a:p>
                  </a:txBody>
                  <a:tcPr/>
                </a:tc>
                <a:tc>
                  <a:txBody>
                    <a:bodyPr/>
                    <a:lstStyle/>
                    <a:p>
                      <a:r>
                        <a:rPr lang="fr-FR" sz="1600"/>
                        <a:t>L'augmentation de la température entraîne l'orniérage (de l'asphalte), le ressuage et le charriage (des joints).</a:t>
                      </a:r>
                    </a:p>
                  </a:txBody>
                  <a:tcPr/>
                </a:tc>
                <a:tc>
                  <a:txBody>
                    <a:bodyPr/>
                    <a:lstStyle/>
                    <a:p>
                      <a:r>
                        <a:rPr lang="fr-FR" sz="1600"/>
                        <a:t>Utilisation de liants de bitume de base avec des points de ramollissement plus élevés pour les joints de surface et les enrobés.</a:t>
                      </a:r>
                    </a:p>
                  </a:txBody>
                  <a:tcPr/>
                </a:tc>
                <a:extLst>
                  <a:ext uri="{0D108BD9-81ED-4DB2-BD59-A6C34878D82A}">
                    <a16:rowId xmlns:a16="http://schemas.microsoft.com/office/drawing/2014/main" val="1855886790"/>
                  </a:ext>
                </a:extLst>
              </a:tr>
            </a:tbl>
          </a:graphicData>
        </a:graphic>
      </p:graphicFrame>
      <p:sp>
        <p:nvSpPr>
          <p:cNvPr id="3" name="TextBox 2">
            <a:extLst>
              <a:ext uri="{FF2B5EF4-FFF2-40B4-BE49-F238E27FC236}">
                <a16:creationId xmlns:a16="http://schemas.microsoft.com/office/drawing/2014/main" id="{FE9C84F2-1535-6F41-B426-A537902342A0}"/>
              </a:ext>
            </a:extLst>
          </p:cNvPr>
          <p:cNvSpPr txBox="1"/>
          <p:nvPr>
            <p:custDataLst>
              <p:tags r:id="rId2"/>
            </p:custDataLst>
          </p:nvPr>
        </p:nvSpPr>
        <p:spPr>
          <a:xfrm>
            <a:off x="185980" y="774915"/>
            <a:ext cx="5030736" cy="369332"/>
          </a:xfrm>
          <a:prstGeom prst="rect">
            <a:avLst/>
          </a:prstGeom>
          <a:noFill/>
        </p:spPr>
        <p:txBody>
          <a:bodyPr wrap="none" rtlCol="0">
            <a:spAutoFit/>
          </a:bodyPr>
          <a:lstStyle/>
          <a:p>
            <a:r>
              <a:rPr lang="fr-FR" dirty="0"/>
              <a:t>Mesures d’adaptation proactive - Routes asphaltées</a:t>
            </a:r>
          </a:p>
        </p:txBody>
      </p:sp>
    </p:spTree>
    <p:extLst>
      <p:ext uri="{BB962C8B-B14F-4D97-AF65-F5344CB8AC3E}">
        <p14:creationId xmlns:p14="http://schemas.microsoft.com/office/powerpoint/2010/main" val="2381445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12702830-8E0A-414E-9838-89A72A0D4B74}"/>
              </a:ext>
            </a:extLst>
          </p:cNvPr>
          <p:cNvGraphicFramePr>
            <a:graphicFrameLocks noGrp="1"/>
          </p:cNvGraphicFramePr>
          <p:nvPr>
            <p:custDataLst>
              <p:tags r:id="rId1"/>
            </p:custDataLst>
            <p:extLst>
              <p:ext uri="{D42A27DB-BD31-4B8C-83A1-F6EECF244321}">
                <p14:modId xmlns:p14="http://schemas.microsoft.com/office/powerpoint/2010/main" val="1007614394"/>
              </p:ext>
            </p:extLst>
          </p:nvPr>
        </p:nvGraphicFramePr>
        <p:xfrm>
          <a:off x="170481" y="2072640"/>
          <a:ext cx="8803038" cy="3444240"/>
        </p:xfrm>
        <a:graphic>
          <a:graphicData uri="http://schemas.openxmlformats.org/drawingml/2006/table">
            <a:tbl>
              <a:tblPr firstRow="1" bandRow="1">
                <a:tableStyleId>{5C22544A-7EE6-4342-B048-85BDC9FD1C3A}</a:tableStyleId>
              </a:tblPr>
              <a:tblGrid>
                <a:gridCol w="1372337">
                  <a:extLst>
                    <a:ext uri="{9D8B030D-6E8A-4147-A177-3AD203B41FA5}">
                      <a16:colId xmlns:a16="http://schemas.microsoft.com/office/drawing/2014/main" val="8790330"/>
                    </a:ext>
                  </a:extLst>
                </a:gridCol>
                <a:gridCol w="2560579">
                  <a:extLst>
                    <a:ext uri="{9D8B030D-6E8A-4147-A177-3AD203B41FA5}">
                      <a16:colId xmlns:a16="http://schemas.microsoft.com/office/drawing/2014/main" val="210428249"/>
                    </a:ext>
                  </a:extLst>
                </a:gridCol>
                <a:gridCol w="4870122">
                  <a:extLst>
                    <a:ext uri="{9D8B030D-6E8A-4147-A177-3AD203B41FA5}">
                      <a16:colId xmlns:a16="http://schemas.microsoft.com/office/drawing/2014/main" val="3603682677"/>
                    </a:ext>
                  </a:extLst>
                </a:gridCol>
              </a:tblGrid>
              <a:tr h="498573">
                <a:tc>
                  <a:txBody>
                    <a:bodyPr/>
                    <a:lstStyle/>
                    <a:p>
                      <a:r>
                        <a:rPr lang="fr-FR" sz="1600"/>
                        <a:t>Variable climatique</a:t>
                      </a:r>
                    </a:p>
                  </a:txBody>
                  <a:tcPr/>
                </a:tc>
                <a:tc>
                  <a:txBody>
                    <a:bodyPr/>
                    <a:lstStyle/>
                    <a:p>
                      <a:r>
                        <a:rPr lang="fr-FR" sz="1600"/>
                        <a:t>Impacts</a:t>
                      </a:r>
                    </a:p>
                  </a:txBody>
                  <a:tcPr/>
                </a:tc>
                <a:tc>
                  <a:txBody>
                    <a:bodyPr/>
                    <a:lstStyle/>
                    <a:p>
                      <a:r>
                        <a:rPr lang="fr-FR" sz="1600"/>
                        <a:t>Mesures potentielles de résilience/adaptation </a:t>
                      </a:r>
                    </a:p>
                  </a:txBody>
                  <a:tcPr/>
                </a:tc>
                <a:extLst>
                  <a:ext uri="{0D108BD9-81ED-4DB2-BD59-A6C34878D82A}">
                    <a16:rowId xmlns:a16="http://schemas.microsoft.com/office/drawing/2014/main" val="3643683914"/>
                  </a:ext>
                </a:extLst>
              </a:tr>
              <a:tr h="472953">
                <a:tc rowSpan="2">
                  <a:txBody>
                    <a:bodyPr/>
                    <a:lstStyle/>
                    <a:p>
                      <a:r>
                        <a:rPr lang="fr-FR" sz="1600"/>
                        <a:t>Précipitations</a:t>
                      </a:r>
                    </a:p>
                    <a:p>
                      <a:r>
                        <a:rPr lang="fr-FR" sz="1600"/>
                        <a:t>et inondations </a:t>
                      </a:r>
                    </a:p>
                  </a:txBody>
                  <a:tcPr/>
                </a:tc>
                <a:tc>
                  <a:txBody>
                    <a:bodyPr/>
                    <a:lstStyle/>
                    <a:p>
                      <a:r>
                        <a:rPr lang="fr-FR" sz="1600"/>
                        <a:t>L'augmentation des précipitations entraîne une augmentation de la teneur moyenne en humidité des couches sous-sous-jacentes et une réduction de la capacité de charge.</a:t>
                      </a:r>
                    </a:p>
                  </a:txBody>
                  <a:tcPr/>
                </a:tc>
                <a:tc>
                  <a:txBody>
                    <a:bodyPr/>
                    <a:lstStyle/>
                    <a:p>
                      <a:r>
                        <a:rPr lang="fr-FR" sz="1600"/>
                        <a:t>Ajouter des accotements asphaltés plus larges pour améliorer le drainage de surface.</a:t>
                      </a:r>
                    </a:p>
                    <a:p>
                      <a:endParaRPr lang="en-US" sz="1600" dirty="0"/>
                    </a:p>
                    <a:p>
                      <a:r>
                        <a:rPr lang="fr-FR" sz="1600"/>
                        <a:t>Augmenter la résistance de la base (épaisseur et/ou qualité) pour accroître la protection des couches de fondation.</a:t>
                      </a:r>
                    </a:p>
                  </a:txBody>
                  <a:tcPr/>
                </a:tc>
                <a:extLst>
                  <a:ext uri="{0D108BD9-81ED-4DB2-BD59-A6C34878D82A}">
                    <a16:rowId xmlns:a16="http://schemas.microsoft.com/office/drawing/2014/main" val="513626601"/>
                  </a:ext>
                </a:extLst>
              </a:tr>
              <a:tr h="472953">
                <a:tc vMerge="1">
                  <a:txBody>
                    <a:bodyPr/>
                    <a:lstStyle/>
                    <a:p>
                      <a:endParaRPr lang="en-US" dirty="0"/>
                    </a:p>
                  </a:txBody>
                  <a:tcPr/>
                </a:tc>
                <a:tc>
                  <a:txBody>
                    <a:bodyPr/>
                    <a:lstStyle/>
                    <a:p>
                      <a:r>
                        <a:rPr lang="fr-FR" sz="1600"/>
                        <a:t>Emportements et débordements de cours d'eau sur la route</a:t>
                      </a:r>
                    </a:p>
                  </a:txBody>
                  <a:tcPr/>
                </a:tc>
                <a:tc>
                  <a:txBody>
                    <a:bodyPr/>
                    <a:lstStyle/>
                    <a:p>
                      <a:r>
                        <a:rPr lang="fr-FR" sz="1600"/>
                        <a:t>Augmenter la période de retour de conception de l'inondation en augmentant la taille des ponceaux (dans la plupart des cas, il faudra surélever la route pour permettre l'installation d'un ponceau plus large).</a:t>
                      </a:r>
                    </a:p>
                  </a:txBody>
                  <a:tcPr/>
                </a:tc>
                <a:extLst>
                  <a:ext uri="{0D108BD9-81ED-4DB2-BD59-A6C34878D82A}">
                    <a16:rowId xmlns:a16="http://schemas.microsoft.com/office/drawing/2014/main" val="1163065986"/>
                  </a:ext>
                </a:extLst>
              </a:tr>
            </a:tbl>
          </a:graphicData>
        </a:graphic>
      </p:graphicFrame>
      <p:sp>
        <p:nvSpPr>
          <p:cNvPr id="3" name="TextBox 2">
            <a:extLst>
              <a:ext uri="{FF2B5EF4-FFF2-40B4-BE49-F238E27FC236}">
                <a16:creationId xmlns:a16="http://schemas.microsoft.com/office/drawing/2014/main" id="{FE9C84F2-1535-6F41-B426-A537902342A0}"/>
              </a:ext>
            </a:extLst>
          </p:cNvPr>
          <p:cNvSpPr txBox="1"/>
          <p:nvPr>
            <p:custDataLst>
              <p:tags r:id="rId2"/>
            </p:custDataLst>
          </p:nvPr>
        </p:nvSpPr>
        <p:spPr>
          <a:xfrm>
            <a:off x="0" y="1193369"/>
            <a:ext cx="5030736" cy="369332"/>
          </a:xfrm>
          <a:prstGeom prst="rect">
            <a:avLst/>
          </a:prstGeom>
          <a:noFill/>
        </p:spPr>
        <p:txBody>
          <a:bodyPr wrap="none" rtlCol="0">
            <a:spAutoFit/>
          </a:bodyPr>
          <a:lstStyle/>
          <a:p>
            <a:r>
              <a:rPr lang="fr-FR" dirty="0"/>
              <a:t>Mesures d’adaptation proactive - Routes asphaltées</a:t>
            </a:r>
          </a:p>
        </p:txBody>
      </p:sp>
    </p:spTree>
    <p:extLst>
      <p:ext uri="{BB962C8B-B14F-4D97-AF65-F5344CB8AC3E}">
        <p14:creationId xmlns:p14="http://schemas.microsoft.com/office/powerpoint/2010/main" val="3235734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12702830-8E0A-414E-9838-89A72A0D4B74}"/>
              </a:ext>
            </a:extLst>
          </p:cNvPr>
          <p:cNvGraphicFramePr>
            <a:graphicFrameLocks noGrp="1"/>
          </p:cNvGraphicFramePr>
          <p:nvPr>
            <p:custDataLst>
              <p:tags r:id="rId1"/>
            </p:custDataLst>
            <p:extLst>
              <p:ext uri="{D42A27DB-BD31-4B8C-83A1-F6EECF244321}">
                <p14:modId xmlns:p14="http://schemas.microsoft.com/office/powerpoint/2010/main" val="1610522182"/>
              </p:ext>
            </p:extLst>
          </p:nvPr>
        </p:nvGraphicFramePr>
        <p:xfrm>
          <a:off x="495946" y="1456624"/>
          <a:ext cx="8152107" cy="4966344"/>
        </p:xfrm>
        <a:graphic>
          <a:graphicData uri="http://schemas.openxmlformats.org/drawingml/2006/table">
            <a:tbl>
              <a:tblPr firstRow="1" bandRow="1">
                <a:tableStyleId>{5C22544A-7EE6-4342-B048-85BDC9FD1C3A}</a:tableStyleId>
              </a:tblPr>
              <a:tblGrid>
                <a:gridCol w="1952786">
                  <a:extLst>
                    <a:ext uri="{9D8B030D-6E8A-4147-A177-3AD203B41FA5}">
                      <a16:colId xmlns:a16="http://schemas.microsoft.com/office/drawing/2014/main" val="8790330"/>
                    </a:ext>
                  </a:extLst>
                </a:gridCol>
                <a:gridCol w="3115160">
                  <a:extLst>
                    <a:ext uri="{9D8B030D-6E8A-4147-A177-3AD203B41FA5}">
                      <a16:colId xmlns:a16="http://schemas.microsoft.com/office/drawing/2014/main" val="210428249"/>
                    </a:ext>
                  </a:extLst>
                </a:gridCol>
                <a:gridCol w="3084161">
                  <a:extLst>
                    <a:ext uri="{9D8B030D-6E8A-4147-A177-3AD203B41FA5}">
                      <a16:colId xmlns:a16="http://schemas.microsoft.com/office/drawing/2014/main" val="3603682677"/>
                    </a:ext>
                  </a:extLst>
                </a:gridCol>
              </a:tblGrid>
              <a:tr h="896751">
                <a:tc>
                  <a:txBody>
                    <a:bodyPr/>
                    <a:lstStyle/>
                    <a:p>
                      <a:r>
                        <a:rPr lang="fr-FR" sz="1600"/>
                        <a:t>Variable climatique</a:t>
                      </a:r>
                    </a:p>
                  </a:txBody>
                  <a:tcPr/>
                </a:tc>
                <a:tc>
                  <a:txBody>
                    <a:bodyPr/>
                    <a:lstStyle/>
                    <a:p>
                      <a:r>
                        <a:rPr lang="fr-FR" sz="1600"/>
                        <a:t>Impacts</a:t>
                      </a:r>
                    </a:p>
                  </a:txBody>
                  <a:tcPr/>
                </a:tc>
                <a:tc>
                  <a:txBody>
                    <a:bodyPr/>
                    <a:lstStyle/>
                    <a:p>
                      <a:r>
                        <a:rPr lang="fr-FR" sz="1600"/>
                        <a:t>Mesures potentielles de résilience/adaptation </a:t>
                      </a:r>
                    </a:p>
                  </a:txBody>
                  <a:tcPr/>
                </a:tc>
                <a:extLst>
                  <a:ext uri="{0D108BD9-81ED-4DB2-BD59-A6C34878D82A}">
                    <a16:rowId xmlns:a16="http://schemas.microsoft.com/office/drawing/2014/main" val="3643683914"/>
                  </a:ext>
                </a:extLst>
              </a:tr>
              <a:tr h="472953">
                <a:tc rowSpan="3">
                  <a:txBody>
                    <a:bodyPr/>
                    <a:lstStyle/>
                    <a:p>
                      <a:r>
                        <a:rPr lang="fr-FR" sz="1600"/>
                        <a:t>Précipitations et inondations</a:t>
                      </a:r>
                    </a:p>
                  </a:txBody>
                  <a:tcPr/>
                </a:tc>
                <a:tc>
                  <a:txBody>
                    <a:bodyPr/>
                    <a:lstStyle/>
                    <a:p>
                      <a:r>
                        <a:rPr lang="fr-FR" sz="1600"/>
                        <a:t>L'augmentation des précipitations entraîne une augmentation de la teneur moyenne en humidité </a:t>
                      </a:r>
                    </a:p>
                    <a:p>
                      <a:r>
                        <a:rPr lang="fr-FR" sz="1600"/>
                        <a:t>dans les couches de fondation et une réduction </a:t>
                      </a:r>
                    </a:p>
                    <a:p>
                      <a:r>
                        <a:rPr lang="fr-FR" sz="1600"/>
                        <a:t>de la capacité de charge</a:t>
                      </a:r>
                    </a:p>
                  </a:txBody>
                  <a:tcPr/>
                </a:tc>
                <a:tc>
                  <a:txBody>
                    <a:bodyPr/>
                    <a:lstStyle/>
                    <a:p>
                      <a:r>
                        <a:rPr lang="fr-FR" sz="1600"/>
                        <a:t>Augmenter l'épaisseur de la couche de roulement en gravier</a:t>
                      </a:r>
                    </a:p>
                    <a:p>
                      <a:r>
                        <a:rPr lang="fr-FR" sz="1600"/>
                        <a:t>pour augmenter la couverture</a:t>
                      </a:r>
                    </a:p>
                    <a:p>
                      <a:r>
                        <a:rPr lang="fr-FR" sz="1600"/>
                        <a:t>et protéger les couches de fondation.</a:t>
                      </a:r>
                    </a:p>
                  </a:txBody>
                  <a:tcPr/>
                </a:tc>
                <a:extLst>
                  <a:ext uri="{0D108BD9-81ED-4DB2-BD59-A6C34878D82A}">
                    <a16:rowId xmlns:a16="http://schemas.microsoft.com/office/drawing/2014/main" val="513626601"/>
                  </a:ext>
                </a:extLst>
              </a:tr>
              <a:tr h="472953">
                <a:tc vMerge="1">
                  <a:txBody>
                    <a:bodyPr/>
                    <a:lstStyle/>
                    <a:p>
                      <a:endParaRPr lang="en-US" sz="1600" dirty="0"/>
                    </a:p>
                  </a:txBody>
                  <a:tcPr/>
                </a:tc>
                <a:tc>
                  <a:txBody>
                    <a:bodyPr/>
                    <a:lstStyle/>
                    <a:p>
                      <a:endParaRPr lang="en-US" sz="1600" dirty="0"/>
                    </a:p>
                  </a:txBody>
                  <a:tcPr/>
                </a:tc>
                <a:tc>
                  <a:txBody>
                    <a:bodyPr/>
                    <a:lstStyle/>
                    <a:p>
                      <a:r>
                        <a:rPr lang="fr-FR" sz="1600"/>
                        <a:t>Améliorer la route en la revêtant.</a:t>
                      </a:r>
                    </a:p>
                  </a:txBody>
                  <a:tcPr/>
                </a:tc>
                <a:extLst>
                  <a:ext uri="{0D108BD9-81ED-4DB2-BD59-A6C34878D82A}">
                    <a16:rowId xmlns:a16="http://schemas.microsoft.com/office/drawing/2014/main" val="1163065986"/>
                  </a:ext>
                </a:extLst>
              </a:tr>
              <a:tr h="472953">
                <a:tc vMerge="1">
                  <a:txBody>
                    <a:bodyPr/>
                    <a:lstStyle/>
                    <a:p>
                      <a:endParaRPr lang="en-US" sz="1600" dirty="0"/>
                    </a:p>
                  </a:txBody>
                  <a:tcPr/>
                </a:tc>
                <a:tc>
                  <a:txBody>
                    <a:bodyPr/>
                    <a:lstStyle/>
                    <a:p>
                      <a:r>
                        <a:rPr lang="fr-FR" sz="1600"/>
                        <a:t>Emportements et débordements de cours d'eau sur la route</a:t>
                      </a:r>
                    </a:p>
                  </a:txBody>
                  <a:tcPr/>
                </a:tc>
                <a:tc>
                  <a:txBody>
                    <a:bodyPr/>
                    <a:lstStyle/>
                    <a:p>
                      <a:r>
                        <a:rPr lang="fr-FR" sz="1600"/>
                        <a:t>Améliorer la conception de la période de l’intervalle de récurrence des inondations </a:t>
                      </a:r>
                    </a:p>
                    <a:p>
                      <a:r>
                        <a:rPr lang="fr-FR" sz="1600"/>
                        <a:t>en augmentant la taille des</a:t>
                      </a:r>
                    </a:p>
                    <a:p>
                      <a:r>
                        <a:rPr lang="fr-FR" sz="1600"/>
                        <a:t>ponceaux (dans la plupart des cas</a:t>
                      </a:r>
                    </a:p>
                    <a:p>
                      <a:r>
                        <a:rPr lang="fr-FR" sz="1600"/>
                        <a:t>il faudra surélever la route pour</a:t>
                      </a:r>
                    </a:p>
                    <a:p>
                      <a:r>
                        <a:rPr lang="fr-FR" sz="1600"/>
                        <a:t>Installer le ponceau</a:t>
                      </a:r>
                    </a:p>
                    <a:p>
                      <a:r>
                        <a:rPr lang="fr-FR" sz="1600"/>
                        <a:t>en dessous).</a:t>
                      </a:r>
                    </a:p>
                  </a:txBody>
                  <a:tcPr/>
                </a:tc>
                <a:extLst>
                  <a:ext uri="{0D108BD9-81ED-4DB2-BD59-A6C34878D82A}">
                    <a16:rowId xmlns:a16="http://schemas.microsoft.com/office/drawing/2014/main" val="2844951816"/>
                  </a:ext>
                </a:extLst>
              </a:tr>
            </a:tbl>
          </a:graphicData>
        </a:graphic>
      </p:graphicFrame>
      <p:sp>
        <p:nvSpPr>
          <p:cNvPr id="3" name="TextBox 2">
            <a:extLst>
              <a:ext uri="{FF2B5EF4-FFF2-40B4-BE49-F238E27FC236}">
                <a16:creationId xmlns:a16="http://schemas.microsoft.com/office/drawing/2014/main" id="{FE9C84F2-1535-6F41-B426-A537902342A0}"/>
              </a:ext>
            </a:extLst>
          </p:cNvPr>
          <p:cNvSpPr txBox="1"/>
          <p:nvPr>
            <p:custDataLst>
              <p:tags r:id="rId2"/>
            </p:custDataLst>
          </p:nvPr>
        </p:nvSpPr>
        <p:spPr>
          <a:xfrm>
            <a:off x="185980" y="774915"/>
            <a:ext cx="5538889" cy="369332"/>
          </a:xfrm>
          <a:prstGeom prst="rect">
            <a:avLst/>
          </a:prstGeom>
          <a:noFill/>
        </p:spPr>
        <p:txBody>
          <a:bodyPr wrap="none" rtlCol="0">
            <a:spAutoFit/>
          </a:bodyPr>
          <a:lstStyle/>
          <a:p>
            <a:r>
              <a:rPr lang="fr-FR" dirty="0"/>
              <a:t>Mesures d’adaptation proactives - Routes non asphaltées</a:t>
            </a:r>
          </a:p>
        </p:txBody>
      </p:sp>
    </p:spTree>
    <p:extLst>
      <p:ext uri="{BB962C8B-B14F-4D97-AF65-F5344CB8AC3E}">
        <p14:creationId xmlns:p14="http://schemas.microsoft.com/office/powerpoint/2010/main" val="1459961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9872ED-4416-704E-99F2-105C1705896B}"/>
              </a:ext>
            </a:extLst>
          </p:cNvPr>
          <p:cNvSpPr/>
          <p:nvPr>
            <p:custDataLst>
              <p:tags r:id="rId1"/>
            </p:custDataLst>
          </p:nvPr>
        </p:nvSpPr>
        <p:spPr>
          <a:xfrm>
            <a:off x="751668" y="1404509"/>
            <a:ext cx="7733654" cy="5355312"/>
          </a:xfrm>
          <a:prstGeom prst="rect">
            <a:avLst/>
          </a:prstGeom>
        </p:spPr>
        <p:txBody>
          <a:bodyPr wrap="square">
            <a:spAutoFit/>
          </a:bodyPr>
          <a:lstStyle/>
          <a:p>
            <a:r>
              <a:rPr lang="fr-FR" b="1" dirty="0"/>
              <a:t>Quelles sont les solutions écologiques proposées pour l’adaptation et la résilience ?</a:t>
            </a:r>
          </a:p>
          <a:p>
            <a:endParaRPr lang="en-US" b="1" dirty="0">
              <a:effectLst/>
            </a:endParaRPr>
          </a:p>
          <a:p>
            <a:r>
              <a:rPr lang="fr-FR" dirty="0"/>
              <a:t>Les solutions écologiques sont des activités associées à la protection, la gestion, l’amélioration et la restauration de la nature, permettant de réaliser des infrastructures résilientes au changement climatique </a:t>
            </a:r>
          </a:p>
          <a:p>
            <a:endParaRPr lang="en-US" dirty="0">
              <a:effectLst/>
            </a:endParaRPr>
          </a:p>
          <a:p>
            <a:r>
              <a:rPr lang="fr-FR" dirty="0"/>
              <a:t>Les solutions écologiques peuvent être utilisées pour sauvegarder les infrastructures traditionnelles existantes tout en améliorant la résilience et les avantages communs (par exemple, atténuation du changement climatique, soutien de la biodiversité et des moyens de subsistance locaux, sécurité alimentaire et de l’eau).</a:t>
            </a:r>
          </a:p>
          <a:p>
            <a:endParaRPr lang="en-US" dirty="0">
              <a:effectLst/>
            </a:endParaRPr>
          </a:p>
          <a:p>
            <a:r>
              <a:rPr lang="fr-FR" b="1" dirty="0"/>
              <a:t>Pourquoi choisir les solutions écologiques comme mesure d’adaptation ?</a:t>
            </a:r>
          </a:p>
          <a:p>
            <a:endParaRPr lang="en-US" b="1" dirty="0">
              <a:effectLst/>
            </a:endParaRPr>
          </a:p>
          <a:p>
            <a:pPr marL="285750" indent="-285750">
              <a:buFont typeface="Wingdings" pitchFamily="2" charset="2"/>
              <a:buChar char="ü"/>
            </a:pPr>
            <a:r>
              <a:rPr lang="fr-FR" dirty="0"/>
              <a:t>Assurer la durabilité des infrastructures</a:t>
            </a:r>
          </a:p>
          <a:p>
            <a:pPr marL="285750" indent="-285750">
              <a:buFont typeface="Wingdings" pitchFamily="2" charset="2"/>
              <a:buChar char="ü"/>
            </a:pPr>
            <a:r>
              <a:rPr lang="fr-FR" dirty="0"/>
              <a:t>Protection contre les risques</a:t>
            </a:r>
          </a:p>
          <a:p>
            <a:pPr marL="285750" indent="-285750">
              <a:buFont typeface="Wingdings" pitchFamily="2" charset="2"/>
              <a:buChar char="ü"/>
            </a:pPr>
            <a:r>
              <a:rPr lang="fr-FR" dirty="0"/>
              <a:t>Garantir l’accès aux services de base et aux moyens de subsistance.</a:t>
            </a:r>
          </a:p>
          <a:p>
            <a:endParaRPr lang="en-US" dirty="0">
              <a:effectLst/>
            </a:endParaRPr>
          </a:p>
        </p:txBody>
      </p:sp>
      <p:sp>
        <p:nvSpPr>
          <p:cNvPr id="3" name="TextBox 2">
            <a:extLst>
              <a:ext uri="{FF2B5EF4-FFF2-40B4-BE49-F238E27FC236}">
                <a16:creationId xmlns:a16="http://schemas.microsoft.com/office/drawing/2014/main" id="{26FCD34D-D263-C24F-96D8-7D9D7FD4674F}"/>
              </a:ext>
            </a:extLst>
          </p:cNvPr>
          <p:cNvSpPr txBox="1"/>
          <p:nvPr>
            <p:custDataLst>
              <p:tags r:id="rId2"/>
            </p:custDataLst>
          </p:nvPr>
        </p:nvSpPr>
        <p:spPr>
          <a:xfrm>
            <a:off x="751668" y="756208"/>
            <a:ext cx="3182346" cy="461665"/>
          </a:xfrm>
          <a:prstGeom prst="rect">
            <a:avLst/>
          </a:prstGeom>
          <a:noFill/>
        </p:spPr>
        <p:txBody>
          <a:bodyPr wrap="none" rtlCol="0">
            <a:spAutoFit/>
          </a:bodyPr>
          <a:lstStyle/>
          <a:p>
            <a:r>
              <a:rPr lang="fr-FR" sz="2400" b="1"/>
              <a:t>Solutions écologiques</a:t>
            </a:r>
          </a:p>
        </p:txBody>
      </p:sp>
    </p:spTree>
    <p:extLst>
      <p:ext uri="{BB962C8B-B14F-4D97-AF65-F5344CB8AC3E}">
        <p14:creationId xmlns:p14="http://schemas.microsoft.com/office/powerpoint/2010/main" val="264019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585E60-CEC1-C64D-ADE2-0C7EE9ADD585}"/>
              </a:ext>
            </a:extLst>
          </p:cNvPr>
          <p:cNvSpPr txBox="1"/>
          <p:nvPr>
            <p:custDataLst>
              <p:tags r:id="rId1"/>
            </p:custDataLst>
          </p:nvPr>
        </p:nvSpPr>
        <p:spPr>
          <a:xfrm>
            <a:off x="1438800" y="677022"/>
            <a:ext cx="6266395" cy="400110"/>
          </a:xfrm>
          <a:prstGeom prst="rect">
            <a:avLst/>
          </a:prstGeom>
          <a:noFill/>
        </p:spPr>
        <p:txBody>
          <a:bodyPr wrap="none" rtlCol="0">
            <a:spAutoFit/>
          </a:bodyPr>
          <a:lstStyle/>
          <a:p>
            <a:r>
              <a:rPr lang="fr-FR" sz="2000" b="1"/>
              <a:t>Solutions écologiques et infrastructures routières : Étude de cas en Haïti</a:t>
            </a:r>
          </a:p>
        </p:txBody>
      </p:sp>
      <p:sp>
        <p:nvSpPr>
          <p:cNvPr id="5" name="Rectangle 4">
            <a:extLst>
              <a:ext uri="{FF2B5EF4-FFF2-40B4-BE49-F238E27FC236}">
                <a16:creationId xmlns:a16="http://schemas.microsoft.com/office/drawing/2014/main" id="{31CFD28D-D599-0040-8D2C-15A02F5FDC45}"/>
              </a:ext>
            </a:extLst>
          </p:cNvPr>
          <p:cNvSpPr/>
          <p:nvPr>
            <p:custDataLst>
              <p:tags r:id="rId2"/>
            </p:custDataLst>
          </p:nvPr>
        </p:nvSpPr>
        <p:spPr>
          <a:xfrm>
            <a:off x="286715" y="1148149"/>
            <a:ext cx="8570563" cy="923330"/>
          </a:xfrm>
          <a:prstGeom prst="rect">
            <a:avLst/>
          </a:prstGeom>
        </p:spPr>
        <p:txBody>
          <a:bodyPr wrap="square">
            <a:spAutoFit/>
          </a:bodyPr>
          <a:lstStyle/>
          <a:p>
            <a:r>
              <a:rPr lang="fr-FR" b="1" dirty="0"/>
              <a:t>Problème à résoudre : </a:t>
            </a:r>
            <a:r>
              <a:rPr lang="fr-FR" dirty="0"/>
              <a:t>De fortes pluies, des inondations et des glissements de terrain ont détruit les réseaux routiers, rendant certaines zones de l’île inaccessibles et entraînant des réparations et un entretien coûteux.</a:t>
            </a:r>
          </a:p>
        </p:txBody>
      </p:sp>
      <p:pic>
        <p:nvPicPr>
          <p:cNvPr id="7" name="Picture 6" descr="Calendar&#10;&#10;Description automatically generated with medium confidence">
            <a:extLst>
              <a:ext uri="{FF2B5EF4-FFF2-40B4-BE49-F238E27FC236}">
                <a16:creationId xmlns:a16="http://schemas.microsoft.com/office/drawing/2014/main" id="{89BC18B0-D433-B446-B437-26EB6898C797}"/>
              </a:ext>
            </a:extLst>
          </p:cNvPr>
          <p:cNvPicPr>
            <a:picLocks noChangeAspect="1"/>
          </p:cNvPicPr>
          <p:nvPr>
            <p:custDataLst>
              <p:tags r:id="rId3"/>
            </p:custDataLst>
          </p:nvPr>
        </p:nvPicPr>
        <p:blipFill>
          <a:blip r:embed="rId6"/>
          <a:stretch>
            <a:fillRect/>
          </a:stretch>
        </p:blipFill>
        <p:spPr>
          <a:xfrm>
            <a:off x="286714" y="2071479"/>
            <a:ext cx="8570563" cy="4388791"/>
          </a:xfrm>
          <a:prstGeom prst="rect">
            <a:avLst/>
          </a:prstGeom>
        </p:spPr>
      </p:pic>
      <p:sp>
        <p:nvSpPr>
          <p:cNvPr id="4" name="TextBox 3">
            <a:extLst>
              <a:ext uri="{FF2B5EF4-FFF2-40B4-BE49-F238E27FC236}">
                <a16:creationId xmlns:a16="http://schemas.microsoft.com/office/drawing/2014/main" id="{D9209A29-E5FA-6144-A098-0AD7553B989C}"/>
              </a:ext>
            </a:extLst>
          </p:cNvPr>
          <p:cNvSpPr txBox="1"/>
          <p:nvPr>
            <p:custDataLst>
              <p:tags r:id="rId4"/>
            </p:custDataLst>
          </p:nvPr>
        </p:nvSpPr>
        <p:spPr>
          <a:xfrm>
            <a:off x="4557488" y="6050173"/>
            <a:ext cx="4586512" cy="261610"/>
          </a:xfrm>
          <a:prstGeom prst="rect">
            <a:avLst/>
          </a:prstGeom>
          <a:noFill/>
        </p:spPr>
        <p:txBody>
          <a:bodyPr wrap="none" rtlCol="0">
            <a:spAutoFit/>
          </a:bodyPr>
          <a:lstStyle/>
          <a:p>
            <a:r>
              <a:rPr lang="fr-FR" sz="1100"/>
              <a:t>Source : </a:t>
            </a:r>
            <a:r>
              <a:rPr lang="fr-FR" sz="1100">
                <a:hlinkClick r:id="rId7"/>
              </a:rPr>
              <a:t>AAE, Solutions basées sur la nature pour des infrastructures routières résilientes en Haïti.</a:t>
            </a:r>
          </a:p>
        </p:txBody>
      </p:sp>
    </p:spTree>
    <p:extLst>
      <p:ext uri="{BB962C8B-B14F-4D97-AF65-F5344CB8AC3E}">
        <p14:creationId xmlns:p14="http://schemas.microsoft.com/office/powerpoint/2010/main" val="429032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E5346-9C5B-9847-8AA6-615D785C7A78}"/>
              </a:ext>
            </a:extLst>
          </p:cNvPr>
          <p:cNvSpPr/>
          <p:nvPr>
            <p:custDataLst>
              <p:tags r:id="rId1"/>
            </p:custDataLst>
          </p:nvPr>
        </p:nvSpPr>
        <p:spPr>
          <a:xfrm>
            <a:off x="542441" y="1472211"/>
            <a:ext cx="8307092" cy="4031873"/>
          </a:xfrm>
          <a:prstGeom prst="rect">
            <a:avLst/>
          </a:prstGeom>
        </p:spPr>
        <p:txBody>
          <a:bodyPr wrap="square">
            <a:spAutoFit/>
          </a:bodyPr>
          <a:lstStyle/>
          <a:p>
            <a:r>
              <a:rPr lang="fr-FR" sz="1600" b="1" dirty="0">
                <a:latin typeface="Helvetica" pitchFamily="2" charset="0"/>
              </a:rPr>
              <a:t>Intégrer le changement climatique dans la gestion du patrimoine routier </a:t>
            </a:r>
            <a:r>
              <a:rPr lang="fr-FR" sz="1600" dirty="0">
                <a:latin typeface="Helvetica" pitchFamily="2" charset="0"/>
              </a:rPr>
              <a:t>En mettant l’accent sur l’institutionnalisation de la gestion régulière des routes et du financement de l’entretien qui intègre la résilience climatique dans la gestion des actifs routiers.</a:t>
            </a:r>
          </a:p>
          <a:p>
            <a:endParaRPr lang="en-US" sz="1600" dirty="0">
              <a:effectLst/>
              <a:latin typeface="Helvetica" pitchFamily="2" charset="0"/>
            </a:endParaRPr>
          </a:p>
          <a:p>
            <a:r>
              <a:rPr lang="fr-FR" sz="1600" b="1" dirty="0">
                <a:latin typeface="Helvetica" pitchFamily="2" charset="0"/>
              </a:rPr>
              <a:t>Solutions de conception technique pour une résilience efficace à long terme. </a:t>
            </a:r>
            <a:r>
              <a:rPr lang="fr-FR" sz="1600" dirty="0">
                <a:latin typeface="Helvetica" pitchFamily="2" charset="0"/>
              </a:rPr>
              <a:t>Investir</a:t>
            </a:r>
          </a:p>
          <a:p>
            <a:r>
              <a:rPr lang="fr-FR" sz="1600" dirty="0">
                <a:latin typeface="Helvetica" pitchFamily="2" charset="0"/>
              </a:rPr>
              <a:t>de manière proactive dans l’amélioration des chaussées pour renforcer leur résistance à l’augmentation de la température est économiquement justifié dans la plupart des projections climatiques, même sans prendre en compte le coût de l’augmentation du temps de perturbation. L’adaptation proactive aux précipitations et aux inondations est plus coûteuse et mieux justifiée, compte tenu de la perturbation du volume de la circulation et des liens économiques.</a:t>
            </a:r>
          </a:p>
          <a:p>
            <a:endParaRPr lang="en-US" sz="1600" dirty="0">
              <a:effectLst/>
              <a:latin typeface="Helvetica" pitchFamily="2" charset="0"/>
            </a:endParaRPr>
          </a:p>
          <a:p>
            <a:r>
              <a:rPr lang="fr-FR" sz="1600" b="1" dirty="0">
                <a:latin typeface="Helvetica" pitchFamily="2" charset="0"/>
              </a:rPr>
              <a:t>Les solutions écologiques ou les solutions hybrides pourraient offrir des mesures d’adaptation rentables pour les inondations, en particulier si l’on tient compte des avantages communs.</a:t>
            </a:r>
          </a:p>
        </p:txBody>
      </p:sp>
      <p:sp>
        <p:nvSpPr>
          <p:cNvPr id="3" name="TextBox 2">
            <a:extLst>
              <a:ext uri="{FF2B5EF4-FFF2-40B4-BE49-F238E27FC236}">
                <a16:creationId xmlns:a16="http://schemas.microsoft.com/office/drawing/2014/main" id="{5851BE37-F71F-2141-9359-CBAE65011F6C}"/>
              </a:ext>
            </a:extLst>
          </p:cNvPr>
          <p:cNvSpPr txBox="1"/>
          <p:nvPr>
            <p:custDataLst>
              <p:tags r:id="rId2"/>
            </p:custDataLst>
          </p:nvPr>
        </p:nvSpPr>
        <p:spPr>
          <a:xfrm>
            <a:off x="3304602" y="784858"/>
            <a:ext cx="2534796" cy="369332"/>
          </a:xfrm>
          <a:prstGeom prst="rect">
            <a:avLst/>
          </a:prstGeom>
          <a:noFill/>
        </p:spPr>
        <p:txBody>
          <a:bodyPr wrap="none" rtlCol="0">
            <a:spAutoFit/>
          </a:bodyPr>
          <a:lstStyle/>
          <a:p>
            <a:r>
              <a:rPr lang="fr-FR"/>
              <a:t>Recommandations en matière de politique</a:t>
            </a:r>
          </a:p>
        </p:txBody>
      </p:sp>
    </p:spTree>
    <p:extLst>
      <p:ext uri="{BB962C8B-B14F-4D97-AF65-F5344CB8AC3E}">
        <p14:creationId xmlns:p14="http://schemas.microsoft.com/office/powerpoint/2010/main" val="1885005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E5346-9C5B-9847-8AA6-615D785C7A78}"/>
              </a:ext>
            </a:extLst>
          </p:cNvPr>
          <p:cNvSpPr/>
          <p:nvPr>
            <p:custDataLst>
              <p:tags r:id="rId1"/>
            </p:custDataLst>
          </p:nvPr>
        </p:nvSpPr>
        <p:spPr>
          <a:xfrm>
            <a:off x="418454" y="1441215"/>
            <a:ext cx="8307092" cy="4770537"/>
          </a:xfrm>
          <a:prstGeom prst="rect">
            <a:avLst/>
          </a:prstGeom>
        </p:spPr>
        <p:txBody>
          <a:bodyPr wrap="square">
            <a:spAutoFit/>
          </a:bodyPr>
          <a:lstStyle/>
          <a:p>
            <a:pPr marL="285750" indent="-285750">
              <a:buFont typeface="Wingdings" pitchFamily="2" charset="2"/>
              <a:buChar char="ü"/>
            </a:pPr>
            <a:r>
              <a:rPr lang="fr-FR" sz="1400" dirty="0">
                <a:latin typeface="Helvetica" pitchFamily="2" charset="0"/>
              </a:rPr>
              <a:t>Les projets de transport routier du PIDA pourraient inclure dans la phase de conception des dispositions prenant en compte la réalisation de joints résistants aux fortes températures, dans la construction des routes.</a:t>
            </a:r>
          </a:p>
          <a:p>
            <a:pPr marL="285750" indent="-285750">
              <a:buFont typeface="Wingdings" pitchFamily="2" charset="2"/>
              <a:buChar char="ü"/>
            </a:pPr>
            <a:endParaRPr lang="en-US" sz="1400" dirty="0">
              <a:latin typeface="Helvetica" pitchFamily="2" charset="0"/>
            </a:endParaRPr>
          </a:p>
          <a:p>
            <a:pPr marL="285750" indent="-285750">
              <a:buFont typeface="Wingdings" pitchFamily="2" charset="2"/>
              <a:buChar char="ü"/>
            </a:pPr>
            <a:r>
              <a:rPr lang="fr-FR" sz="1400" dirty="0">
                <a:latin typeface="Helvetica" pitchFamily="2" charset="0"/>
              </a:rPr>
              <a:t>Évaluer le calendrier optimal pour la mise en œuvre d’actions d’adaptations aux précipitations et aux inondations dans les projets du PIDA.</a:t>
            </a:r>
          </a:p>
          <a:p>
            <a:pPr marL="285750" indent="-285750">
              <a:buFont typeface="Wingdings" pitchFamily="2" charset="2"/>
              <a:buChar char="ü"/>
            </a:pPr>
            <a:endParaRPr lang="en-US" sz="1400" dirty="0">
              <a:latin typeface="Helvetica" pitchFamily="2" charset="0"/>
            </a:endParaRPr>
          </a:p>
          <a:p>
            <a:pPr marL="285750" indent="-285750">
              <a:buFont typeface="Wingdings" pitchFamily="2" charset="2"/>
              <a:buChar char="ü"/>
            </a:pPr>
            <a:r>
              <a:rPr lang="fr-FR" sz="1400" dirty="0">
                <a:latin typeface="Helvetica" pitchFamily="2" charset="0"/>
              </a:rPr>
              <a:t>Exiger que les développeurs de projets effectuent des évaluations des risques climatiques pour les projets de routes et de ponts. Assurer le suivi en utilisant des scénarios individuels pour les projections climatiques, et une ingénierie plus détaillée pour les analyses au niveau des projets.</a:t>
            </a:r>
          </a:p>
          <a:p>
            <a:pPr marL="285750" indent="-285750">
              <a:buFont typeface="Wingdings" pitchFamily="2" charset="2"/>
              <a:buChar char="ü"/>
            </a:pPr>
            <a:endParaRPr lang="en-US" sz="1400" dirty="0">
              <a:latin typeface="Helvetica" pitchFamily="2" charset="0"/>
            </a:endParaRPr>
          </a:p>
          <a:p>
            <a:pPr marL="285750" indent="-285750">
              <a:buFont typeface="Wingdings" pitchFamily="2" charset="2"/>
              <a:buChar char="ü"/>
            </a:pPr>
            <a:r>
              <a:rPr lang="fr-FR" sz="1400" dirty="0">
                <a:latin typeface="Helvetica" pitchFamily="2" charset="0"/>
              </a:rPr>
              <a:t>Identifier les réseaux routiers critiques dans le système existant, y compris les ponts, et établir un statut prioritaire pour les risques climatiques et les analyses financières pour ces segments d’infrastructures.</a:t>
            </a:r>
          </a:p>
          <a:p>
            <a:pPr marL="285750" indent="-285750">
              <a:buFont typeface="Wingdings" pitchFamily="2" charset="2"/>
              <a:buChar char="ü"/>
            </a:pPr>
            <a:endParaRPr lang="en-US" sz="1400" dirty="0">
              <a:effectLst/>
              <a:latin typeface="Helvetica" pitchFamily="2" charset="0"/>
            </a:endParaRPr>
          </a:p>
          <a:p>
            <a:pPr marL="285750" indent="-285750">
              <a:buFont typeface="Wingdings" pitchFamily="2" charset="2"/>
              <a:buChar char="ü"/>
            </a:pPr>
            <a:r>
              <a:rPr lang="fr-FR" sz="1400" dirty="0">
                <a:latin typeface="Helvetica" pitchFamily="2" charset="0"/>
              </a:rPr>
              <a:t>Identifier les points sensibles du système de transport existant - routes et ponts - et examiner les prévisions climatiques pour déterminer les tendances préoccupantes concernant la température, les précipitations, les inondations, les affouillements liés aux eaux de ruissellement ou au débordement des cours d’eau. Mettre à jour les normes de construction pour intégrer ces facteurs.</a:t>
            </a:r>
          </a:p>
          <a:p>
            <a:pPr marL="285750" indent="-285750">
              <a:buFont typeface="Wingdings" pitchFamily="2" charset="2"/>
              <a:buChar char="ü"/>
            </a:pPr>
            <a:endParaRPr lang="en-US" sz="1400" dirty="0">
              <a:effectLst/>
              <a:latin typeface="Helvetica" pitchFamily="2" charset="0"/>
            </a:endParaRPr>
          </a:p>
          <a:p>
            <a:pPr marL="285750" indent="-285750">
              <a:buFont typeface="Wingdings" pitchFamily="2" charset="2"/>
              <a:buChar char="ü"/>
            </a:pPr>
            <a:r>
              <a:rPr lang="fr-FR" sz="1400" dirty="0">
                <a:latin typeface="Helvetica" pitchFamily="2" charset="0"/>
              </a:rPr>
              <a:t>Intégrer l’évaluation de la vulnérabilité dans une série de projets d’infrastructures routières.</a:t>
            </a:r>
          </a:p>
        </p:txBody>
      </p:sp>
      <p:sp>
        <p:nvSpPr>
          <p:cNvPr id="3" name="TextBox 2">
            <a:extLst>
              <a:ext uri="{FF2B5EF4-FFF2-40B4-BE49-F238E27FC236}">
                <a16:creationId xmlns:a16="http://schemas.microsoft.com/office/drawing/2014/main" id="{5851BE37-F71F-2141-9359-CBAE65011F6C}"/>
              </a:ext>
            </a:extLst>
          </p:cNvPr>
          <p:cNvSpPr txBox="1"/>
          <p:nvPr>
            <p:custDataLst>
              <p:tags r:id="rId2"/>
            </p:custDataLst>
          </p:nvPr>
        </p:nvSpPr>
        <p:spPr>
          <a:xfrm>
            <a:off x="3304602" y="784858"/>
            <a:ext cx="3264805" cy="369332"/>
          </a:xfrm>
          <a:prstGeom prst="rect">
            <a:avLst/>
          </a:prstGeom>
          <a:noFill/>
        </p:spPr>
        <p:txBody>
          <a:bodyPr wrap="none" rtlCol="0">
            <a:spAutoFit/>
          </a:bodyPr>
          <a:lstStyle/>
          <a:p>
            <a:r>
              <a:rPr lang="fr-FR" b="1"/>
              <a:t>Recommandations spécifiques du PIDA</a:t>
            </a:r>
          </a:p>
        </p:txBody>
      </p:sp>
    </p:spTree>
    <p:extLst>
      <p:ext uri="{BB962C8B-B14F-4D97-AF65-F5344CB8AC3E}">
        <p14:creationId xmlns:p14="http://schemas.microsoft.com/office/powerpoint/2010/main" val="1168259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B591F8AE-C28A-7B26-4900-1E52429D1EED}"/>
              </a:ext>
            </a:extLst>
          </p:cNvPr>
          <p:cNvGraphicFramePr/>
          <p:nvPr>
            <p:custDataLst>
              <p:tags r:id="rId1"/>
            </p:custDataLst>
            <p:extLst>
              <p:ext uri="{D42A27DB-BD31-4B8C-83A1-F6EECF244321}">
                <p14:modId xmlns:p14="http://schemas.microsoft.com/office/powerpoint/2010/main" val="1934236752"/>
              </p:ext>
            </p:extLst>
          </p:nvPr>
        </p:nvGraphicFramePr>
        <p:xfrm>
          <a:off x="1524000" y="746071"/>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D95A467B-41E7-E11C-FBDB-5C3778742811}"/>
              </a:ext>
            </a:extLst>
          </p:cNvPr>
          <p:cNvSpPr txBox="1"/>
          <p:nvPr>
            <p:custDataLst>
              <p:tags r:id="rId2"/>
            </p:custDataLst>
          </p:nvPr>
        </p:nvSpPr>
        <p:spPr>
          <a:xfrm>
            <a:off x="1524000" y="5145437"/>
            <a:ext cx="8679492" cy="646331"/>
          </a:xfrm>
          <a:prstGeom prst="rect">
            <a:avLst/>
          </a:prstGeom>
          <a:noFill/>
        </p:spPr>
        <p:txBody>
          <a:bodyPr wrap="none" rtlCol="0">
            <a:spAutoFit/>
          </a:bodyPr>
          <a:lstStyle/>
          <a:p>
            <a:r>
              <a:rPr lang="fr-FR" dirty="0"/>
              <a:t>Des mesures ont-elles déjà été prises pour faire face à cet aléa ?</a:t>
            </a:r>
          </a:p>
          <a:p>
            <a:r>
              <a:rPr lang="fr-FR" dirty="0"/>
              <a:t>Quels types d’actions pourraient-elles être mises en œuvre maintenant sur le projet PIDA ?</a:t>
            </a:r>
          </a:p>
        </p:txBody>
      </p:sp>
    </p:spTree>
    <p:extLst>
      <p:ext uri="{BB962C8B-B14F-4D97-AF65-F5344CB8AC3E}">
        <p14:creationId xmlns:p14="http://schemas.microsoft.com/office/powerpoint/2010/main" val="1655737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44465CB-C1A2-F041-A52E-B7CC00167468}"/>
              </a:ext>
            </a:extLst>
          </p:cNvPr>
          <p:cNvSpPr txBox="1">
            <a:spLocks/>
          </p:cNvSpPr>
          <p:nvPr>
            <p:custDataLst>
              <p:tags r:id="rId1"/>
            </p:custDataLst>
          </p:nvPr>
        </p:nvSpPr>
        <p:spPr>
          <a:xfrm>
            <a:off x="0" y="365125"/>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a:t>Ressources</a:t>
            </a:r>
          </a:p>
        </p:txBody>
      </p:sp>
      <p:sp>
        <p:nvSpPr>
          <p:cNvPr id="4" name="TextBox 3">
            <a:extLst>
              <a:ext uri="{FF2B5EF4-FFF2-40B4-BE49-F238E27FC236}">
                <a16:creationId xmlns:a16="http://schemas.microsoft.com/office/drawing/2014/main" id="{D6D326C4-0F7B-B34F-B014-EF1AA8E50883}"/>
              </a:ext>
            </a:extLst>
          </p:cNvPr>
          <p:cNvSpPr txBox="1"/>
          <p:nvPr>
            <p:custDataLst>
              <p:tags r:id="rId2"/>
            </p:custDataLst>
          </p:nvPr>
        </p:nvSpPr>
        <p:spPr>
          <a:xfrm>
            <a:off x="673007" y="1469910"/>
            <a:ext cx="7039627" cy="5355312"/>
          </a:xfrm>
          <a:prstGeom prst="rect">
            <a:avLst/>
          </a:prstGeom>
          <a:noFill/>
        </p:spPr>
        <p:txBody>
          <a:bodyPr wrap="square" rtlCol="0">
            <a:spAutoFit/>
          </a:bodyPr>
          <a:lstStyle/>
          <a:p>
            <a:r>
              <a:rPr lang="fr-FR" dirty="0">
                <a:hlinkClick r:id="rId4"/>
              </a:rPr>
              <a:t>World Bank, </a:t>
            </a:r>
            <a:r>
              <a:rPr lang="fr-FR" dirty="0" err="1">
                <a:hlinkClick r:id="rId4"/>
              </a:rPr>
              <a:t>Enhanced</a:t>
            </a:r>
            <a:r>
              <a:rPr lang="fr-FR" dirty="0">
                <a:hlinkClick r:id="rId4"/>
              </a:rPr>
              <a:t> </a:t>
            </a:r>
            <a:r>
              <a:rPr lang="fr-FR" dirty="0" err="1">
                <a:hlinkClick r:id="rId4"/>
              </a:rPr>
              <a:t>Climate</a:t>
            </a:r>
            <a:r>
              <a:rPr lang="fr-FR" dirty="0">
                <a:hlinkClick r:id="rId4"/>
              </a:rPr>
              <a:t> </a:t>
            </a:r>
            <a:r>
              <a:rPr lang="fr-FR" dirty="0" err="1">
                <a:hlinkClick r:id="rId4"/>
              </a:rPr>
              <a:t>Resilience</a:t>
            </a:r>
            <a:r>
              <a:rPr lang="fr-FR" dirty="0">
                <a:hlinkClick r:id="rId4"/>
              </a:rPr>
              <a:t> of </a:t>
            </a:r>
            <a:r>
              <a:rPr lang="fr-FR" dirty="0" err="1">
                <a:hlinkClick r:id="rId4"/>
              </a:rPr>
              <a:t>Africa’s</a:t>
            </a:r>
            <a:r>
              <a:rPr lang="fr-FR" dirty="0">
                <a:hlinkClick r:id="rId4"/>
              </a:rPr>
              <a:t> Infrastructure</a:t>
            </a:r>
          </a:p>
          <a:p>
            <a:endParaRPr lang="en-US" dirty="0"/>
          </a:p>
          <a:p>
            <a:r>
              <a:rPr lang="fr-FR" dirty="0" err="1"/>
              <a:t>Raffaello</a:t>
            </a:r>
            <a:r>
              <a:rPr lang="fr-FR" dirty="0"/>
              <a:t> </a:t>
            </a:r>
            <a:r>
              <a:rPr lang="fr-FR" dirty="0" err="1"/>
              <a:t>Cervigni</a:t>
            </a:r>
            <a:r>
              <a:rPr lang="fr-FR" dirty="0"/>
              <a:t>, Andrew </a:t>
            </a:r>
            <a:r>
              <a:rPr lang="fr-FR" dirty="0" err="1"/>
              <a:t>Losos</a:t>
            </a:r>
            <a:r>
              <a:rPr lang="fr-FR" dirty="0"/>
              <a:t>, Paul </a:t>
            </a:r>
            <a:r>
              <a:rPr lang="fr-FR" dirty="0" err="1"/>
              <a:t>Chinowsky</a:t>
            </a:r>
            <a:r>
              <a:rPr lang="fr-FR" dirty="0"/>
              <a:t>, and James E. Neumann. </a:t>
            </a:r>
            <a:r>
              <a:rPr lang="fr-FR" dirty="0" err="1"/>
              <a:t>Enhanced</a:t>
            </a:r>
            <a:r>
              <a:rPr lang="fr-FR" dirty="0"/>
              <a:t> </a:t>
            </a:r>
            <a:r>
              <a:rPr lang="fr-FR" dirty="0" err="1"/>
              <a:t>Climate</a:t>
            </a:r>
            <a:r>
              <a:rPr lang="fr-FR" dirty="0"/>
              <a:t> </a:t>
            </a:r>
            <a:r>
              <a:rPr lang="fr-FR" dirty="0" err="1"/>
              <a:t>Resilience</a:t>
            </a:r>
            <a:r>
              <a:rPr lang="fr-FR" dirty="0"/>
              <a:t> of </a:t>
            </a:r>
            <a:r>
              <a:rPr lang="fr-FR" dirty="0" err="1"/>
              <a:t>Africa’s</a:t>
            </a:r>
            <a:r>
              <a:rPr lang="fr-FR" dirty="0"/>
              <a:t> Infrastructure : The </a:t>
            </a:r>
            <a:r>
              <a:rPr lang="fr-FR" dirty="0" err="1"/>
              <a:t>Roads</a:t>
            </a:r>
            <a:r>
              <a:rPr lang="fr-FR" dirty="0"/>
              <a:t> and Bridge </a:t>
            </a:r>
            <a:r>
              <a:rPr lang="fr-FR" dirty="0" err="1"/>
              <a:t>Sector</a:t>
            </a:r>
            <a:r>
              <a:rPr lang="fr-FR" dirty="0"/>
              <a:t>. </a:t>
            </a:r>
            <a:r>
              <a:rPr lang="fr-FR" dirty="0" err="1"/>
              <a:t>Africa</a:t>
            </a:r>
            <a:r>
              <a:rPr lang="fr-FR" dirty="0"/>
              <a:t> </a:t>
            </a:r>
            <a:r>
              <a:rPr lang="fr-FR" dirty="0" err="1"/>
              <a:t>Development</a:t>
            </a:r>
            <a:r>
              <a:rPr lang="fr-FR" dirty="0"/>
              <a:t> Forum </a:t>
            </a:r>
            <a:r>
              <a:rPr lang="fr-FR" dirty="0" err="1"/>
              <a:t>series</a:t>
            </a:r>
            <a:r>
              <a:rPr lang="fr-FR" dirty="0"/>
              <a:t>. Washington, DC : Banque mondiale. </a:t>
            </a:r>
            <a:r>
              <a:rPr lang="fr-FR" dirty="0" err="1"/>
              <a:t>doi</a:t>
            </a:r>
            <a:r>
              <a:rPr lang="fr-FR" dirty="0"/>
              <a:t> : 10.1596/978-1-4648-0466-3. License: Creative Commons Attribution CC BY 3.0 IGO</a:t>
            </a:r>
          </a:p>
          <a:p>
            <a:endParaRPr lang="en-US" dirty="0"/>
          </a:p>
          <a:p>
            <a:r>
              <a:rPr lang="fr-FR" dirty="0"/>
              <a:t>Commission européenne, Changement climatique et grands projets : </a:t>
            </a:r>
            <a:r>
              <a:rPr lang="fr-FR" dirty="0" err="1"/>
              <a:t>Outline</a:t>
            </a:r>
            <a:r>
              <a:rPr lang="fr-FR" dirty="0"/>
              <a:t> of the </a:t>
            </a:r>
            <a:r>
              <a:rPr lang="fr-FR" dirty="0" err="1"/>
              <a:t>climate</a:t>
            </a:r>
            <a:r>
              <a:rPr lang="fr-FR" dirty="0"/>
              <a:t> change </a:t>
            </a:r>
            <a:r>
              <a:rPr lang="fr-FR" dirty="0" err="1"/>
              <a:t>related</a:t>
            </a:r>
            <a:r>
              <a:rPr lang="fr-FR" dirty="0"/>
              <a:t> </a:t>
            </a:r>
            <a:r>
              <a:rPr lang="fr-FR" dirty="0" err="1"/>
              <a:t>requirements</a:t>
            </a:r>
            <a:r>
              <a:rPr lang="fr-FR" dirty="0"/>
              <a:t> and guidance for major </a:t>
            </a:r>
            <a:r>
              <a:rPr lang="fr-FR" dirty="0" err="1"/>
              <a:t>projects</a:t>
            </a:r>
            <a:r>
              <a:rPr lang="fr-FR" dirty="0"/>
              <a:t> in the 2014-2020 </a:t>
            </a:r>
            <a:r>
              <a:rPr lang="fr-FR" dirty="0" err="1"/>
              <a:t>programming</a:t>
            </a:r>
            <a:r>
              <a:rPr lang="fr-FR" dirty="0"/>
              <a:t> </a:t>
            </a:r>
            <a:r>
              <a:rPr lang="fr-FR" dirty="0" err="1"/>
              <a:t>period</a:t>
            </a:r>
            <a:endParaRPr lang="fr-FR" dirty="0"/>
          </a:p>
          <a:p>
            <a:endParaRPr lang="en-US" dirty="0"/>
          </a:p>
          <a:p>
            <a:r>
              <a:rPr lang="fr-FR" dirty="0">
                <a:hlinkClick r:id="rId5"/>
              </a:rPr>
              <a:t>AAE, Solutions basées sur la nature pour des infrastructures routières résilientes en Haïti.</a:t>
            </a:r>
          </a:p>
          <a:p>
            <a:endParaRPr lang="en-US" dirty="0"/>
          </a:p>
          <a:p>
            <a:r>
              <a:rPr lang="fr-FR" dirty="0">
                <a:hlinkClick r:id="rId6"/>
              </a:rPr>
              <a:t>Banque asiatique de développement Guidelines for </a:t>
            </a:r>
            <a:r>
              <a:rPr lang="fr-FR" dirty="0" err="1">
                <a:hlinkClick r:id="rId6"/>
              </a:rPr>
              <a:t>climate</a:t>
            </a:r>
            <a:r>
              <a:rPr lang="fr-FR" dirty="0">
                <a:hlinkClick r:id="rId6"/>
              </a:rPr>
              <a:t> </a:t>
            </a:r>
            <a:r>
              <a:rPr lang="fr-FR" dirty="0" err="1">
                <a:hlinkClick r:id="rId6"/>
              </a:rPr>
              <a:t>proofing</a:t>
            </a:r>
            <a:r>
              <a:rPr lang="fr-FR" dirty="0">
                <a:hlinkClick r:id="rId6"/>
              </a:rPr>
              <a:t> </a:t>
            </a:r>
            <a:r>
              <a:rPr lang="fr-FR" dirty="0" err="1">
                <a:hlinkClick r:id="rId6"/>
              </a:rPr>
              <a:t>investment</a:t>
            </a:r>
            <a:r>
              <a:rPr lang="fr-FR" dirty="0">
                <a:hlinkClick r:id="rId6"/>
              </a:rPr>
              <a:t> in the transport </a:t>
            </a:r>
            <a:r>
              <a:rPr lang="fr-FR" dirty="0" err="1">
                <a:hlinkClick r:id="rId6"/>
              </a:rPr>
              <a:t>sector</a:t>
            </a:r>
            <a:r>
              <a:rPr lang="fr-FR" dirty="0">
                <a:hlinkClick r:id="rId6"/>
              </a:rPr>
              <a:t>: Road infrastructure </a:t>
            </a:r>
            <a:r>
              <a:rPr lang="fr-FR" dirty="0" err="1">
                <a:hlinkClick r:id="rId6"/>
              </a:rPr>
              <a:t>projects</a:t>
            </a:r>
            <a:r>
              <a:rPr lang="fr-FR" dirty="0">
                <a:hlinkClick r:id="rId6"/>
              </a:rPr>
              <a:t>.</a:t>
            </a:r>
          </a:p>
          <a:p>
            <a:r>
              <a:rPr lang="fr-FR" dirty="0">
                <a:hlinkClick r:id="rId6"/>
              </a:rPr>
              <a:t>Mandaluyong City, Philippines: Banque africaine de développement (2011).</a:t>
            </a:r>
          </a:p>
          <a:p>
            <a:endParaRPr lang="en-US" dirty="0"/>
          </a:p>
          <a:p>
            <a:endParaRPr lang="en-US" dirty="0"/>
          </a:p>
        </p:txBody>
      </p:sp>
    </p:spTree>
    <p:extLst>
      <p:ext uri="{BB962C8B-B14F-4D97-AF65-F5344CB8AC3E}">
        <p14:creationId xmlns:p14="http://schemas.microsoft.com/office/powerpoint/2010/main" val="962828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69164-AD73-A947-8078-D31BC905771C}"/>
              </a:ext>
            </a:extLst>
          </p:cNvPr>
          <p:cNvSpPr txBox="1">
            <a:spLocks/>
          </p:cNvSpPr>
          <p:nvPr>
            <p:custDataLst>
              <p:tags r:id="rId1"/>
            </p:custDataLst>
          </p:nvPr>
        </p:nvSpPr>
        <p:spPr>
          <a:xfrm>
            <a:off x="756138" y="626409"/>
            <a:ext cx="8083062" cy="9327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a:t>Structure du module		</a:t>
            </a:r>
          </a:p>
        </p:txBody>
      </p:sp>
      <p:sp>
        <p:nvSpPr>
          <p:cNvPr id="3" name="Content Placeholder 2">
            <a:extLst>
              <a:ext uri="{FF2B5EF4-FFF2-40B4-BE49-F238E27FC236}">
                <a16:creationId xmlns:a16="http://schemas.microsoft.com/office/drawing/2014/main" id="{962AF58B-1C47-1D42-932B-1D76DBFBC9D3}"/>
              </a:ext>
            </a:extLst>
          </p:cNvPr>
          <p:cNvSpPr txBox="1">
            <a:spLocks/>
          </p:cNvSpPr>
          <p:nvPr>
            <p:custDataLst>
              <p:tags r:id="rId2"/>
            </p:custDataLst>
          </p:nvPr>
        </p:nvSpPr>
        <p:spPr>
          <a:xfrm>
            <a:off x="756138" y="1746738"/>
            <a:ext cx="8083062" cy="30619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Objectifs du module</a:t>
            </a:r>
          </a:p>
          <a:p>
            <a:r>
              <a:rPr lang="fr-FR" dirty="0"/>
              <a:t>Définir les attentes et la portée de la résilience climatique</a:t>
            </a:r>
          </a:p>
          <a:p>
            <a:r>
              <a:rPr lang="fr-FR" dirty="0"/>
              <a:t>Évaluation du risque climatique et de la vulnérabilité concernant les routes</a:t>
            </a:r>
          </a:p>
          <a:p>
            <a:r>
              <a:rPr lang="fr-FR" dirty="0"/>
              <a:t>Mesures d’adaptation et options permettant d’accroître la résilience des projets routiers au changement climatique </a:t>
            </a:r>
          </a:p>
          <a:p>
            <a:r>
              <a:rPr lang="fr-FR" dirty="0"/>
              <a:t>Solutions écologiques et étude de cas</a:t>
            </a:r>
          </a:p>
          <a:p>
            <a:r>
              <a:rPr lang="fr-FR" dirty="0"/>
              <a:t>Recommandations</a:t>
            </a:r>
          </a:p>
        </p:txBody>
      </p:sp>
    </p:spTree>
    <p:extLst>
      <p:ext uri="{BB962C8B-B14F-4D97-AF65-F5344CB8AC3E}">
        <p14:creationId xmlns:p14="http://schemas.microsoft.com/office/powerpoint/2010/main" val="4260181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129B3-B9DF-8A43-AE89-4DB22F886803}"/>
              </a:ext>
            </a:extLst>
          </p:cNvPr>
          <p:cNvSpPr>
            <a:spLocks noGrp="1"/>
          </p:cNvSpPr>
          <p:nvPr>
            <p:ph type="title" idx="4294967295"/>
            <p:custDataLst>
              <p:tags r:id="rId1"/>
            </p:custDataLst>
          </p:nvPr>
        </p:nvSpPr>
        <p:spPr>
          <a:xfrm>
            <a:off x="376147" y="683214"/>
            <a:ext cx="8483784" cy="993775"/>
          </a:xfrm>
        </p:spPr>
        <p:txBody>
          <a:bodyPr>
            <a:normAutofit fontScale="90000"/>
          </a:bodyPr>
          <a:lstStyle/>
          <a:p>
            <a:r>
              <a:rPr lang="fr-FR" dirty="0"/>
              <a:t>Objectifs d’AFRI-RES et du programme de formation</a:t>
            </a:r>
          </a:p>
        </p:txBody>
      </p:sp>
      <p:sp>
        <p:nvSpPr>
          <p:cNvPr id="3" name="Content Placeholder 2">
            <a:extLst>
              <a:ext uri="{FF2B5EF4-FFF2-40B4-BE49-F238E27FC236}">
                <a16:creationId xmlns:a16="http://schemas.microsoft.com/office/drawing/2014/main" id="{C71C9C8E-E272-8742-B602-AA13B95B0234}"/>
              </a:ext>
            </a:extLst>
          </p:cNvPr>
          <p:cNvSpPr>
            <a:spLocks noGrp="1"/>
          </p:cNvSpPr>
          <p:nvPr>
            <p:ph idx="4294967295"/>
            <p:custDataLst>
              <p:tags r:id="rId2"/>
            </p:custDataLst>
          </p:nvPr>
        </p:nvSpPr>
        <p:spPr>
          <a:xfrm>
            <a:off x="316523" y="1885648"/>
            <a:ext cx="8827477" cy="1570231"/>
          </a:xfrm>
        </p:spPr>
        <p:txBody>
          <a:bodyPr>
            <a:normAutofit/>
          </a:bodyPr>
          <a:lstStyle/>
          <a:p>
            <a:pPr marL="0" indent="0">
              <a:lnSpc>
                <a:spcPct val="120000"/>
              </a:lnSpc>
              <a:spcBef>
                <a:spcPts val="360"/>
              </a:spcBef>
              <a:buNone/>
            </a:pPr>
            <a:r>
              <a:rPr lang="fr-FR" sz="1600"/>
              <a:t>Objectif du Mécanisme d’investissement en faveur de la résilience climatique en Afrique (AFRI-RES) : Renforcer la capacité des institutions africaines (administrations centrales, organisations de bassins fluviaux, communautés économiques régionales, pools énergétiques et praticiens du développement) à planifier, concevoir et mettre en œuvre des investissements résilients à la variabilité et au changement climatique dans des secteurs sélectionnés.</a:t>
            </a:r>
          </a:p>
          <a:p>
            <a:pPr marL="0" indent="0" algn="just">
              <a:lnSpc>
                <a:spcPct val="120000"/>
              </a:lnSpc>
              <a:spcBef>
                <a:spcPts val="360"/>
              </a:spcBef>
              <a:buNone/>
            </a:pPr>
            <a:endParaRPr lang="en-US" sz="2250" dirty="0">
              <a:solidFill>
                <a:srgbClr val="003399"/>
              </a:solidFill>
            </a:endParaRPr>
          </a:p>
          <a:p>
            <a:pPr marL="0" indent="0">
              <a:buNone/>
            </a:pPr>
            <a:endParaRPr lang="en-US" dirty="0"/>
          </a:p>
        </p:txBody>
      </p:sp>
      <p:sp>
        <p:nvSpPr>
          <p:cNvPr id="4" name="TextBox 3">
            <a:extLst>
              <a:ext uri="{FF2B5EF4-FFF2-40B4-BE49-F238E27FC236}">
                <a16:creationId xmlns:a16="http://schemas.microsoft.com/office/drawing/2014/main" id="{20BEB234-416D-FD4B-9890-91E92A1A357A}"/>
              </a:ext>
            </a:extLst>
          </p:cNvPr>
          <p:cNvSpPr txBox="1"/>
          <p:nvPr>
            <p:custDataLst>
              <p:tags r:id="rId3"/>
            </p:custDataLst>
          </p:nvPr>
        </p:nvSpPr>
        <p:spPr>
          <a:xfrm>
            <a:off x="376147" y="3610780"/>
            <a:ext cx="8483784" cy="2554545"/>
          </a:xfrm>
          <a:prstGeom prst="rect">
            <a:avLst/>
          </a:prstGeom>
          <a:noFill/>
        </p:spPr>
        <p:txBody>
          <a:bodyPr wrap="square" rtlCol="0">
            <a:spAutoFit/>
          </a:bodyPr>
          <a:lstStyle/>
          <a:p>
            <a:pPr lvl="0"/>
            <a:r>
              <a:rPr lang="fr-FR" sz="1400" dirty="0"/>
              <a:t>Objectifs du programme de formation :</a:t>
            </a:r>
          </a:p>
          <a:p>
            <a:pPr marL="285750" indent="-285750">
              <a:buFont typeface="Wingdings" pitchFamily="2" charset="2"/>
              <a:buChar char="ü"/>
            </a:pPr>
            <a:r>
              <a:rPr lang="fr-FR" sz="1400" dirty="0"/>
              <a:t>Apporter des informations sur les risques climatiques pour les infrastructures africaines</a:t>
            </a:r>
          </a:p>
          <a:p>
            <a:pPr marL="285750" indent="-285750">
              <a:buFont typeface="Wingdings" pitchFamily="2" charset="2"/>
              <a:buChar char="ü"/>
            </a:pPr>
            <a:r>
              <a:rPr lang="fr-FR" sz="1400" dirty="0"/>
              <a:t>Faire comprendre la résilience climatique, ses attributs et les directives connexes</a:t>
            </a:r>
          </a:p>
          <a:p>
            <a:pPr marL="285750" indent="-285750">
              <a:buFont typeface="Wingdings" pitchFamily="2" charset="2"/>
              <a:buChar char="ü"/>
            </a:pPr>
            <a:r>
              <a:rPr lang="fr-FR" sz="1400" dirty="0"/>
              <a:t>Former les participants à l’utilisation des attributs de résilience et des directives relatives à la résilience climatique pour le secteur routier déjà développés par la Banque mondiale dans le cadre du programme AFRI-RES</a:t>
            </a:r>
          </a:p>
          <a:p>
            <a:pPr marL="285750" indent="-285750">
              <a:buFont typeface="Wingdings" pitchFamily="2" charset="2"/>
              <a:buChar char="ü"/>
            </a:pPr>
            <a:r>
              <a:rPr lang="fr-FR" sz="1400" dirty="0"/>
              <a:t>Développer la capacité à suivre et évaluer les projets pour l’adoption des attributs de la résilience climatique afin de garantir les impacts prévus des projets</a:t>
            </a:r>
          </a:p>
          <a:p>
            <a:pPr marL="285750" indent="-285750">
              <a:buFont typeface="Wingdings" pitchFamily="2" charset="2"/>
              <a:buChar char="ü"/>
            </a:pPr>
            <a:r>
              <a:rPr lang="fr-FR" sz="1400" dirty="0"/>
              <a:t>Promouvoir des mesures de résilience climatique pour améliorer la qualité et la durabilité des projets</a:t>
            </a:r>
          </a:p>
          <a:p>
            <a:pPr marL="285750" indent="-285750">
              <a:buFont typeface="Wingdings" pitchFamily="2" charset="2"/>
              <a:buChar char="ü"/>
            </a:pPr>
            <a:r>
              <a:rPr lang="fr-FR" sz="1400" dirty="0"/>
              <a:t>Augmenter la capacité de gestion adaptative des projets, afin d’intégrer les nouvelles informations et connaissances sur la résilience climatique, pertinentes pour les projets.</a:t>
            </a:r>
          </a:p>
        </p:txBody>
      </p:sp>
    </p:spTree>
    <p:extLst>
      <p:ext uri="{BB962C8B-B14F-4D97-AF65-F5344CB8AC3E}">
        <p14:creationId xmlns:p14="http://schemas.microsoft.com/office/powerpoint/2010/main" val="3696088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140B6-3231-9C47-B795-A343EAEE689C}"/>
              </a:ext>
            </a:extLst>
          </p:cNvPr>
          <p:cNvSpPr>
            <a:spLocks noGrp="1"/>
          </p:cNvSpPr>
          <p:nvPr>
            <p:ph type="title" idx="4294967295"/>
            <p:custDataLst>
              <p:tags r:id="rId1"/>
            </p:custDataLst>
          </p:nvPr>
        </p:nvSpPr>
        <p:spPr>
          <a:xfrm>
            <a:off x="628650" y="500062"/>
            <a:ext cx="7886700" cy="1325563"/>
          </a:xfrm>
        </p:spPr>
        <p:txBody>
          <a:bodyPr/>
          <a:lstStyle/>
          <a:p>
            <a:r>
              <a:rPr lang="fr-FR"/>
              <a:t>Objectifs du module 3</a:t>
            </a:r>
          </a:p>
        </p:txBody>
      </p:sp>
      <p:sp>
        <p:nvSpPr>
          <p:cNvPr id="3" name="Content Placeholder 2">
            <a:extLst>
              <a:ext uri="{FF2B5EF4-FFF2-40B4-BE49-F238E27FC236}">
                <a16:creationId xmlns:a16="http://schemas.microsoft.com/office/drawing/2014/main" id="{78D1C254-DE0B-1D4F-9F33-65F538691746}"/>
              </a:ext>
            </a:extLst>
          </p:cNvPr>
          <p:cNvSpPr>
            <a:spLocks noGrp="1"/>
          </p:cNvSpPr>
          <p:nvPr>
            <p:ph idx="4294967295"/>
            <p:custDataLst>
              <p:tags r:id="rId2"/>
            </p:custDataLst>
          </p:nvPr>
        </p:nvSpPr>
        <p:spPr>
          <a:xfrm>
            <a:off x="628650" y="1834173"/>
            <a:ext cx="5117242" cy="4351338"/>
          </a:xfrm>
        </p:spPr>
        <p:txBody>
          <a:bodyPr>
            <a:normAutofit/>
          </a:bodyPr>
          <a:lstStyle/>
          <a:p>
            <a:pPr marL="0" indent="0">
              <a:buNone/>
            </a:pPr>
            <a:r>
              <a:rPr lang="fr-FR" dirty="0"/>
              <a:t>À l’issue du module 3, les participants </a:t>
            </a:r>
          </a:p>
          <a:p>
            <a:pPr>
              <a:buFont typeface="Wingdings" pitchFamily="2" charset="2"/>
              <a:buChar char="ü"/>
            </a:pPr>
            <a:r>
              <a:rPr lang="fr-FR" dirty="0"/>
              <a:t>Comprendront la résilience climatique, ses attributs et les directives connexes</a:t>
            </a:r>
          </a:p>
          <a:p>
            <a:pPr marL="285750" indent="-285750">
              <a:buFont typeface="Wingdings" pitchFamily="2" charset="2"/>
              <a:buChar char="ü"/>
            </a:pPr>
            <a:r>
              <a:rPr lang="fr-FR" dirty="0"/>
              <a:t>Promouvront des mesures de résilience pour améliorer la qualité et la durabilité des projets</a:t>
            </a:r>
          </a:p>
        </p:txBody>
      </p:sp>
      <p:pic>
        <p:nvPicPr>
          <p:cNvPr id="5" name="Graphic 4" descr="Checklist with solid fill">
            <a:extLst>
              <a:ext uri="{FF2B5EF4-FFF2-40B4-BE49-F238E27FC236}">
                <a16:creationId xmlns:a16="http://schemas.microsoft.com/office/drawing/2014/main" id="{A9468ABA-F33C-4644-A6D2-B1CE14E551E9}"/>
              </a:ext>
            </a:extLst>
          </p:cNvPr>
          <p:cNvPicPr>
            <a:picLocks noChangeAspect="1"/>
          </p:cNvPicPr>
          <p:nvPr>
            <p:custDataLst>
              <p:tags r:id="rId3"/>
            </p:custDataLst>
          </p:nvPr>
        </p:nvPicPr>
        <p:blipFill>
          <a:blip r:embed="rId5">
            <a:extLst>
              <a:ext uri="{96DAC541-7B7A-43D3-8B79-37D633B846F1}">
                <asvg:svgBlip xmlns:asvg="http://schemas.microsoft.com/office/drawing/2016/SVG/main" r:embed="rId6"/>
              </a:ext>
            </a:extLst>
          </a:blip>
          <a:stretch>
            <a:fillRect/>
          </a:stretch>
        </p:blipFill>
        <p:spPr>
          <a:xfrm>
            <a:off x="5634681" y="2094470"/>
            <a:ext cx="3336324" cy="3336324"/>
          </a:xfrm>
          <a:prstGeom prst="rect">
            <a:avLst/>
          </a:prstGeom>
        </p:spPr>
      </p:pic>
    </p:spTree>
    <p:extLst>
      <p:ext uri="{BB962C8B-B14F-4D97-AF65-F5344CB8AC3E}">
        <p14:creationId xmlns:p14="http://schemas.microsoft.com/office/powerpoint/2010/main" val="712612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custDataLst>
              <p:tags r:id="rId1"/>
            </p:custDataLst>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latinLnBrk="0" hangingPunct="1"/>
            <a:fld id="{DC8B899E-A045-4847-B783-368DAD0CB99D}" type="slidenum">
              <a:rPr lang="en-GB" smtClean="0"/>
              <a:pPr eaLnBrk="1" latinLnBrk="0" hangingPunct="1"/>
              <a:t>5</a:t>
            </a:fld>
            <a:endParaRPr lang="en-GB"/>
          </a:p>
        </p:txBody>
      </p:sp>
      <p:sp>
        <p:nvSpPr>
          <p:cNvPr id="8" name="TextBox 7">
            <a:extLst>
              <a:ext uri="{FF2B5EF4-FFF2-40B4-BE49-F238E27FC236}">
                <a16:creationId xmlns:a16="http://schemas.microsoft.com/office/drawing/2014/main" id="{69D8B655-A0B5-46F5-B94C-1321E9094208}"/>
              </a:ext>
            </a:extLst>
          </p:cNvPr>
          <p:cNvSpPr txBox="1"/>
          <p:nvPr>
            <p:custDataLst>
              <p:tags r:id="rId2"/>
            </p:custDataLst>
          </p:nvPr>
        </p:nvSpPr>
        <p:spPr>
          <a:xfrm>
            <a:off x="1784759" y="1025978"/>
            <a:ext cx="5363117" cy="461665"/>
          </a:xfrm>
          <a:prstGeom prst="rect">
            <a:avLst/>
          </a:prstGeom>
          <a:noFill/>
        </p:spPr>
        <p:txBody>
          <a:bodyPr wrap="square" rtlCol="0">
            <a:spAutoFit/>
          </a:bodyPr>
          <a:lstStyle/>
          <a:p>
            <a:pPr algn="ctr"/>
            <a:r>
              <a:rPr lang="fr-FR" sz="2400" b="1">
                <a:solidFill>
                  <a:srgbClr val="0070C0"/>
                </a:solidFill>
              </a:rPr>
              <a:t>Définir les attentes et la portée</a:t>
            </a:r>
          </a:p>
        </p:txBody>
      </p:sp>
      <p:sp>
        <p:nvSpPr>
          <p:cNvPr id="5" name="Rectangle 4">
            <a:extLst>
              <a:ext uri="{FF2B5EF4-FFF2-40B4-BE49-F238E27FC236}">
                <a16:creationId xmlns:a16="http://schemas.microsoft.com/office/drawing/2014/main" id="{2A2430D9-9305-EC4C-A926-E8E253B83772}"/>
              </a:ext>
            </a:extLst>
          </p:cNvPr>
          <p:cNvSpPr/>
          <p:nvPr>
            <p:custDataLst>
              <p:tags r:id="rId3"/>
            </p:custDataLst>
          </p:nvPr>
        </p:nvSpPr>
        <p:spPr>
          <a:xfrm>
            <a:off x="578226" y="1706005"/>
            <a:ext cx="7987547" cy="5355312"/>
          </a:xfrm>
          <a:prstGeom prst="rect">
            <a:avLst/>
          </a:prstGeom>
        </p:spPr>
        <p:txBody>
          <a:bodyPr wrap="square">
            <a:spAutoFit/>
          </a:bodyPr>
          <a:lstStyle/>
          <a:p>
            <a:r>
              <a:rPr lang="fr-FR" dirty="0"/>
              <a:t>L’adaptation ex ante de la planification et de la conception des infrastructures offre un grand potentiel de réduction des impacts du changement climatique sur les infrastructures dans des futurs plus secs, et permet de mieux tirer parti d’une plus grande disponibilité de l’eau dans des futurs plus humides (BM, ECRAI).</a:t>
            </a:r>
          </a:p>
          <a:p>
            <a:endParaRPr lang="en-US" dirty="0"/>
          </a:p>
          <a:p>
            <a:r>
              <a:rPr lang="fr-FR" dirty="0"/>
              <a:t>Qu’est-ce qui pourrait être influencé par le changement climatique ?</a:t>
            </a:r>
          </a:p>
          <a:p>
            <a:pPr marL="285750" indent="-285750">
              <a:buFont typeface="Arial" panose="020B0604020202020204" pitchFamily="34" charset="0"/>
              <a:buChar char="•"/>
            </a:pPr>
            <a:r>
              <a:rPr lang="fr-FR" dirty="0"/>
              <a:t>Perturbation du réseau routier africain et coûts économiques</a:t>
            </a:r>
          </a:p>
          <a:p>
            <a:pPr marL="285750" indent="-285750">
              <a:buFont typeface="Arial" panose="020B0604020202020204" pitchFamily="34" charset="0"/>
              <a:buChar char="•"/>
            </a:pPr>
            <a:r>
              <a:rPr lang="fr-FR" dirty="0"/>
              <a:t>Augmentation des coûts d’entretien</a:t>
            </a:r>
          </a:p>
          <a:p>
            <a:pPr marL="285750" indent="-285750">
              <a:buFont typeface="Arial" panose="020B0604020202020204" pitchFamily="34" charset="0"/>
              <a:buChar char="•"/>
            </a:pPr>
            <a:r>
              <a:rPr lang="fr-FR" dirty="0"/>
              <a:t>Réduction de la durée de vie des routes et des ponts</a:t>
            </a:r>
          </a:p>
          <a:p>
            <a:pPr marL="285750" indent="-285750">
              <a:buFont typeface="Arial" panose="020B0604020202020204" pitchFamily="34" charset="0"/>
              <a:buChar char="•"/>
            </a:pPr>
            <a:r>
              <a:rPr lang="fr-FR" dirty="0"/>
              <a:t>Destruction de segments de routes et de ponts</a:t>
            </a:r>
          </a:p>
          <a:p>
            <a:pPr marL="285750" indent="-285750">
              <a:buFont typeface="Arial" panose="020B0604020202020204" pitchFamily="34" charset="0"/>
              <a:buChar char="•"/>
            </a:pPr>
            <a:r>
              <a:rPr lang="fr-FR" dirty="0"/>
              <a:t>Implications pour la sécurité alimentaire</a:t>
            </a:r>
          </a:p>
          <a:p>
            <a:pPr marL="285750" indent="-285750">
              <a:buFont typeface="Arial" panose="020B0604020202020204" pitchFamily="34" charset="0"/>
              <a:buChar char="•"/>
            </a:pPr>
            <a:endParaRPr lang="en-US" dirty="0"/>
          </a:p>
          <a:p>
            <a:endParaRPr lang="en-US" dirty="0"/>
          </a:p>
          <a:p>
            <a:r>
              <a:rPr lang="fr-FR" dirty="0"/>
              <a:t>Sur quoi les mesures de résilience climatique doivent-elles porter ?</a:t>
            </a:r>
          </a:p>
          <a:p>
            <a:endParaRPr lang="en-US" dirty="0"/>
          </a:p>
          <a:p>
            <a:r>
              <a:rPr lang="fr-FR" dirty="0"/>
              <a:t>Quelles sont les variables à prendre en compte ?</a:t>
            </a:r>
          </a:p>
          <a:p>
            <a:endParaRPr lang="en-US" dirty="0"/>
          </a:p>
          <a:p>
            <a:r>
              <a:rPr lang="fr-FR" dirty="0"/>
              <a:t>Quelles informations et conseils </a:t>
            </a:r>
            <a:r>
              <a:rPr lang="fr-FR" dirty="0" err="1"/>
              <a:t>seront-ils</a:t>
            </a:r>
            <a:r>
              <a:rPr lang="fr-FR" dirty="0"/>
              <a:t> fournis par le gouvernement ? </a:t>
            </a:r>
          </a:p>
          <a:p>
            <a:endParaRPr lang="en-US" dirty="0"/>
          </a:p>
        </p:txBody>
      </p:sp>
    </p:spTree>
    <p:extLst>
      <p:ext uri="{BB962C8B-B14F-4D97-AF65-F5344CB8AC3E}">
        <p14:creationId xmlns:p14="http://schemas.microsoft.com/office/powerpoint/2010/main" val="1960212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207CF1-C1C2-6441-8E14-8926529E2AAB}"/>
              </a:ext>
            </a:extLst>
          </p:cNvPr>
          <p:cNvPicPr>
            <a:picLocks noChangeAspect="1"/>
          </p:cNvPicPr>
          <p:nvPr>
            <p:custDataLst>
              <p:tags r:id="rId1"/>
            </p:custDataLst>
          </p:nvPr>
        </p:nvPicPr>
        <p:blipFill>
          <a:blip r:embed="rId3"/>
          <a:stretch>
            <a:fillRect/>
          </a:stretch>
        </p:blipFill>
        <p:spPr>
          <a:xfrm>
            <a:off x="0" y="602251"/>
            <a:ext cx="9144000" cy="5653498"/>
          </a:xfrm>
          <a:prstGeom prst="rect">
            <a:avLst/>
          </a:prstGeom>
        </p:spPr>
      </p:pic>
    </p:spTree>
    <p:extLst>
      <p:ext uri="{BB962C8B-B14F-4D97-AF65-F5344CB8AC3E}">
        <p14:creationId xmlns:p14="http://schemas.microsoft.com/office/powerpoint/2010/main" val="2430243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FA5B8E-D709-B943-81F9-D7BBCB5A43F6}"/>
              </a:ext>
            </a:extLst>
          </p:cNvPr>
          <p:cNvPicPr>
            <a:picLocks noChangeAspect="1"/>
          </p:cNvPicPr>
          <p:nvPr>
            <p:custDataLst>
              <p:tags r:id="rId1"/>
            </p:custDataLst>
          </p:nvPr>
        </p:nvPicPr>
        <p:blipFill>
          <a:blip r:embed="rId3"/>
          <a:stretch>
            <a:fillRect/>
          </a:stretch>
        </p:blipFill>
        <p:spPr>
          <a:xfrm>
            <a:off x="0" y="507358"/>
            <a:ext cx="9144000" cy="5843284"/>
          </a:xfrm>
          <a:prstGeom prst="rect">
            <a:avLst/>
          </a:prstGeom>
        </p:spPr>
      </p:pic>
    </p:spTree>
    <p:extLst>
      <p:ext uri="{BB962C8B-B14F-4D97-AF65-F5344CB8AC3E}">
        <p14:creationId xmlns:p14="http://schemas.microsoft.com/office/powerpoint/2010/main" val="790957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3E0FD6-301D-1345-A1C2-2F06A83896CE}"/>
              </a:ext>
            </a:extLst>
          </p:cNvPr>
          <p:cNvPicPr>
            <a:picLocks noChangeAspect="1"/>
          </p:cNvPicPr>
          <p:nvPr>
            <p:custDataLst>
              <p:tags r:id="rId1"/>
            </p:custDataLst>
          </p:nvPr>
        </p:nvPicPr>
        <p:blipFill>
          <a:blip r:embed="rId4"/>
          <a:stretch>
            <a:fillRect/>
          </a:stretch>
        </p:blipFill>
        <p:spPr>
          <a:xfrm>
            <a:off x="0" y="2572332"/>
            <a:ext cx="9144000" cy="1713336"/>
          </a:xfrm>
          <a:prstGeom prst="rect">
            <a:avLst/>
          </a:prstGeom>
        </p:spPr>
      </p:pic>
      <p:sp>
        <p:nvSpPr>
          <p:cNvPr id="3" name="TextBox 2">
            <a:extLst>
              <a:ext uri="{FF2B5EF4-FFF2-40B4-BE49-F238E27FC236}">
                <a16:creationId xmlns:a16="http://schemas.microsoft.com/office/drawing/2014/main" id="{4A7DA93A-1E55-2949-ACCA-01CF91644A7D}"/>
              </a:ext>
            </a:extLst>
          </p:cNvPr>
          <p:cNvSpPr txBox="1"/>
          <p:nvPr>
            <p:custDataLst>
              <p:tags r:id="rId2"/>
            </p:custDataLst>
          </p:nvPr>
        </p:nvSpPr>
        <p:spPr>
          <a:xfrm>
            <a:off x="263471" y="4866467"/>
            <a:ext cx="7966129" cy="923330"/>
          </a:xfrm>
          <a:prstGeom prst="rect">
            <a:avLst/>
          </a:prstGeom>
          <a:noFill/>
        </p:spPr>
        <p:txBody>
          <a:bodyPr wrap="square" rtlCol="0">
            <a:spAutoFit/>
          </a:bodyPr>
          <a:lstStyle/>
          <a:p>
            <a:r>
              <a:rPr lang="fr-FR"/>
              <a:t>Source : Commission européenne, Changement climatique et grands projets : Outline of the climate change related requirements and guidance for major projects in the 2014-2020 programming period</a:t>
            </a:r>
          </a:p>
        </p:txBody>
      </p:sp>
    </p:spTree>
    <p:extLst>
      <p:ext uri="{BB962C8B-B14F-4D97-AF65-F5344CB8AC3E}">
        <p14:creationId xmlns:p14="http://schemas.microsoft.com/office/powerpoint/2010/main" val="378644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F79F76-9A78-B44F-89FC-AA5E2D113067}"/>
              </a:ext>
            </a:extLst>
          </p:cNvPr>
          <p:cNvPicPr>
            <a:picLocks noChangeAspect="1"/>
          </p:cNvPicPr>
          <p:nvPr>
            <p:custDataLst>
              <p:tags r:id="rId1"/>
            </p:custDataLst>
          </p:nvPr>
        </p:nvPicPr>
        <p:blipFill>
          <a:blip r:embed="rId3"/>
          <a:stretch>
            <a:fillRect/>
          </a:stretch>
        </p:blipFill>
        <p:spPr>
          <a:xfrm>
            <a:off x="0" y="959360"/>
            <a:ext cx="9144000" cy="4939280"/>
          </a:xfrm>
          <a:prstGeom prst="rect">
            <a:avLst/>
          </a:prstGeom>
        </p:spPr>
      </p:pic>
    </p:spTree>
    <p:extLst>
      <p:ext uri="{BB962C8B-B14F-4D97-AF65-F5344CB8AC3E}">
        <p14:creationId xmlns:p14="http://schemas.microsoft.com/office/powerpoint/2010/main" val="29186616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A_template_eng" id="{21C215F9-3DF1-7645-873B-0452BD189409}" vid="{FA40084B-1D7F-804F-9559-26E4B97E62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ECA_PPT_Template_eng</Template>
  <TotalTime>13030</TotalTime>
  <Words>1858</Words>
  <Application>Microsoft Office PowerPoint</Application>
  <PresentationFormat>Affichage à l'écran (4:3)</PresentationFormat>
  <Paragraphs>144</Paragraphs>
  <Slides>19</Slides>
  <Notes>6</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19</vt:i4>
      </vt:variant>
    </vt:vector>
  </HeadingPairs>
  <TitlesOfParts>
    <vt:vector size="26" baseType="lpstr">
      <vt:lpstr>Arial</vt:lpstr>
      <vt:lpstr>Calibri</vt:lpstr>
      <vt:lpstr>Calibri Light</vt:lpstr>
      <vt:lpstr>Helvetica</vt:lpstr>
      <vt:lpstr>Lucida Sans</vt:lpstr>
      <vt:lpstr>Wingdings</vt:lpstr>
      <vt:lpstr>Office Theme</vt:lpstr>
      <vt:lpstr>Présentation PowerPoint</vt:lpstr>
      <vt:lpstr>Présentation PowerPoint</vt:lpstr>
      <vt:lpstr>Objectifs d’AFRI-RES et du programme de formation</vt:lpstr>
      <vt:lpstr>Objectifs du module 3</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Name of presenter Title, Division Economic Commission for Africa</dc:title>
  <dc:creator>L Mofor</dc:creator>
  <cp:lastModifiedBy>daouda gassama</cp:lastModifiedBy>
  <cp:revision>52</cp:revision>
  <cp:lastPrinted>2019-09-16T07:34:27Z</cp:lastPrinted>
  <dcterms:created xsi:type="dcterms:W3CDTF">2020-06-02T15:41:00Z</dcterms:created>
  <dcterms:modified xsi:type="dcterms:W3CDTF">2022-11-25T22:00:05Z</dcterms:modified>
</cp:coreProperties>
</file>