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handoutMasterIdLst>
    <p:handoutMasterId r:id="rId19"/>
  </p:handoutMasterIdLst>
  <p:sldIdLst>
    <p:sldId id="409" r:id="rId2"/>
    <p:sldId id="430" r:id="rId3"/>
    <p:sldId id="264" r:id="rId4"/>
    <p:sldId id="265" r:id="rId5"/>
    <p:sldId id="437" r:id="rId6"/>
    <p:sldId id="447" r:id="rId7"/>
    <p:sldId id="438" r:id="rId8"/>
    <p:sldId id="439" r:id="rId9"/>
    <p:sldId id="445" r:id="rId10"/>
    <p:sldId id="444" r:id="rId11"/>
    <p:sldId id="448" r:id="rId12"/>
    <p:sldId id="449" r:id="rId13"/>
    <p:sldId id="441" r:id="rId14"/>
    <p:sldId id="443" r:id="rId15"/>
    <p:sldId id="442" r:id="rId16"/>
    <p:sldId id="446" r:id="rId1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878" autoAdjust="0"/>
    <p:restoredTop sz="77871"/>
  </p:normalViewPr>
  <p:slideViewPr>
    <p:cSldViewPr snapToGrid="0" snapToObjects="1">
      <p:cViewPr varScale="1">
        <p:scale>
          <a:sx n="56" d="100"/>
          <a:sy n="56" d="100"/>
        </p:scale>
        <p:origin x="1590" y="7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130" d="100"/>
          <a:sy n="130" d="100"/>
        </p:scale>
        <p:origin x="3456"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AED337-B079-7E46-B5D8-745AB277C072}" type="doc">
      <dgm:prSet loTypeId="urn:microsoft.com/office/officeart/2008/layout/PictureStrips" loCatId="" qsTypeId="urn:microsoft.com/office/officeart/2005/8/quickstyle/simple1" qsCatId="simple" csTypeId="urn:microsoft.com/office/officeart/2005/8/colors/accent1_2" csCatId="accent1" phldr="1"/>
      <dgm:spPr/>
      <dgm:t>
        <a:bodyPr/>
        <a:lstStyle/>
        <a:p>
          <a:endParaRPr lang="en-US"/>
        </a:p>
      </dgm:t>
    </dgm:pt>
    <dgm:pt modelId="{31502B34-58AC-1C49-8631-B392F827A41C}">
      <dgm:prSet phldrT="[Text]"/>
      <dgm:spPr/>
      <dgm:t>
        <a:bodyPr/>
        <a:lstStyle/>
        <a:p>
          <a:r>
            <a:rPr lang="fr-FR">
              <a:solidFill>
                <a:srgbClr val="565659"/>
              </a:solidFill>
            </a:rPr>
            <a:t>Longue échéance, par nature des impacts du changement climatique</a:t>
          </a:r>
        </a:p>
      </dgm:t>
    </dgm:pt>
    <dgm:pt modelId="{2779AFC1-013D-A447-8CE1-4CF73277E47E}" type="parTrans" cxnId="{6458B1E9-D540-F144-941F-8171137161AB}">
      <dgm:prSet/>
      <dgm:spPr/>
      <dgm:t>
        <a:bodyPr/>
        <a:lstStyle/>
        <a:p>
          <a:endParaRPr lang="en-US"/>
        </a:p>
      </dgm:t>
    </dgm:pt>
    <dgm:pt modelId="{F5A684CB-BF7B-2D4A-B07D-78A0AB5C8B09}" type="sibTrans" cxnId="{6458B1E9-D540-F144-941F-8171137161AB}">
      <dgm:prSet/>
      <dgm:spPr/>
      <dgm:t>
        <a:bodyPr/>
        <a:lstStyle/>
        <a:p>
          <a:endParaRPr lang="en-US"/>
        </a:p>
      </dgm:t>
    </dgm:pt>
    <dgm:pt modelId="{875D325A-A68B-914C-A431-EF1AEDE61996}">
      <dgm:prSet phldrT="[Text]"/>
      <dgm:spPr/>
      <dgm:t>
        <a:bodyPr/>
        <a:lstStyle/>
        <a:p>
          <a:pPr>
            <a:buFont typeface="Wingdings" pitchFamily="2" charset="2"/>
            <a:buChar char="Ø"/>
          </a:pPr>
          <a:r>
            <a:rPr lang="fr-FR">
              <a:solidFill>
                <a:srgbClr val="565659"/>
              </a:solidFill>
            </a:rPr>
            <a:t>Nécessité d'acquérir des données de base et des paramètres appropriés pour mesurer la vulnérabilité.</a:t>
          </a:r>
        </a:p>
      </dgm:t>
    </dgm:pt>
    <dgm:pt modelId="{D554D638-C4C1-2D49-BB72-DE7EC6CD8C26}" type="parTrans" cxnId="{17A866D2-AF28-5840-94A9-F03210DAF060}">
      <dgm:prSet/>
      <dgm:spPr/>
      <dgm:t>
        <a:bodyPr/>
        <a:lstStyle/>
        <a:p>
          <a:endParaRPr lang="en-US"/>
        </a:p>
      </dgm:t>
    </dgm:pt>
    <dgm:pt modelId="{9E68BD9F-5F7B-1A4A-9E1A-639C8F166E65}" type="sibTrans" cxnId="{17A866D2-AF28-5840-94A9-F03210DAF060}">
      <dgm:prSet/>
      <dgm:spPr/>
      <dgm:t>
        <a:bodyPr/>
        <a:lstStyle/>
        <a:p>
          <a:endParaRPr lang="en-US"/>
        </a:p>
      </dgm:t>
    </dgm:pt>
    <dgm:pt modelId="{A9F1D68C-0F40-914A-AE31-18DC357D4BE6}">
      <dgm:prSet phldrT="[Text]"/>
      <dgm:spPr/>
      <dgm:t>
        <a:bodyPr/>
        <a:lstStyle/>
        <a:p>
          <a:r>
            <a:rPr lang="fr-FR">
              <a:solidFill>
                <a:srgbClr val="565659"/>
              </a:solidFill>
            </a:rPr>
            <a:t>Distinction de la vulnérabilité face au changement climatique des autres sources de pression</a:t>
          </a:r>
        </a:p>
      </dgm:t>
    </dgm:pt>
    <dgm:pt modelId="{C867D320-19F9-7B4C-BEF2-A741B74CDB90}" type="parTrans" cxnId="{04FE959D-42B1-3649-B0D7-9C5FD8330028}">
      <dgm:prSet/>
      <dgm:spPr/>
      <dgm:t>
        <a:bodyPr/>
        <a:lstStyle/>
        <a:p>
          <a:endParaRPr lang="en-US"/>
        </a:p>
      </dgm:t>
    </dgm:pt>
    <dgm:pt modelId="{58392B4F-6068-274E-97A1-6139735F7EE8}" type="sibTrans" cxnId="{04FE959D-42B1-3649-B0D7-9C5FD8330028}">
      <dgm:prSet/>
      <dgm:spPr/>
      <dgm:t>
        <a:bodyPr/>
        <a:lstStyle/>
        <a:p>
          <a:endParaRPr lang="en-US"/>
        </a:p>
      </dgm:t>
    </dgm:pt>
    <dgm:pt modelId="{FC1A82E2-339A-AE42-A47D-5B871DE322C4}" type="pres">
      <dgm:prSet presAssocID="{F5AED337-B079-7E46-B5D8-745AB277C072}" presName="Name0" presStyleCnt="0">
        <dgm:presLayoutVars>
          <dgm:dir/>
          <dgm:resizeHandles val="exact"/>
        </dgm:presLayoutVars>
      </dgm:prSet>
      <dgm:spPr/>
    </dgm:pt>
    <dgm:pt modelId="{31FE9FF8-F8A3-CF4E-A27D-21E824B1ECFE}" type="pres">
      <dgm:prSet presAssocID="{31502B34-58AC-1C49-8631-B392F827A41C}" presName="composite" presStyleCnt="0"/>
      <dgm:spPr/>
    </dgm:pt>
    <dgm:pt modelId="{56C4140B-18E1-334C-B697-10D81E919570}" type="pres">
      <dgm:prSet presAssocID="{31502B34-58AC-1C49-8631-B392F827A41C}" presName="rect1" presStyleLbl="trAlignAcc1" presStyleIdx="0" presStyleCnt="3">
        <dgm:presLayoutVars>
          <dgm:bulletEnabled val="1"/>
        </dgm:presLayoutVars>
      </dgm:prSet>
      <dgm:spPr/>
    </dgm:pt>
    <dgm:pt modelId="{ED6A3E75-8CA0-794A-967A-A524784304B4}" type="pres">
      <dgm:prSet presAssocID="{31502B34-58AC-1C49-8631-B392F827A41C}" presName="rect2" presStyleLbl="fgImgPlac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l="-25000" r="-25000"/>
          </a:stretch>
        </a:blipFill>
      </dgm:spPr>
      <dgm:extLst>
        <a:ext uri="{E40237B7-FDA0-4F09-8148-C483321AD2D9}">
          <dgm14:cNvPr xmlns:dgm14="http://schemas.microsoft.com/office/drawing/2010/diagram" id="0" name="" descr="Clock outline"/>
        </a:ext>
      </dgm:extLst>
    </dgm:pt>
    <dgm:pt modelId="{03A8B2FC-6804-F845-B95E-E85E1E494D1B}" type="pres">
      <dgm:prSet presAssocID="{F5A684CB-BF7B-2D4A-B07D-78A0AB5C8B09}" presName="sibTrans" presStyleCnt="0"/>
      <dgm:spPr/>
    </dgm:pt>
    <dgm:pt modelId="{239D37D6-3012-AE40-985E-4E021422E650}" type="pres">
      <dgm:prSet presAssocID="{875D325A-A68B-914C-A431-EF1AEDE61996}" presName="composite" presStyleCnt="0"/>
      <dgm:spPr/>
    </dgm:pt>
    <dgm:pt modelId="{47CB253F-23E4-9042-91A4-50C39854B45C}" type="pres">
      <dgm:prSet presAssocID="{875D325A-A68B-914C-A431-EF1AEDE61996}" presName="rect1" presStyleLbl="trAlignAcc1" presStyleIdx="1" presStyleCnt="3">
        <dgm:presLayoutVars>
          <dgm:bulletEnabled val="1"/>
        </dgm:presLayoutVars>
      </dgm:prSet>
      <dgm:spPr/>
    </dgm:pt>
    <dgm:pt modelId="{D4461F8C-AA91-594A-B1AD-D9B9310FB127}" type="pres">
      <dgm:prSet presAssocID="{875D325A-A68B-914C-A431-EF1AEDE61996}" presName="rect2" presStyleLbl="fgImgPlac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l="-25000" r="-25000"/>
          </a:stretch>
        </a:blipFill>
      </dgm:spPr>
      <dgm:extLst>
        <a:ext uri="{E40237B7-FDA0-4F09-8148-C483321AD2D9}">
          <dgm14:cNvPr xmlns:dgm14="http://schemas.microsoft.com/office/drawing/2010/diagram" id="0" name="" descr="Statistics with solid fill"/>
        </a:ext>
      </dgm:extLst>
    </dgm:pt>
    <dgm:pt modelId="{054492EA-784D-7C46-9B11-FA194C3669BF}" type="pres">
      <dgm:prSet presAssocID="{9E68BD9F-5F7B-1A4A-9E1A-639C8F166E65}" presName="sibTrans" presStyleCnt="0"/>
      <dgm:spPr/>
    </dgm:pt>
    <dgm:pt modelId="{3A369F79-4ADD-334B-B592-3C7A66602251}" type="pres">
      <dgm:prSet presAssocID="{A9F1D68C-0F40-914A-AE31-18DC357D4BE6}" presName="composite" presStyleCnt="0"/>
      <dgm:spPr/>
    </dgm:pt>
    <dgm:pt modelId="{5D1BB3E0-00C3-EB45-A36F-B7664F0CA422}" type="pres">
      <dgm:prSet presAssocID="{A9F1D68C-0F40-914A-AE31-18DC357D4BE6}" presName="rect1" presStyleLbl="trAlignAcc1" presStyleIdx="2" presStyleCnt="3">
        <dgm:presLayoutVars>
          <dgm:bulletEnabled val="1"/>
        </dgm:presLayoutVars>
      </dgm:prSet>
      <dgm:spPr/>
    </dgm:pt>
    <dgm:pt modelId="{E0E0F7CD-59B3-204B-BC6F-FD3E3261760E}" type="pres">
      <dgm:prSet presAssocID="{A9F1D68C-0F40-914A-AE31-18DC357D4BE6}" presName="rect2" presStyleLbl="fgImgPlac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l="-25000" r="-25000"/>
          </a:stretch>
        </a:blipFill>
      </dgm:spPr>
      <dgm:extLst>
        <a:ext uri="{E40237B7-FDA0-4F09-8148-C483321AD2D9}">
          <dgm14:cNvPr xmlns:dgm14="http://schemas.microsoft.com/office/drawing/2010/diagram" id="0" name="" descr="Rope Knot with solid fill"/>
        </a:ext>
      </dgm:extLst>
    </dgm:pt>
  </dgm:ptLst>
  <dgm:cxnLst>
    <dgm:cxn modelId="{A3AD741F-5771-5242-8BD0-C8C4C5587BE8}" type="presOf" srcId="{F5AED337-B079-7E46-B5D8-745AB277C072}" destId="{FC1A82E2-339A-AE42-A47D-5B871DE322C4}" srcOrd="0" destOrd="0" presId="urn:microsoft.com/office/officeart/2008/layout/PictureStrips"/>
    <dgm:cxn modelId="{F7816B84-55D3-DA42-B55F-3CC04E9F79FA}" type="presOf" srcId="{875D325A-A68B-914C-A431-EF1AEDE61996}" destId="{47CB253F-23E4-9042-91A4-50C39854B45C}" srcOrd="0" destOrd="0" presId="urn:microsoft.com/office/officeart/2008/layout/PictureStrips"/>
    <dgm:cxn modelId="{04FE959D-42B1-3649-B0D7-9C5FD8330028}" srcId="{F5AED337-B079-7E46-B5D8-745AB277C072}" destId="{A9F1D68C-0F40-914A-AE31-18DC357D4BE6}" srcOrd="2" destOrd="0" parTransId="{C867D320-19F9-7B4C-BEF2-A741B74CDB90}" sibTransId="{58392B4F-6068-274E-97A1-6139735F7EE8}"/>
    <dgm:cxn modelId="{049F16A9-14D4-B542-B5FF-B0887EDCBB2C}" type="presOf" srcId="{31502B34-58AC-1C49-8631-B392F827A41C}" destId="{56C4140B-18E1-334C-B697-10D81E919570}" srcOrd="0" destOrd="0" presId="urn:microsoft.com/office/officeart/2008/layout/PictureStrips"/>
    <dgm:cxn modelId="{17A866D2-AF28-5840-94A9-F03210DAF060}" srcId="{F5AED337-B079-7E46-B5D8-745AB277C072}" destId="{875D325A-A68B-914C-A431-EF1AEDE61996}" srcOrd="1" destOrd="0" parTransId="{D554D638-C4C1-2D49-BB72-DE7EC6CD8C26}" sibTransId="{9E68BD9F-5F7B-1A4A-9E1A-639C8F166E65}"/>
    <dgm:cxn modelId="{6458B1E9-D540-F144-941F-8171137161AB}" srcId="{F5AED337-B079-7E46-B5D8-745AB277C072}" destId="{31502B34-58AC-1C49-8631-B392F827A41C}" srcOrd="0" destOrd="0" parTransId="{2779AFC1-013D-A447-8CE1-4CF73277E47E}" sibTransId="{F5A684CB-BF7B-2D4A-B07D-78A0AB5C8B09}"/>
    <dgm:cxn modelId="{900DCCEC-EAB2-4040-9850-3A6A85DA6703}" type="presOf" srcId="{A9F1D68C-0F40-914A-AE31-18DC357D4BE6}" destId="{5D1BB3E0-00C3-EB45-A36F-B7664F0CA422}" srcOrd="0" destOrd="0" presId="urn:microsoft.com/office/officeart/2008/layout/PictureStrips"/>
    <dgm:cxn modelId="{5C686E23-4CE6-0D4E-892B-BBB581F3F512}" type="presParOf" srcId="{FC1A82E2-339A-AE42-A47D-5B871DE322C4}" destId="{31FE9FF8-F8A3-CF4E-A27D-21E824B1ECFE}" srcOrd="0" destOrd="0" presId="urn:microsoft.com/office/officeart/2008/layout/PictureStrips"/>
    <dgm:cxn modelId="{C5ACC538-9DEE-7F47-9CF3-FF526228760E}" type="presParOf" srcId="{31FE9FF8-F8A3-CF4E-A27D-21E824B1ECFE}" destId="{56C4140B-18E1-334C-B697-10D81E919570}" srcOrd="0" destOrd="0" presId="urn:microsoft.com/office/officeart/2008/layout/PictureStrips"/>
    <dgm:cxn modelId="{E02382AC-F997-6D4B-846C-F0DBA8BC2FA9}" type="presParOf" srcId="{31FE9FF8-F8A3-CF4E-A27D-21E824B1ECFE}" destId="{ED6A3E75-8CA0-794A-967A-A524784304B4}" srcOrd="1" destOrd="0" presId="urn:microsoft.com/office/officeart/2008/layout/PictureStrips"/>
    <dgm:cxn modelId="{C91CE787-4008-1147-813D-861212EA6659}" type="presParOf" srcId="{FC1A82E2-339A-AE42-A47D-5B871DE322C4}" destId="{03A8B2FC-6804-F845-B95E-E85E1E494D1B}" srcOrd="1" destOrd="0" presId="urn:microsoft.com/office/officeart/2008/layout/PictureStrips"/>
    <dgm:cxn modelId="{03E72EF1-01AC-CF44-A6B0-D25866A9CB25}" type="presParOf" srcId="{FC1A82E2-339A-AE42-A47D-5B871DE322C4}" destId="{239D37D6-3012-AE40-985E-4E021422E650}" srcOrd="2" destOrd="0" presId="urn:microsoft.com/office/officeart/2008/layout/PictureStrips"/>
    <dgm:cxn modelId="{A4A06E83-1917-2F45-B73D-01B1AEBCD7CB}" type="presParOf" srcId="{239D37D6-3012-AE40-985E-4E021422E650}" destId="{47CB253F-23E4-9042-91A4-50C39854B45C}" srcOrd="0" destOrd="0" presId="urn:microsoft.com/office/officeart/2008/layout/PictureStrips"/>
    <dgm:cxn modelId="{CA59414E-591F-EF4C-BEBD-0724581E9D53}" type="presParOf" srcId="{239D37D6-3012-AE40-985E-4E021422E650}" destId="{D4461F8C-AA91-594A-B1AD-D9B9310FB127}" srcOrd="1" destOrd="0" presId="urn:microsoft.com/office/officeart/2008/layout/PictureStrips"/>
    <dgm:cxn modelId="{9BBDCBD7-DE32-D944-908E-D3B10E42D1AD}" type="presParOf" srcId="{FC1A82E2-339A-AE42-A47D-5B871DE322C4}" destId="{054492EA-784D-7C46-9B11-FA194C3669BF}" srcOrd="3" destOrd="0" presId="urn:microsoft.com/office/officeart/2008/layout/PictureStrips"/>
    <dgm:cxn modelId="{AE274447-110B-B04E-8BC9-84D9457CB095}" type="presParOf" srcId="{FC1A82E2-339A-AE42-A47D-5B871DE322C4}" destId="{3A369F79-4ADD-334B-B592-3C7A66602251}" srcOrd="4" destOrd="0" presId="urn:microsoft.com/office/officeart/2008/layout/PictureStrips"/>
    <dgm:cxn modelId="{2410D117-2644-A142-A0DC-23322D7AD02A}" type="presParOf" srcId="{3A369F79-4ADD-334B-B592-3C7A66602251}" destId="{5D1BB3E0-00C3-EB45-A36F-B7664F0CA422}" srcOrd="0" destOrd="0" presId="urn:microsoft.com/office/officeart/2008/layout/PictureStrips"/>
    <dgm:cxn modelId="{FE1209C7-62F0-E449-9355-00B0E658971F}" type="presParOf" srcId="{3A369F79-4ADD-334B-B592-3C7A66602251}" destId="{E0E0F7CD-59B3-204B-BC6F-FD3E3261760E}"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C4140B-18E1-334C-B697-10D81E919570}">
      <dsp:nvSpPr>
        <dsp:cNvPr id="0" name=""/>
        <dsp:cNvSpPr/>
      </dsp:nvSpPr>
      <dsp:spPr>
        <a:xfrm>
          <a:off x="146890" y="560582"/>
          <a:ext cx="3448372" cy="1077616"/>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29906" tIns="60960" rIns="60960" bIns="60960" numCol="1" spcCol="1270" anchor="ctr" anchorCtr="0">
          <a:noAutofit/>
        </a:bodyPr>
        <a:lstStyle/>
        <a:p>
          <a:pPr marL="0" lvl="0" indent="0" algn="l" defTabSz="711200">
            <a:lnSpc>
              <a:spcPct val="90000"/>
            </a:lnSpc>
            <a:spcBef>
              <a:spcPct val="0"/>
            </a:spcBef>
            <a:spcAft>
              <a:spcPct val="35000"/>
            </a:spcAft>
            <a:buNone/>
          </a:pPr>
          <a:r>
            <a:rPr lang="fr-FR" sz="1600" kern="1200">
              <a:solidFill>
                <a:srgbClr val="565659"/>
              </a:solidFill>
            </a:rPr>
            <a:t>Longue échéance, par nature des impacts du changement climatique</a:t>
          </a:r>
        </a:p>
      </dsp:txBody>
      <dsp:txXfrm>
        <a:off x="146890" y="560582"/>
        <a:ext cx="3448372" cy="1077616"/>
      </dsp:txXfrm>
    </dsp:sp>
    <dsp:sp modelId="{ED6A3E75-8CA0-794A-967A-A524784304B4}">
      <dsp:nvSpPr>
        <dsp:cNvPr id="0" name=""/>
        <dsp:cNvSpPr/>
      </dsp:nvSpPr>
      <dsp:spPr>
        <a:xfrm>
          <a:off x="3208" y="404926"/>
          <a:ext cx="754331" cy="1131497"/>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CB253F-23E4-9042-91A4-50C39854B45C}">
      <dsp:nvSpPr>
        <dsp:cNvPr id="0" name=""/>
        <dsp:cNvSpPr/>
      </dsp:nvSpPr>
      <dsp:spPr>
        <a:xfrm>
          <a:off x="3904947" y="560582"/>
          <a:ext cx="3448372" cy="1077616"/>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29906" tIns="60960" rIns="60960" bIns="60960" numCol="1" spcCol="1270" anchor="ctr" anchorCtr="0">
          <a:noAutofit/>
        </a:bodyPr>
        <a:lstStyle/>
        <a:p>
          <a:pPr marL="0" lvl="0" indent="0" algn="l" defTabSz="711200">
            <a:lnSpc>
              <a:spcPct val="90000"/>
            </a:lnSpc>
            <a:spcBef>
              <a:spcPct val="0"/>
            </a:spcBef>
            <a:spcAft>
              <a:spcPct val="35000"/>
            </a:spcAft>
            <a:buFont typeface="Wingdings" pitchFamily="2" charset="2"/>
            <a:buNone/>
          </a:pPr>
          <a:r>
            <a:rPr lang="fr-FR" sz="1600" kern="1200">
              <a:solidFill>
                <a:srgbClr val="565659"/>
              </a:solidFill>
            </a:rPr>
            <a:t>Nécessité d'acquérir des données de base et des paramètres appropriés pour mesurer la vulnérabilité.</a:t>
          </a:r>
        </a:p>
      </dsp:txBody>
      <dsp:txXfrm>
        <a:off x="3904947" y="560582"/>
        <a:ext cx="3448372" cy="1077616"/>
      </dsp:txXfrm>
    </dsp:sp>
    <dsp:sp modelId="{D4461F8C-AA91-594A-B1AD-D9B9310FB127}">
      <dsp:nvSpPr>
        <dsp:cNvPr id="0" name=""/>
        <dsp:cNvSpPr/>
      </dsp:nvSpPr>
      <dsp:spPr>
        <a:xfrm>
          <a:off x="3761265" y="404926"/>
          <a:ext cx="754331" cy="1131497"/>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D1BB3E0-00C3-EB45-A36F-B7664F0CA422}">
      <dsp:nvSpPr>
        <dsp:cNvPr id="0" name=""/>
        <dsp:cNvSpPr/>
      </dsp:nvSpPr>
      <dsp:spPr>
        <a:xfrm>
          <a:off x="2025918" y="1917181"/>
          <a:ext cx="3448372" cy="1077616"/>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29906" tIns="60960" rIns="60960" bIns="60960" numCol="1" spcCol="1270" anchor="ctr" anchorCtr="0">
          <a:noAutofit/>
        </a:bodyPr>
        <a:lstStyle/>
        <a:p>
          <a:pPr marL="0" lvl="0" indent="0" algn="l" defTabSz="711200">
            <a:lnSpc>
              <a:spcPct val="90000"/>
            </a:lnSpc>
            <a:spcBef>
              <a:spcPct val="0"/>
            </a:spcBef>
            <a:spcAft>
              <a:spcPct val="35000"/>
            </a:spcAft>
            <a:buNone/>
          </a:pPr>
          <a:r>
            <a:rPr lang="fr-FR" sz="1600" kern="1200">
              <a:solidFill>
                <a:srgbClr val="565659"/>
              </a:solidFill>
            </a:rPr>
            <a:t>Distinction de la vulnérabilité face au changement climatique des autres sources de pression</a:t>
          </a:r>
        </a:p>
      </dsp:txBody>
      <dsp:txXfrm>
        <a:off x="2025918" y="1917181"/>
        <a:ext cx="3448372" cy="1077616"/>
      </dsp:txXfrm>
    </dsp:sp>
    <dsp:sp modelId="{E0E0F7CD-59B3-204B-BC6F-FD3E3261760E}">
      <dsp:nvSpPr>
        <dsp:cNvPr id="0" name=""/>
        <dsp:cNvSpPr/>
      </dsp:nvSpPr>
      <dsp:spPr>
        <a:xfrm>
          <a:off x="1882236" y="1761526"/>
          <a:ext cx="754331" cy="1131497"/>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A51B593-BDC6-FA48-A420-BBD9D7579CD8}"/>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D7885BF-D4B5-C143-82C3-670AE055FE29}"/>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89D49CD1-9B06-E547-A223-4BBCC648BBA1}" type="datetimeFigureOut">
              <a:rPr lang="en-US" smtClean="0"/>
              <a:t>11/26/2022</a:t>
            </a:fld>
            <a:endParaRPr lang="en-US"/>
          </a:p>
        </p:txBody>
      </p:sp>
      <p:sp>
        <p:nvSpPr>
          <p:cNvPr id="4" name="Footer Placeholder 3">
            <a:extLst>
              <a:ext uri="{FF2B5EF4-FFF2-40B4-BE49-F238E27FC236}">
                <a16:creationId xmlns:a16="http://schemas.microsoft.com/office/drawing/2014/main" id="{48A5F0F1-DCF3-364F-9BFD-A3CE067DDF83}"/>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0C769EC-AB48-B343-B777-56FE7821D21E}"/>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57DCBF4-7FC2-8748-86FA-D425BDBEDCD8}" type="slidenum">
              <a:rPr lang="en-US" smtClean="0"/>
              <a:t>‹N°›</a:t>
            </a:fld>
            <a:endParaRPr lang="en-US"/>
          </a:p>
        </p:txBody>
      </p:sp>
    </p:spTree>
    <p:extLst>
      <p:ext uri="{BB962C8B-B14F-4D97-AF65-F5344CB8AC3E}">
        <p14:creationId xmlns:p14="http://schemas.microsoft.com/office/powerpoint/2010/main" val="26624624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134139D-6951-46D5-B575-CCE1E9B1FF0F}" type="datetimeFigureOut">
              <a:rPr lang="en-GB" smtClean="0"/>
              <a:t>26/11/2022</a:t>
            </a:fld>
            <a:endParaRPr lang="en-GB"/>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E97428AB-B3D4-44E8-86E0-AA676262FEB5}" type="slidenum">
              <a:rPr lang="en-GB" smtClean="0"/>
              <a:t>‹N°›</a:t>
            </a:fld>
            <a:endParaRPr lang="en-GB"/>
          </a:p>
        </p:txBody>
      </p:sp>
    </p:spTree>
    <p:extLst>
      <p:ext uri="{BB962C8B-B14F-4D97-AF65-F5344CB8AC3E}">
        <p14:creationId xmlns:p14="http://schemas.microsoft.com/office/powerpoint/2010/main" val="2384153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7428AB-B3D4-44E8-86E0-AA676262FEB5}" type="slidenum">
              <a:rPr lang="en-GB" smtClean="0"/>
              <a:t>1</a:t>
            </a:fld>
            <a:endParaRPr lang="en-GB"/>
          </a:p>
        </p:txBody>
      </p:sp>
    </p:spTree>
    <p:extLst>
      <p:ext uri="{BB962C8B-B14F-4D97-AF65-F5344CB8AC3E}">
        <p14:creationId xmlns:p14="http://schemas.microsoft.com/office/powerpoint/2010/main" val="3677591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Malgré l’importance de la planification des infrastructures à l'échelle du bassin fluvial et à l'échelle nationale pour les plans d'investissement à long terme, les projets individuels sont finalement conçus sur la base d'analyses financières et économiques des coûts et des avantages propres à chaque projet. La nécessité de planifier les projets d'infrastructure à long terme, en tenant compte du changement climatique a souvent été mise en exergue ces dernières années. L'accent a été mis sur la compréhension de l'ensemble des scénarios climatiques futurs possibles et sur la façon dont ils affecteraient la performance des projets d'hydroélectricité ou d'irrigation. Cependant, la tentative d’utilisation des informations complexes sur les futurs climats pour adapter la conception détaillée de ces infrastructures crée un « choc des cultures » entre les climatologues et les ingénieurs. L'une des raisons est que, dans son niveau de détail, la conception d'un grand projet d'infrastructure hydroélectrique est aussi, voire plus, complexe que les scénarios climatiques, compte tenu de la variété des aspects techniques impliqués (par exemple, aspects géotechniques, hydrauliques, mécaniques, environnementaux et sociaux). En raison de sa dépendance unique à l'égard des caractéristiques spécifiques du site et de la demande généralement élevée de fiabilité dans la réalisation, (par ex. l'approvisionnement en électricité et en eau),la conception des grands projets d'infrastructure est rarement basée uniquement sur des considérations financières ou économiques, mais sur une combinaison de marges de sécurité, de contraintes pratiques liées à la construction et de performances économiques. L'introduction de l'incertitude liée au changement climatique dans ce paradigme de conception de projet crée des difficultés qui sont souvent sous-estimées, à la fois par les climatologues et les ingénieurs concepteurs. Le travail présenté dans ce chapitre est une tentative de relever les défis d’intégrer les sciences climatologiques à la conception des projets.</a:t>
            </a:r>
          </a:p>
          <a:p>
            <a:endParaRPr lang="en-US" dirty="0"/>
          </a:p>
        </p:txBody>
      </p:sp>
      <p:sp>
        <p:nvSpPr>
          <p:cNvPr id="4" name="Slide Number Placeholder 3"/>
          <p:cNvSpPr>
            <a:spLocks noGrp="1"/>
          </p:cNvSpPr>
          <p:nvPr>
            <p:ph type="sldNum" sz="quarter" idx="5"/>
          </p:nvPr>
        </p:nvSpPr>
        <p:spPr/>
        <p:txBody>
          <a:bodyPr/>
          <a:lstStyle/>
          <a:p>
            <a:fld id="{E97428AB-B3D4-44E8-86E0-AA676262FEB5}" type="slidenum">
              <a:rPr lang="en-GB" smtClean="0"/>
              <a:t>4</a:t>
            </a:fld>
            <a:endParaRPr lang="en-GB"/>
          </a:p>
        </p:txBody>
      </p:sp>
    </p:spTree>
    <p:extLst>
      <p:ext uri="{BB962C8B-B14F-4D97-AF65-F5344CB8AC3E}">
        <p14:creationId xmlns:p14="http://schemas.microsoft.com/office/powerpoint/2010/main" val="3252014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7428AB-B3D4-44E8-86E0-AA676262FEB5}" type="slidenum">
              <a:rPr lang="en-GB" smtClean="0"/>
              <a:t>5</a:t>
            </a:fld>
            <a:endParaRPr lang="en-GB"/>
          </a:p>
        </p:txBody>
      </p:sp>
    </p:spTree>
    <p:extLst>
      <p:ext uri="{BB962C8B-B14F-4D97-AF65-F5344CB8AC3E}">
        <p14:creationId xmlns:p14="http://schemas.microsoft.com/office/powerpoint/2010/main" val="1448209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USAID (2017) Addressing Climate Vulnerability for Power System Resilience and Energy Security: A Focus on Hydropower Resources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latin typeface="Gill Sans MT" panose="020B0502020104020203" pitchFamily="34" charset="77"/>
              </a:rPr>
              <a:t>L'amélioration de la résilience au changement climatique des réseaux et des projets électriques doit être un processus continu ; la mise en œuvre des mesures d'adaptation demande du temps et des ressources, le climat continue de changer et la compréhension scientifique des futurs impacts du changement climatique évolue. </a:t>
            </a:r>
            <a:endParaRPr lang="en-US" dirty="0"/>
          </a:p>
        </p:txBody>
      </p:sp>
      <p:sp>
        <p:nvSpPr>
          <p:cNvPr id="4" name="Slide Number Placeholder 3"/>
          <p:cNvSpPr>
            <a:spLocks noGrp="1"/>
          </p:cNvSpPr>
          <p:nvPr>
            <p:ph type="sldNum" sz="quarter" idx="5"/>
          </p:nvPr>
        </p:nvSpPr>
        <p:spPr/>
        <p:txBody>
          <a:bodyPr/>
          <a:lstStyle/>
          <a:p>
            <a:fld id="{E97428AB-B3D4-44E8-86E0-AA676262FEB5}" type="slidenum">
              <a:rPr lang="en-GB" smtClean="0"/>
              <a:t>9</a:t>
            </a:fld>
            <a:endParaRPr lang="en-GB"/>
          </a:p>
        </p:txBody>
      </p:sp>
    </p:spTree>
    <p:extLst>
      <p:ext uri="{BB962C8B-B14F-4D97-AF65-F5344CB8AC3E}">
        <p14:creationId xmlns:p14="http://schemas.microsoft.com/office/powerpoint/2010/main" val="1542352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latin typeface="Gill Sans MT" panose="020B0502020104020203" pitchFamily="34" charset="77"/>
              </a:rPr>
              <a:t>Sur la base des résultats du suivi et de l'évaluation, les gestionnaires de projets et de réseaux électriques peuvent itérativement et stratégiquement ajuster les opérations (par exemple, aux protocoles de gestion des risques d'inondation) ou mettre en œuvre de nouvelles mesures d'adaptation en conséquence, à la fois dans les centrales hydroélectriques individuelles et/ou dans l'ensemble du secteur électrique. Bien que ce type de S&amp;E en soit encore à ses débuts (en partie parce que la mise en œuvre de mesures d'adaptation visant à renforcer la résilience du secteur de l'hydroélectricité est relativement récente), de nombreux praticiens du secteur de l'hydroélectricité commencent à investir dans ce domaine en développant des partenariats de collaboration avec des organismes de recherche et en formant le personnel à mieux comprendre les diagnostics climatiques (IHA, 2015). </a:t>
            </a:r>
            <a:endParaRPr lang="en-US" dirty="0"/>
          </a:p>
        </p:txBody>
      </p:sp>
      <p:sp>
        <p:nvSpPr>
          <p:cNvPr id="4" name="Slide Number Placeholder 3"/>
          <p:cNvSpPr>
            <a:spLocks noGrp="1"/>
          </p:cNvSpPr>
          <p:nvPr>
            <p:ph type="sldNum" sz="quarter" idx="5"/>
          </p:nvPr>
        </p:nvSpPr>
        <p:spPr/>
        <p:txBody>
          <a:bodyPr/>
          <a:lstStyle/>
          <a:p>
            <a:fld id="{E97428AB-B3D4-44E8-86E0-AA676262FEB5}" type="slidenum">
              <a:rPr lang="en-GB" smtClean="0"/>
              <a:t>10</a:t>
            </a:fld>
            <a:endParaRPr lang="en-GB"/>
          </a:p>
        </p:txBody>
      </p:sp>
    </p:spTree>
    <p:extLst>
      <p:ext uri="{BB962C8B-B14F-4D97-AF65-F5344CB8AC3E}">
        <p14:creationId xmlns:p14="http://schemas.microsoft.com/office/powerpoint/2010/main" val="598754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7428AB-B3D4-44E8-86E0-AA676262FEB5}" type="slidenum">
              <a:rPr lang="en-GB" smtClean="0"/>
              <a:t>12</a:t>
            </a:fld>
            <a:endParaRPr lang="en-GB"/>
          </a:p>
        </p:txBody>
      </p:sp>
    </p:spTree>
    <p:extLst>
      <p:ext uri="{BB962C8B-B14F-4D97-AF65-F5344CB8AC3E}">
        <p14:creationId xmlns:p14="http://schemas.microsoft.com/office/powerpoint/2010/main" val="3751976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7428AB-B3D4-44E8-86E0-AA676262FEB5}" type="slidenum">
              <a:rPr lang="en-GB" smtClean="0"/>
              <a:t>13</a:t>
            </a:fld>
            <a:endParaRPr lang="en-GB"/>
          </a:p>
        </p:txBody>
      </p:sp>
    </p:spTree>
    <p:extLst>
      <p:ext uri="{BB962C8B-B14F-4D97-AF65-F5344CB8AC3E}">
        <p14:creationId xmlns:p14="http://schemas.microsoft.com/office/powerpoint/2010/main" val="37519765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gif"/><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png"/></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13.jp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gif"/><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9.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Fro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6D54DF-72D2-FE49-A5B9-714BC5CD175F}"/>
              </a:ext>
            </a:extLst>
          </p:cNvPr>
          <p:cNvPicPr>
            <a:picLocks noChangeAspect="1"/>
          </p:cNvPicPr>
          <p:nvPr userDrawn="1"/>
        </p:nvPicPr>
        <p:blipFill>
          <a:blip r:embed="rId2"/>
          <a:srcRect/>
          <a:stretch/>
        </p:blipFill>
        <p:spPr>
          <a:xfrm>
            <a:off x="0" y="0"/>
            <a:ext cx="9144000" cy="2832100"/>
          </a:xfrm>
          <a:prstGeom prst="rect">
            <a:avLst/>
          </a:prstGeom>
        </p:spPr>
      </p:pic>
      <p:sp>
        <p:nvSpPr>
          <p:cNvPr id="2" name="Title 1">
            <a:extLst>
              <a:ext uri="{FF2B5EF4-FFF2-40B4-BE49-F238E27FC236}">
                <a16:creationId xmlns:a16="http://schemas.microsoft.com/office/drawing/2014/main" id="{F85A2DDD-2812-9742-BE95-02C91D568D44}"/>
              </a:ext>
            </a:extLst>
          </p:cNvPr>
          <p:cNvSpPr>
            <a:spLocks noGrp="1"/>
          </p:cNvSpPr>
          <p:nvPr>
            <p:ph type="title"/>
          </p:nvPr>
        </p:nvSpPr>
        <p:spPr>
          <a:xfrm>
            <a:off x="382725" y="2334218"/>
            <a:ext cx="8378550" cy="1366582"/>
          </a:xfrm>
        </p:spPr>
        <p:txBody>
          <a:bodyPr>
            <a:normAutofit/>
          </a:bodyPr>
          <a:lstStyle>
            <a:lvl1pPr algn="ctr">
              <a:defRPr sz="3200" b="1" i="0" baseline="0">
                <a:latin typeface="Lucida Sans" panose="020B0602030504020204" pitchFamily="34" charset="77"/>
              </a:defRPr>
            </a:lvl1pPr>
          </a:lstStyle>
          <a:p>
            <a:r>
              <a:rPr lang="en-US"/>
              <a:t>Click to edit Master title style</a:t>
            </a:r>
            <a:endParaRPr lang="en-US" dirty="0"/>
          </a:p>
        </p:txBody>
      </p:sp>
      <p:pic>
        <p:nvPicPr>
          <p:cNvPr id="8" name="Picture 7">
            <a:extLst>
              <a:ext uri="{FF2B5EF4-FFF2-40B4-BE49-F238E27FC236}">
                <a16:creationId xmlns:a16="http://schemas.microsoft.com/office/drawing/2014/main" id="{72CB5E21-FDD3-CF44-B7FC-A065DB6444BE}"/>
              </a:ext>
            </a:extLst>
          </p:cNvPr>
          <p:cNvPicPr>
            <a:picLocks noChangeAspect="1"/>
          </p:cNvPicPr>
          <p:nvPr userDrawn="1"/>
        </p:nvPicPr>
        <p:blipFill rotWithShape="1">
          <a:blip r:embed="rId3"/>
          <a:srcRect b="8520"/>
          <a:stretch/>
        </p:blipFill>
        <p:spPr>
          <a:xfrm>
            <a:off x="59947" y="5876489"/>
            <a:ext cx="1441791" cy="910899"/>
          </a:xfrm>
          <a:prstGeom prst="rect">
            <a:avLst/>
          </a:prstGeom>
        </p:spPr>
      </p:pic>
      <p:pic>
        <p:nvPicPr>
          <p:cNvPr id="10" name="Picture 9" descr="A close up of a logo&#10;&#10;Description automatically generated">
            <a:extLst>
              <a:ext uri="{FF2B5EF4-FFF2-40B4-BE49-F238E27FC236}">
                <a16:creationId xmlns:a16="http://schemas.microsoft.com/office/drawing/2014/main" id="{6492DEB6-C0F2-8C48-A6E7-B6D175F0CD88}"/>
              </a:ext>
            </a:extLst>
          </p:cNvPr>
          <p:cNvPicPr>
            <a:picLocks noChangeAspect="1"/>
          </p:cNvPicPr>
          <p:nvPr userDrawn="1"/>
        </p:nvPicPr>
        <p:blipFill>
          <a:blip r:embed="rId4"/>
          <a:stretch>
            <a:fillRect/>
          </a:stretch>
        </p:blipFill>
        <p:spPr>
          <a:xfrm>
            <a:off x="397125" y="433950"/>
            <a:ext cx="3282075" cy="378701"/>
          </a:xfrm>
          <a:prstGeom prst="rect">
            <a:avLst/>
          </a:prstGeom>
        </p:spPr>
      </p:pic>
    </p:spTree>
    <p:extLst>
      <p:ext uri="{BB962C8B-B14F-4D97-AF65-F5344CB8AC3E}">
        <p14:creationId xmlns:p14="http://schemas.microsoft.com/office/powerpoint/2010/main" val="1357240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38400" y="1825625"/>
            <a:ext cx="8467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Content Placeholder 4">
            <a:extLst>
              <a:ext uri="{FF2B5EF4-FFF2-40B4-BE49-F238E27FC236}">
                <a16:creationId xmlns:a16="http://schemas.microsoft.com/office/drawing/2014/main" id="{5B475743-3A64-A74D-A307-659BB60BB78B}"/>
              </a:ext>
            </a:extLst>
          </p:cNvPr>
          <p:cNvPicPr>
            <a:picLocks noChangeAspect="1"/>
          </p:cNvPicPr>
          <p:nvPr userDrawn="1"/>
        </p:nvPicPr>
        <p:blipFill rotWithShape="1">
          <a:blip r:embed="rId2"/>
          <a:srcRect t="94676"/>
          <a:stretch/>
        </p:blipFill>
        <p:spPr>
          <a:xfrm>
            <a:off x="0" y="6492873"/>
            <a:ext cx="9144000" cy="365127"/>
          </a:xfrm>
          <a:prstGeom prst="rect">
            <a:avLst/>
          </a:prstGeom>
        </p:spPr>
      </p:pic>
    </p:spTree>
    <p:extLst>
      <p:ext uri="{BB962C8B-B14F-4D97-AF65-F5344CB8AC3E}">
        <p14:creationId xmlns:p14="http://schemas.microsoft.com/office/powerpoint/2010/main" val="1817807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pic>
        <p:nvPicPr>
          <p:cNvPr id="7" name="Picture 6" descr="A picture containing outdoor object, solar cell&#10;&#10;Description automatically generated">
            <a:extLst>
              <a:ext uri="{FF2B5EF4-FFF2-40B4-BE49-F238E27FC236}">
                <a16:creationId xmlns:a16="http://schemas.microsoft.com/office/drawing/2014/main" id="{6307C092-7B1C-BC4F-8088-BBECA502B88B}"/>
              </a:ext>
            </a:extLst>
          </p:cNvPr>
          <p:cNvPicPr>
            <a:picLocks noChangeAspect="1"/>
          </p:cNvPicPr>
          <p:nvPr userDrawn="1"/>
        </p:nvPicPr>
        <p:blipFill>
          <a:blip r:embed="rId2"/>
          <a:stretch>
            <a:fillRect/>
          </a:stretch>
        </p:blipFill>
        <p:spPr>
          <a:xfrm>
            <a:off x="0" y="4787900"/>
            <a:ext cx="9144000" cy="2070100"/>
          </a:xfrm>
          <a:prstGeom prst="rect">
            <a:avLst/>
          </a:prstGeom>
        </p:spPr>
      </p:pic>
      <p:pic>
        <p:nvPicPr>
          <p:cNvPr id="8" name="Picture 7">
            <a:extLst>
              <a:ext uri="{FF2B5EF4-FFF2-40B4-BE49-F238E27FC236}">
                <a16:creationId xmlns:a16="http://schemas.microsoft.com/office/drawing/2014/main" id="{FAF345D1-61B6-1D40-8DFE-38133E869F49}"/>
              </a:ext>
            </a:extLst>
          </p:cNvPr>
          <p:cNvPicPr>
            <a:picLocks noChangeAspect="1"/>
          </p:cNvPicPr>
          <p:nvPr userDrawn="1"/>
        </p:nvPicPr>
        <p:blipFill rotWithShape="1">
          <a:blip r:embed="rId3"/>
          <a:srcRect b="8520"/>
          <a:stretch/>
        </p:blipFill>
        <p:spPr>
          <a:xfrm>
            <a:off x="3150848" y="277232"/>
            <a:ext cx="2842303" cy="1795718"/>
          </a:xfrm>
          <a:prstGeom prst="rect">
            <a:avLst/>
          </a:prstGeom>
        </p:spPr>
      </p:pic>
    </p:spTree>
    <p:extLst>
      <p:ext uri="{BB962C8B-B14F-4D97-AF65-F5344CB8AC3E}">
        <p14:creationId xmlns:p14="http://schemas.microsoft.com/office/powerpoint/2010/main" val="1469052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pic>
        <p:nvPicPr>
          <p:cNvPr id="7" name="Picture 3" descr="D:\My Documents\Stock photos\Logos\ECA-Logo_new_ENG transparent.png"/>
          <p:cNvPicPr>
            <a:picLocks noChangeAspect="1" noChangeArrowheads="1"/>
          </p:cNvPicPr>
          <p:nvPr userDrawn="1"/>
        </p:nvPicPr>
        <p:blipFill>
          <a:blip r:embed="rId2"/>
          <a:srcRect/>
          <a:stretch>
            <a:fillRect/>
          </a:stretch>
        </p:blipFill>
        <p:spPr bwMode="auto">
          <a:xfrm>
            <a:off x="71470" y="71414"/>
            <a:ext cx="3093968" cy="357190"/>
          </a:xfrm>
          <a:prstGeom prst="rect">
            <a:avLst/>
          </a:prstGeom>
          <a:noFill/>
        </p:spPr>
      </p:pic>
      <p:pic>
        <p:nvPicPr>
          <p:cNvPr id="9" name="Picture 7" descr="D:\My Documents\Stock photos\Logos\ACPC transparent.gif"/>
          <p:cNvPicPr>
            <a:picLocks noChangeAspect="1" noChangeArrowheads="1"/>
          </p:cNvPicPr>
          <p:nvPr userDrawn="1"/>
        </p:nvPicPr>
        <p:blipFill>
          <a:blip r:embed="rId3"/>
          <a:srcRect/>
          <a:stretch>
            <a:fillRect/>
          </a:stretch>
        </p:blipFill>
        <p:spPr bwMode="auto">
          <a:xfrm>
            <a:off x="8001024" y="73462"/>
            <a:ext cx="1071570" cy="426580"/>
          </a:xfrm>
          <a:prstGeom prst="rect">
            <a:avLst/>
          </a:prstGeom>
          <a:noFill/>
        </p:spPr>
      </p:pic>
      <p:sp>
        <p:nvSpPr>
          <p:cNvPr id="10" name="AutoShape 51">
            <a:extLst>
              <a:ext uri="{FF2B5EF4-FFF2-40B4-BE49-F238E27FC236}">
                <a16:creationId xmlns:a16="http://schemas.microsoft.com/office/drawing/2014/main" id="{822286D7-FD8D-4B9D-ADEC-EBCB66C06317}"/>
              </a:ext>
            </a:extLst>
          </p:cNvPr>
          <p:cNvSpPr>
            <a:spLocks/>
          </p:cNvSpPr>
          <p:nvPr userDrawn="1"/>
        </p:nvSpPr>
        <p:spPr bwMode="auto">
          <a:xfrm>
            <a:off x="7931437" y="6511133"/>
            <a:ext cx="1224136" cy="338554"/>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spAutoFit/>
          </a:bodyPr>
          <a:lstStyle/>
          <a:p>
            <a:pPr algn="ctr"/>
            <a:r>
              <a:rPr lang="en-US" sz="1600" dirty="0">
                <a:solidFill>
                  <a:schemeClr val="bg1"/>
                </a:solidFill>
              </a:rPr>
              <a:t>uneca.org</a:t>
            </a:r>
          </a:p>
        </p:txBody>
      </p:sp>
      <p:sp>
        <p:nvSpPr>
          <p:cNvPr id="12" name="Rectangle 11">
            <a:extLst>
              <a:ext uri="{FF2B5EF4-FFF2-40B4-BE49-F238E27FC236}">
                <a16:creationId xmlns:a16="http://schemas.microsoft.com/office/drawing/2014/main" id="{0C36900C-DEC0-4E62-9675-CDF4D8BC68AC}"/>
              </a:ext>
            </a:extLst>
          </p:cNvPr>
          <p:cNvSpPr/>
          <p:nvPr userDrawn="1"/>
        </p:nvSpPr>
        <p:spPr>
          <a:xfrm>
            <a:off x="3260" y="500042"/>
            <a:ext cx="9140740" cy="4863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D095644-8CA4-4DC8-8764-19E3731851F3}"/>
              </a:ext>
            </a:extLst>
          </p:cNvPr>
          <p:cNvSpPr/>
          <p:nvPr userDrawn="1"/>
        </p:nvSpPr>
        <p:spPr>
          <a:xfrm>
            <a:off x="0" y="6458254"/>
            <a:ext cx="9140740" cy="4863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EBB27DF4-75E1-45BF-9C39-B8FEE7060072}"/>
              </a:ext>
            </a:extLst>
          </p:cNvPr>
          <p:cNvGrpSpPr/>
          <p:nvPr userDrawn="1"/>
        </p:nvGrpSpPr>
        <p:grpSpPr>
          <a:xfrm>
            <a:off x="179512" y="6532255"/>
            <a:ext cx="7344816" cy="317432"/>
            <a:chOff x="179512" y="5645589"/>
            <a:chExt cx="8298688" cy="405099"/>
          </a:xfrm>
        </p:grpSpPr>
        <p:pic>
          <p:nvPicPr>
            <p:cNvPr id="8" name="Picture 7">
              <a:extLst>
                <a:ext uri="{FF2B5EF4-FFF2-40B4-BE49-F238E27FC236}">
                  <a16:creationId xmlns:a16="http://schemas.microsoft.com/office/drawing/2014/main" id="{6FA967D1-72B0-4C0B-BE85-87059BE104BF}"/>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79512" y="5661248"/>
              <a:ext cx="1860294" cy="373839"/>
            </a:xfrm>
            <a:prstGeom prst="rect">
              <a:avLst/>
            </a:prstGeom>
            <a:noFill/>
          </p:spPr>
        </p:pic>
        <p:pic>
          <p:nvPicPr>
            <p:cNvPr id="11" name="Picture 10">
              <a:extLst>
                <a:ext uri="{FF2B5EF4-FFF2-40B4-BE49-F238E27FC236}">
                  <a16:creationId xmlns:a16="http://schemas.microsoft.com/office/drawing/2014/main" id="{197264E0-C8FA-4E9D-807A-FBE43F79E27C}"/>
                </a:ext>
              </a:extLst>
            </p:cNvPr>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465253" y="5654845"/>
              <a:ext cx="609600" cy="382072"/>
            </a:xfrm>
            <a:prstGeom prst="rect">
              <a:avLst/>
            </a:prstGeom>
            <a:noFill/>
          </p:spPr>
        </p:pic>
        <p:pic>
          <p:nvPicPr>
            <p:cNvPr id="14" name="Picture 13">
              <a:extLst>
                <a:ext uri="{FF2B5EF4-FFF2-40B4-BE49-F238E27FC236}">
                  <a16:creationId xmlns:a16="http://schemas.microsoft.com/office/drawing/2014/main" id="{E287C7BB-8695-4CE0-906F-80EB5DF68240}"/>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354000" y="5668616"/>
              <a:ext cx="3124200" cy="382072"/>
            </a:xfrm>
            <a:prstGeom prst="rect">
              <a:avLst/>
            </a:prstGeom>
          </p:spPr>
        </p:pic>
        <p:pic>
          <p:nvPicPr>
            <p:cNvPr id="15" name="Picture 14">
              <a:extLst>
                <a:ext uri="{FF2B5EF4-FFF2-40B4-BE49-F238E27FC236}">
                  <a16:creationId xmlns:a16="http://schemas.microsoft.com/office/drawing/2014/main" id="{F1FE18D2-7DCA-4B05-B27D-46E0164F3754}"/>
                </a:ext>
              </a:extLst>
            </p:cNvPr>
            <p:cNvPicPr/>
            <p:nvPr userDrawn="1"/>
          </p:nvPicPr>
          <p:blipFill>
            <a:blip r:embed="rId7">
              <a:extLst>
                <a:ext uri="{28A0092B-C50C-407E-A947-70E740481C1C}">
                  <a14:useLocalDpi xmlns:a14="http://schemas.microsoft.com/office/drawing/2010/main" val="0"/>
                </a:ext>
              </a:extLst>
            </a:blip>
            <a:stretch>
              <a:fillRect/>
            </a:stretch>
          </p:blipFill>
          <p:spPr>
            <a:xfrm>
              <a:off x="3457326" y="5645589"/>
              <a:ext cx="747577" cy="405099"/>
            </a:xfrm>
            <a:prstGeom prst="rect">
              <a:avLst/>
            </a:prstGeom>
          </p:spPr>
        </p:pic>
        <p:pic>
          <p:nvPicPr>
            <p:cNvPr id="16" name="Picture 15">
              <a:extLst>
                <a:ext uri="{FF2B5EF4-FFF2-40B4-BE49-F238E27FC236}">
                  <a16:creationId xmlns:a16="http://schemas.microsoft.com/office/drawing/2014/main" id="{B74125D1-AF95-4964-A5EA-46F5BE861B6E}"/>
                </a:ext>
              </a:extLst>
            </p:cNvPr>
            <p:cNvPicPr/>
            <p:nvPr userDrawn="1"/>
          </p:nvPicPr>
          <p:blipFill>
            <a:blip r:embed="rId8" cstate="print">
              <a:extLst>
                <a:ext uri="{28A0092B-C50C-407E-A947-70E740481C1C}">
                  <a14:useLocalDpi xmlns:a14="http://schemas.microsoft.com/office/drawing/2010/main" val="0"/>
                </a:ext>
              </a:extLst>
            </a:blip>
            <a:stretch>
              <a:fillRect/>
            </a:stretch>
          </p:blipFill>
          <p:spPr>
            <a:xfrm>
              <a:off x="2179922" y="5661247"/>
              <a:ext cx="1017054" cy="373839"/>
            </a:xfrm>
            <a:prstGeom prst="rect">
              <a:avLst/>
            </a:prstGeom>
          </p:spPr>
        </p:pic>
      </p:grpSp>
    </p:spTree>
    <p:extLst>
      <p:ext uri="{BB962C8B-B14F-4D97-AF65-F5344CB8AC3E}">
        <p14:creationId xmlns:p14="http://schemas.microsoft.com/office/powerpoint/2010/main" val="1761553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OP24">
    <p:spTree>
      <p:nvGrpSpPr>
        <p:cNvPr id="1" name=""/>
        <p:cNvGrpSpPr/>
        <p:nvPr/>
      </p:nvGrpSpPr>
      <p:grpSpPr>
        <a:xfrm>
          <a:off x="0" y="0"/>
          <a:ext cx="0" cy="0"/>
          <a:chOff x="0" y="0"/>
          <a:chExt cx="0" cy="0"/>
        </a:xfrm>
      </p:grpSpPr>
      <p:pic>
        <p:nvPicPr>
          <p:cNvPr id="9" name="Picture 7" descr="D:\My Documents\Stock photos\Logos\ACPC transparent.gif"/>
          <p:cNvPicPr>
            <a:picLocks noChangeAspect="1" noChangeArrowheads="1"/>
          </p:cNvPicPr>
          <p:nvPr userDrawn="1"/>
        </p:nvPicPr>
        <p:blipFill>
          <a:blip r:embed="rId2"/>
          <a:srcRect/>
          <a:stretch>
            <a:fillRect/>
          </a:stretch>
        </p:blipFill>
        <p:spPr bwMode="auto">
          <a:xfrm>
            <a:off x="7219017" y="73461"/>
            <a:ext cx="1853577" cy="737888"/>
          </a:xfrm>
          <a:prstGeom prst="rect">
            <a:avLst/>
          </a:prstGeom>
          <a:noFill/>
        </p:spPr>
      </p:pic>
      <p:sp>
        <p:nvSpPr>
          <p:cNvPr id="10" name="AutoShape 51">
            <a:extLst>
              <a:ext uri="{FF2B5EF4-FFF2-40B4-BE49-F238E27FC236}">
                <a16:creationId xmlns:a16="http://schemas.microsoft.com/office/drawing/2014/main" id="{822286D7-FD8D-4B9D-ADEC-EBCB66C06317}"/>
              </a:ext>
            </a:extLst>
          </p:cNvPr>
          <p:cNvSpPr>
            <a:spLocks/>
          </p:cNvSpPr>
          <p:nvPr userDrawn="1"/>
        </p:nvSpPr>
        <p:spPr bwMode="auto">
          <a:xfrm>
            <a:off x="7931437" y="6511133"/>
            <a:ext cx="1224136" cy="338554"/>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spAutoFit/>
          </a:bodyPr>
          <a:lstStyle/>
          <a:p>
            <a:pPr algn="ctr"/>
            <a:r>
              <a:rPr lang="en-US" sz="1600" dirty="0">
                <a:solidFill>
                  <a:schemeClr val="bg1"/>
                </a:solidFill>
              </a:rPr>
              <a:t>uneca.org</a:t>
            </a:r>
          </a:p>
        </p:txBody>
      </p:sp>
      <p:sp>
        <p:nvSpPr>
          <p:cNvPr id="12" name="Rectangle 11">
            <a:extLst>
              <a:ext uri="{FF2B5EF4-FFF2-40B4-BE49-F238E27FC236}">
                <a16:creationId xmlns:a16="http://schemas.microsoft.com/office/drawing/2014/main" id="{0C36900C-DEC0-4E62-9675-CDF4D8BC68AC}"/>
              </a:ext>
            </a:extLst>
          </p:cNvPr>
          <p:cNvSpPr/>
          <p:nvPr userDrawn="1"/>
        </p:nvSpPr>
        <p:spPr>
          <a:xfrm>
            <a:off x="14833" y="836712"/>
            <a:ext cx="9140740" cy="4863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D095644-8CA4-4DC8-8764-19E3731851F3}"/>
              </a:ext>
            </a:extLst>
          </p:cNvPr>
          <p:cNvSpPr/>
          <p:nvPr userDrawn="1"/>
        </p:nvSpPr>
        <p:spPr>
          <a:xfrm>
            <a:off x="0" y="6458254"/>
            <a:ext cx="9140740" cy="4863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EBB27DF4-75E1-45BF-9C39-B8FEE7060072}"/>
              </a:ext>
            </a:extLst>
          </p:cNvPr>
          <p:cNvGrpSpPr/>
          <p:nvPr userDrawn="1"/>
        </p:nvGrpSpPr>
        <p:grpSpPr>
          <a:xfrm>
            <a:off x="179512" y="6532255"/>
            <a:ext cx="7344816" cy="317432"/>
            <a:chOff x="179512" y="5645589"/>
            <a:chExt cx="8298688" cy="405099"/>
          </a:xfrm>
        </p:grpSpPr>
        <p:pic>
          <p:nvPicPr>
            <p:cNvPr id="8" name="Picture 7">
              <a:extLst>
                <a:ext uri="{FF2B5EF4-FFF2-40B4-BE49-F238E27FC236}">
                  <a16:creationId xmlns:a16="http://schemas.microsoft.com/office/drawing/2014/main" id="{6FA967D1-72B0-4C0B-BE85-87059BE104B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512" y="5661248"/>
              <a:ext cx="1860294" cy="373839"/>
            </a:xfrm>
            <a:prstGeom prst="rect">
              <a:avLst/>
            </a:prstGeom>
            <a:noFill/>
          </p:spPr>
        </p:pic>
        <p:pic>
          <p:nvPicPr>
            <p:cNvPr id="11" name="Picture 10">
              <a:extLst>
                <a:ext uri="{FF2B5EF4-FFF2-40B4-BE49-F238E27FC236}">
                  <a16:creationId xmlns:a16="http://schemas.microsoft.com/office/drawing/2014/main" id="{197264E0-C8FA-4E9D-807A-FBE43F79E27C}"/>
                </a:ext>
              </a:extLst>
            </p:cNvPr>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465253" y="5654845"/>
              <a:ext cx="609600" cy="382072"/>
            </a:xfrm>
            <a:prstGeom prst="rect">
              <a:avLst/>
            </a:prstGeom>
            <a:noFill/>
          </p:spPr>
        </p:pic>
        <p:pic>
          <p:nvPicPr>
            <p:cNvPr id="14" name="Picture 13">
              <a:extLst>
                <a:ext uri="{FF2B5EF4-FFF2-40B4-BE49-F238E27FC236}">
                  <a16:creationId xmlns:a16="http://schemas.microsoft.com/office/drawing/2014/main" id="{E287C7BB-8695-4CE0-906F-80EB5DF6824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354000" y="5668616"/>
              <a:ext cx="3124200" cy="382072"/>
            </a:xfrm>
            <a:prstGeom prst="rect">
              <a:avLst/>
            </a:prstGeom>
          </p:spPr>
        </p:pic>
        <p:pic>
          <p:nvPicPr>
            <p:cNvPr id="15" name="Picture 14">
              <a:extLst>
                <a:ext uri="{FF2B5EF4-FFF2-40B4-BE49-F238E27FC236}">
                  <a16:creationId xmlns:a16="http://schemas.microsoft.com/office/drawing/2014/main" id="{F1FE18D2-7DCA-4B05-B27D-46E0164F3754}"/>
                </a:ext>
              </a:extLst>
            </p:cNvPr>
            <p:cNvPicPr/>
            <p:nvPr userDrawn="1"/>
          </p:nvPicPr>
          <p:blipFill>
            <a:blip r:embed="rId6">
              <a:extLst>
                <a:ext uri="{28A0092B-C50C-407E-A947-70E740481C1C}">
                  <a14:useLocalDpi xmlns:a14="http://schemas.microsoft.com/office/drawing/2010/main" val="0"/>
                </a:ext>
              </a:extLst>
            </a:blip>
            <a:stretch>
              <a:fillRect/>
            </a:stretch>
          </p:blipFill>
          <p:spPr>
            <a:xfrm>
              <a:off x="3457326" y="5645589"/>
              <a:ext cx="747577" cy="405099"/>
            </a:xfrm>
            <a:prstGeom prst="rect">
              <a:avLst/>
            </a:prstGeom>
          </p:spPr>
        </p:pic>
        <p:pic>
          <p:nvPicPr>
            <p:cNvPr id="16" name="Picture 15">
              <a:extLst>
                <a:ext uri="{FF2B5EF4-FFF2-40B4-BE49-F238E27FC236}">
                  <a16:creationId xmlns:a16="http://schemas.microsoft.com/office/drawing/2014/main" id="{B74125D1-AF95-4964-A5EA-46F5BE861B6E}"/>
                </a:ext>
              </a:extLst>
            </p:cNvPr>
            <p:cNvPicPr/>
            <p:nvPr userDrawn="1"/>
          </p:nvPicPr>
          <p:blipFill>
            <a:blip r:embed="rId7" cstate="print">
              <a:extLst>
                <a:ext uri="{28A0092B-C50C-407E-A947-70E740481C1C}">
                  <a14:useLocalDpi xmlns:a14="http://schemas.microsoft.com/office/drawing/2010/main" val="0"/>
                </a:ext>
              </a:extLst>
            </a:blip>
            <a:stretch>
              <a:fillRect/>
            </a:stretch>
          </p:blipFill>
          <p:spPr>
            <a:xfrm>
              <a:off x="2179922" y="5661247"/>
              <a:ext cx="1017054" cy="373839"/>
            </a:xfrm>
            <a:prstGeom prst="rect">
              <a:avLst/>
            </a:prstGeom>
          </p:spPr>
        </p:pic>
      </p:grpSp>
      <p:pic>
        <p:nvPicPr>
          <p:cNvPr id="17" name="Picture 16">
            <a:extLst>
              <a:ext uri="{FF2B5EF4-FFF2-40B4-BE49-F238E27FC236}">
                <a16:creationId xmlns:a16="http://schemas.microsoft.com/office/drawing/2014/main" id="{4A887FE4-30C5-4268-908B-4A092F9B0796}"/>
              </a:ext>
            </a:extLst>
          </p:cNvPr>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14833" y="36846"/>
            <a:ext cx="2028825" cy="781050"/>
          </a:xfrm>
          <a:prstGeom prst="rect">
            <a:avLst/>
          </a:prstGeom>
          <a:noFill/>
          <a:ln>
            <a:noFill/>
          </a:ln>
        </p:spPr>
      </p:pic>
    </p:spTree>
    <p:extLst>
      <p:ext uri="{BB962C8B-B14F-4D97-AF65-F5344CB8AC3E}">
        <p14:creationId xmlns:p14="http://schemas.microsoft.com/office/powerpoint/2010/main" val="555159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16"/>
          <p:cNvSpPr>
            <a:spLocks noGrp="1" noChangeArrowheads="1"/>
          </p:cNvSpPr>
          <p:nvPr>
            <p:ph type="sldNum" sz="quarter" idx="10"/>
          </p:nvPr>
        </p:nvSpPr>
        <p:spPr>
          <a:ln/>
        </p:spPr>
        <p:txBody>
          <a:bodyPr/>
          <a:lstStyle>
            <a:lvl1pPr>
              <a:defRPr/>
            </a:lvl1pPr>
          </a:lstStyle>
          <a:p>
            <a:pPr>
              <a:defRPr/>
            </a:pPr>
            <a:fld id="{76EB9E19-BEE4-47C8-A877-4D5D02EC2D1B}" type="slidenum">
              <a:rPr lang="en-US" altLang="en-US"/>
              <a:pPr>
                <a:defRPr/>
              </a:pPr>
              <a:t>‹N°›</a:t>
            </a:fld>
            <a:endParaRPr lang="en-US" altLang="en-US" dirty="0"/>
          </a:p>
        </p:txBody>
      </p:sp>
    </p:spTree>
    <p:extLst>
      <p:ext uri="{BB962C8B-B14F-4D97-AF65-F5344CB8AC3E}">
        <p14:creationId xmlns:p14="http://schemas.microsoft.com/office/powerpoint/2010/main" val="3360552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ACBD4C-3BEC-2E43-92F7-7960E478FE92}"/>
              </a:ext>
            </a:extLst>
          </p:cNvPr>
          <p:cNvSpPr>
            <a:spLocks noGrp="1"/>
          </p:cNvSpPr>
          <p:nvPr>
            <p:ph type="dt" sz="half" idx="10"/>
          </p:nvPr>
        </p:nvSpPr>
        <p:spPr/>
        <p:txBody>
          <a:bodyPr/>
          <a:lstStyle/>
          <a:p>
            <a:fld id="{8383EF5C-CB28-B34A-B152-449911509D1B}" type="datetimeFigureOut">
              <a:rPr lang="en-US" smtClean="0"/>
              <a:t>11/26/2022</a:t>
            </a:fld>
            <a:endParaRPr lang="en-US"/>
          </a:p>
        </p:txBody>
      </p:sp>
      <p:sp>
        <p:nvSpPr>
          <p:cNvPr id="3" name="Footer Placeholder 2">
            <a:extLst>
              <a:ext uri="{FF2B5EF4-FFF2-40B4-BE49-F238E27FC236}">
                <a16:creationId xmlns:a16="http://schemas.microsoft.com/office/drawing/2014/main" id="{91ADE0F2-BF27-AA4E-8FD6-393003157E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24BF10-A06E-5441-B606-A64A44B1897A}"/>
              </a:ext>
            </a:extLst>
          </p:cNvPr>
          <p:cNvSpPr>
            <a:spLocks noGrp="1"/>
          </p:cNvSpPr>
          <p:nvPr>
            <p:ph type="sldNum" sz="quarter" idx="12"/>
          </p:nvPr>
        </p:nvSpPr>
        <p:spPr/>
        <p:txBody>
          <a:bodyPr/>
          <a:lstStyle/>
          <a:p>
            <a:fld id="{8128E173-1F63-204D-A3CF-AB64126D28F9}" type="slidenum">
              <a:rPr lang="en-US" smtClean="0"/>
              <a:t>‹N°›</a:t>
            </a:fld>
            <a:endParaRPr lang="en-US"/>
          </a:p>
        </p:txBody>
      </p:sp>
    </p:spTree>
    <p:extLst>
      <p:ext uri="{BB962C8B-B14F-4D97-AF65-F5344CB8AC3E}">
        <p14:creationId xmlns:p14="http://schemas.microsoft.com/office/powerpoint/2010/main" val="3764553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68869006"/>
      </p:ext>
    </p:extLst>
  </p:cSld>
  <p:clrMap bg1="lt1" tx1="dk1" bg2="lt2" tx2="dk2" accent1="accent1" accent2="accent2" accent3="accent3" accent4="accent4" accent5="accent5" accent6="accent6" hlink="hlink" folHlink="folHlink"/>
  <p:sldLayoutIdLst>
    <p:sldLayoutId id="2147483673" r:id="rId1"/>
    <p:sldLayoutId id="2147483662" r:id="rId2"/>
    <p:sldLayoutId id="2147483672" r:id="rId3"/>
    <p:sldLayoutId id="2147483686" r:id="rId4"/>
    <p:sldLayoutId id="2147483687" r:id="rId5"/>
    <p:sldLayoutId id="2147483688" r:id="rId6"/>
    <p:sldLayoutId id="2147483689"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hyperlink" Target="https://www.hydropower.org/publications/hydropower-sector-climate-resilience-guide"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15.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62CCC0B-A63B-42CC-850C-4E1F87210D36}"/>
              </a:ext>
            </a:extLst>
          </p:cNvPr>
          <p:cNvSpPr>
            <a:spLocks noGrp="1" noChangeArrowheads="1"/>
          </p:cNvSpPr>
          <p:nvPr/>
        </p:nvSpPr>
        <p:spPr>
          <a:xfrm>
            <a:off x="1060058" y="2454784"/>
            <a:ext cx="7083425" cy="2363891"/>
          </a:xfrm>
          <a:prstGeom prst="rect">
            <a:avLst/>
          </a:prstGeom>
        </p:spPr>
        <p:txBody>
          <a:bodyPr vert="horz" wrap="square" lIns="91440" tIns="45720" rIns="91440" bIns="45720" rtlCol="0" anchor="ctr" anchorCtr="0">
            <a:noAutofit/>
          </a:bodyPr>
          <a:lstStyle/>
          <a:p>
            <a:pPr algn="ctr">
              <a:lnSpc>
                <a:spcPct val="90000"/>
              </a:lnSpc>
              <a:spcAft>
                <a:spcPts val="800"/>
              </a:spcAft>
            </a:pPr>
            <a:r>
              <a:rPr lang="fr-FR" sz="2400" b="1" i="1" dirty="0">
                <a:latin typeface="Arial" panose="020B0604020202020204" pitchFamily="34" charset="0"/>
                <a:ea typeface="Calibri" panose="020F0502020204030204" pitchFamily="34" charset="0"/>
                <a:cs typeface="Times New Roman" panose="02020603050405020304" pitchFamily="18" charset="0"/>
              </a:rPr>
              <a:t>Programme de formation du Mécanisme d’investissement en faveur de la résilience climatique en Afrique (AFRI-RES) du Deuxième Plan d’action prioritaire (PAP II) du Programme de développement des infrastructures en Afrique (PIDA)</a:t>
            </a:r>
            <a:br>
              <a:rPr lang="fr-FR" sz="2400" b="1" i="1" dirty="0">
                <a:latin typeface="Arial" panose="020B0604020202020204" pitchFamily="34" charset="0"/>
                <a:ea typeface="Calibri" panose="020F0502020204030204" pitchFamily="34" charset="0"/>
                <a:cs typeface="Times New Roman" panose="02020603050405020304" pitchFamily="18" charset="0"/>
              </a:rPr>
            </a:br>
            <a:r>
              <a:rPr lang="fr-FR" sz="2400" b="1" i="1" dirty="0">
                <a:solidFill>
                  <a:srgbClr val="00B050"/>
                </a:solidFill>
                <a:latin typeface="Arial" panose="020B0604020202020204" pitchFamily="34" charset="0"/>
                <a:ea typeface="Calibri" panose="020F0502020204030204" pitchFamily="34" charset="0"/>
                <a:cs typeface="Times New Roman" panose="02020603050405020304" pitchFamily="18" charset="0"/>
              </a:rPr>
              <a:t>Module 4: Suivi et évaluation des mesures de résilience climatique pour les projets hydroélectriques et routiers </a:t>
            </a:r>
          </a:p>
          <a:p>
            <a:pPr algn="ctr">
              <a:lnSpc>
                <a:spcPct val="90000"/>
              </a:lnSpc>
              <a:spcAft>
                <a:spcPts val="800"/>
              </a:spcAft>
            </a:pPr>
            <a:r>
              <a:rPr lang="fr-FR" sz="2400" b="1" i="1" dirty="0">
                <a:solidFill>
                  <a:srgbClr val="00B050"/>
                </a:solidFill>
                <a:latin typeface="Arial" panose="020B0604020202020204" pitchFamily="34" charset="0"/>
                <a:ea typeface="Calibri" panose="020F0502020204030204" pitchFamily="34" charset="0"/>
                <a:cs typeface="Times New Roman" panose="02020603050405020304" pitchFamily="18" charset="0"/>
              </a:rPr>
              <a:t>A Court, moyen et long terme et moyen d'intégration de la gestion adaptative, si nécessaire</a:t>
            </a:r>
          </a:p>
        </p:txBody>
      </p:sp>
    </p:spTree>
    <p:extLst>
      <p:ext uri="{BB962C8B-B14F-4D97-AF65-F5344CB8AC3E}">
        <p14:creationId xmlns:p14="http://schemas.microsoft.com/office/powerpoint/2010/main" val="931738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0148A7A-AD65-6642-91DF-53E2124CBCAB}"/>
              </a:ext>
            </a:extLst>
          </p:cNvPr>
          <p:cNvPicPr>
            <a:picLocks noChangeAspect="1"/>
          </p:cNvPicPr>
          <p:nvPr/>
        </p:nvPicPr>
        <p:blipFill rotWithShape="1">
          <a:blip r:embed="rId3"/>
          <a:srcRect t="10594"/>
          <a:stretch/>
        </p:blipFill>
        <p:spPr>
          <a:xfrm>
            <a:off x="0" y="1596324"/>
            <a:ext cx="9144000" cy="4158053"/>
          </a:xfrm>
          <a:prstGeom prst="rect">
            <a:avLst/>
          </a:prstGeom>
        </p:spPr>
      </p:pic>
      <p:sp>
        <p:nvSpPr>
          <p:cNvPr id="3" name="TextBox 2">
            <a:extLst>
              <a:ext uri="{FF2B5EF4-FFF2-40B4-BE49-F238E27FC236}">
                <a16:creationId xmlns:a16="http://schemas.microsoft.com/office/drawing/2014/main" id="{61385D53-FABC-6546-9920-86724CD58A19}"/>
              </a:ext>
            </a:extLst>
          </p:cNvPr>
          <p:cNvSpPr txBox="1"/>
          <p:nvPr/>
        </p:nvSpPr>
        <p:spPr>
          <a:xfrm>
            <a:off x="3068664" y="619932"/>
            <a:ext cx="2374753" cy="369332"/>
          </a:xfrm>
          <a:prstGeom prst="rect">
            <a:avLst/>
          </a:prstGeom>
          <a:noFill/>
        </p:spPr>
        <p:txBody>
          <a:bodyPr wrap="none" rtlCol="0">
            <a:spAutoFit/>
          </a:bodyPr>
          <a:lstStyle/>
          <a:p>
            <a:r>
              <a:rPr lang="fr-FR" b="1"/>
              <a:t>Gestion adaptative</a:t>
            </a:r>
          </a:p>
        </p:txBody>
      </p:sp>
      <p:sp>
        <p:nvSpPr>
          <p:cNvPr id="4" name="TextBox 3">
            <a:extLst>
              <a:ext uri="{FF2B5EF4-FFF2-40B4-BE49-F238E27FC236}">
                <a16:creationId xmlns:a16="http://schemas.microsoft.com/office/drawing/2014/main" id="{DC8E069B-A3EE-6047-8DF7-E32EA1125FA6}"/>
              </a:ext>
            </a:extLst>
          </p:cNvPr>
          <p:cNvSpPr txBox="1"/>
          <p:nvPr/>
        </p:nvSpPr>
        <p:spPr>
          <a:xfrm>
            <a:off x="0" y="5714848"/>
            <a:ext cx="9223038" cy="523220"/>
          </a:xfrm>
          <a:prstGeom prst="rect">
            <a:avLst/>
          </a:prstGeom>
          <a:noFill/>
        </p:spPr>
        <p:txBody>
          <a:bodyPr wrap="none" rtlCol="0">
            <a:spAutoFit/>
          </a:bodyPr>
          <a:lstStyle/>
          <a:p>
            <a:r>
              <a:rPr lang="fr-FR" sz="1400"/>
              <a:t>Source : </a:t>
            </a:r>
            <a:r>
              <a:rPr lang="fr-FR" sz="1400">
                <a:hlinkClick r:id="rId4"/>
              </a:rPr>
              <a:t>Association internationale de l'hydroélectricité, 2019. Hydropower Sector Climate Resilience Guide. Londres, Royaume-Uni</a:t>
            </a:r>
          </a:p>
          <a:p>
            <a:endParaRPr lang="en-US" sz="1400" dirty="0"/>
          </a:p>
        </p:txBody>
      </p:sp>
    </p:spTree>
    <p:extLst>
      <p:ext uri="{BB962C8B-B14F-4D97-AF65-F5344CB8AC3E}">
        <p14:creationId xmlns:p14="http://schemas.microsoft.com/office/powerpoint/2010/main" val="4259067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EFF7C7F-F94A-B34E-8DA8-5E90823DDAA8}"/>
              </a:ext>
            </a:extLst>
          </p:cNvPr>
          <p:cNvPicPr>
            <a:picLocks noChangeAspect="1"/>
          </p:cNvPicPr>
          <p:nvPr/>
        </p:nvPicPr>
        <p:blipFill>
          <a:blip r:embed="rId2"/>
          <a:stretch>
            <a:fillRect/>
          </a:stretch>
        </p:blipFill>
        <p:spPr>
          <a:xfrm>
            <a:off x="139700" y="876300"/>
            <a:ext cx="8864600" cy="5105400"/>
          </a:xfrm>
          <a:prstGeom prst="rect">
            <a:avLst/>
          </a:prstGeom>
        </p:spPr>
      </p:pic>
    </p:spTree>
    <p:extLst>
      <p:ext uri="{BB962C8B-B14F-4D97-AF65-F5344CB8AC3E}">
        <p14:creationId xmlns:p14="http://schemas.microsoft.com/office/powerpoint/2010/main" val="3141132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670120A-5952-2A49-A200-4AFE109CF5F6}"/>
              </a:ext>
            </a:extLst>
          </p:cNvPr>
          <p:cNvSpPr txBox="1"/>
          <p:nvPr/>
        </p:nvSpPr>
        <p:spPr>
          <a:xfrm>
            <a:off x="402955" y="666988"/>
            <a:ext cx="6724661" cy="369332"/>
          </a:xfrm>
          <a:prstGeom prst="rect">
            <a:avLst/>
          </a:prstGeom>
          <a:noFill/>
        </p:spPr>
        <p:txBody>
          <a:bodyPr wrap="none" rtlCol="0">
            <a:spAutoFit/>
          </a:bodyPr>
          <a:lstStyle/>
          <a:p>
            <a:r>
              <a:rPr lang="fr-FR"/>
              <a:t>Exemple de plan de suivi des risques liés au changement climatique pour les routes</a:t>
            </a:r>
          </a:p>
        </p:txBody>
      </p:sp>
      <p:graphicFrame>
        <p:nvGraphicFramePr>
          <p:cNvPr id="3" name="Table 3">
            <a:extLst>
              <a:ext uri="{FF2B5EF4-FFF2-40B4-BE49-F238E27FC236}">
                <a16:creationId xmlns:a16="http://schemas.microsoft.com/office/drawing/2014/main" id="{FC88204C-014B-8F42-A848-DEE592125687}"/>
              </a:ext>
            </a:extLst>
          </p:cNvPr>
          <p:cNvGraphicFramePr>
            <a:graphicFrameLocks noGrp="1"/>
          </p:cNvGraphicFramePr>
          <p:nvPr/>
        </p:nvGraphicFramePr>
        <p:xfrm>
          <a:off x="402955" y="1097875"/>
          <a:ext cx="8384586" cy="4598345"/>
        </p:xfrm>
        <a:graphic>
          <a:graphicData uri="http://schemas.openxmlformats.org/drawingml/2006/table">
            <a:tbl>
              <a:tblPr firstRow="1" bandRow="1">
                <a:tableStyleId>{5C22544A-7EE6-4342-B048-85BDC9FD1C3A}</a:tableStyleId>
              </a:tblPr>
              <a:tblGrid>
                <a:gridCol w="1197798">
                  <a:extLst>
                    <a:ext uri="{9D8B030D-6E8A-4147-A177-3AD203B41FA5}">
                      <a16:colId xmlns:a16="http://schemas.microsoft.com/office/drawing/2014/main" val="2357922293"/>
                    </a:ext>
                  </a:extLst>
                </a:gridCol>
                <a:gridCol w="1312928">
                  <a:extLst>
                    <a:ext uri="{9D8B030D-6E8A-4147-A177-3AD203B41FA5}">
                      <a16:colId xmlns:a16="http://schemas.microsoft.com/office/drawing/2014/main" val="628128756"/>
                    </a:ext>
                  </a:extLst>
                </a:gridCol>
                <a:gridCol w="1082668">
                  <a:extLst>
                    <a:ext uri="{9D8B030D-6E8A-4147-A177-3AD203B41FA5}">
                      <a16:colId xmlns:a16="http://schemas.microsoft.com/office/drawing/2014/main" val="1042614922"/>
                    </a:ext>
                  </a:extLst>
                </a:gridCol>
                <a:gridCol w="1197798">
                  <a:extLst>
                    <a:ext uri="{9D8B030D-6E8A-4147-A177-3AD203B41FA5}">
                      <a16:colId xmlns:a16="http://schemas.microsoft.com/office/drawing/2014/main" val="2302023748"/>
                    </a:ext>
                  </a:extLst>
                </a:gridCol>
                <a:gridCol w="1197798">
                  <a:extLst>
                    <a:ext uri="{9D8B030D-6E8A-4147-A177-3AD203B41FA5}">
                      <a16:colId xmlns:a16="http://schemas.microsoft.com/office/drawing/2014/main" val="2953394427"/>
                    </a:ext>
                  </a:extLst>
                </a:gridCol>
                <a:gridCol w="1197798">
                  <a:extLst>
                    <a:ext uri="{9D8B030D-6E8A-4147-A177-3AD203B41FA5}">
                      <a16:colId xmlns:a16="http://schemas.microsoft.com/office/drawing/2014/main" val="4258726382"/>
                    </a:ext>
                  </a:extLst>
                </a:gridCol>
                <a:gridCol w="1197798">
                  <a:extLst>
                    <a:ext uri="{9D8B030D-6E8A-4147-A177-3AD203B41FA5}">
                      <a16:colId xmlns:a16="http://schemas.microsoft.com/office/drawing/2014/main" val="4267838683"/>
                    </a:ext>
                  </a:extLst>
                </a:gridCol>
              </a:tblGrid>
              <a:tr h="757865">
                <a:tc>
                  <a:txBody>
                    <a:bodyPr/>
                    <a:lstStyle/>
                    <a:p>
                      <a:r>
                        <a:rPr lang="fr-FR" sz="1600"/>
                        <a:t>Paramètres de suivi</a:t>
                      </a:r>
                    </a:p>
                  </a:txBody>
                  <a:tcPr/>
                </a:tc>
                <a:tc>
                  <a:txBody>
                    <a:bodyPr/>
                    <a:lstStyle/>
                    <a:p>
                      <a:r>
                        <a:rPr lang="fr-FR" sz="1600"/>
                        <a:t>Indicateur de suivi</a:t>
                      </a:r>
                    </a:p>
                  </a:txBody>
                  <a:tcPr/>
                </a:tc>
                <a:tc>
                  <a:txBody>
                    <a:bodyPr/>
                    <a:lstStyle/>
                    <a:p>
                      <a:r>
                        <a:rPr lang="fr-FR" sz="1600"/>
                        <a:t>Lieu du suivi</a:t>
                      </a:r>
                    </a:p>
                  </a:txBody>
                  <a:tcPr/>
                </a:tc>
                <a:tc>
                  <a:txBody>
                    <a:bodyPr/>
                    <a:lstStyle/>
                    <a:p>
                      <a:r>
                        <a:rPr lang="fr-FR" sz="1600"/>
                        <a:t>Méthode de suivi</a:t>
                      </a:r>
                    </a:p>
                  </a:txBody>
                  <a:tcPr/>
                </a:tc>
                <a:tc>
                  <a:txBody>
                    <a:bodyPr/>
                    <a:lstStyle/>
                    <a:p>
                      <a:r>
                        <a:rPr lang="fr-FR" sz="1600"/>
                        <a:t>Fréquence du suivi</a:t>
                      </a:r>
                    </a:p>
                  </a:txBody>
                  <a:tcPr/>
                </a:tc>
                <a:tc>
                  <a:txBody>
                    <a:bodyPr/>
                    <a:lstStyle/>
                    <a:p>
                      <a:r>
                        <a:rPr lang="fr-FR" sz="1600"/>
                        <a:t>Responsabilité du suivi</a:t>
                      </a:r>
                    </a:p>
                  </a:txBody>
                  <a:tcPr/>
                </a:tc>
                <a:tc>
                  <a:txBody>
                    <a:bodyPr/>
                    <a:lstStyle/>
                    <a:p>
                      <a:r>
                        <a:rPr lang="fr-FR" sz="1600"/>
                        <a:t>Coût du suivi</a:t>
                      </a:r>
                    </a:p>
                  </a:txBody>
                  <a:tcPr/>
                </a:tc>
                <a:extLst>
                  <a:ext uri="{0D108BD9-81ED-4DB2-BD59-A6C34878D82A}">
                    <a16:rowId xmlns:a16="http://schemas.microsoft.com/office/drawing/2014/main" val="3907725794"/>
                  </a:ext>
                </a:extLst>
              </a:tr>
              <a:tr h="1965931">
                <a:tc>
                  <a:txBody>
                    <a:bodyPr/>
                    <a:lstStyle/>
                    <a:p>
                      <a:r>
                        <a:rPr lang="fr-FR" sz="1600"/>
                        <a:t>Chaleur</a:t>
                      </a:r>
                    </a:p>
                  </a:txBody>
                  <a:tcPr/>
                </a:tc>
                <a:tc>
                  <a:txBody>
                    <a:bodyPr/>
                    <a:lstStyle/>
                    <a:p>
                      <a:r>
                        <a:rPr lang="fr-FR" sz="1600"/>
                        <a:t>Nombre consécutif de jours pour lesquels la température est supérieure à 35 degrés</a:t>
                      </a:r>
                    </a:p>
                  </a:txBody>
                  <a:tcPr/>
                </a:tc>
                <a:tc>
                  <a:txBody>
                    <a:bodyPr/>
                    <a:lstStyle/>
                    <a:p>
                      <a:r>
                        <a:rPr lang="fr-FR" sz="1600"/>
                        <a:t>Routes asphaltées</a:t>
                      </a:r>
                    </a:p>
                  </a:txBody>
                  <a:tcPr/>
                </a:tc>
                <a:tc>
                  <a:txBody>
                    <a:bodyPr/>
                    <a:lstStyle/>
                    <a:p>
                      <a:r>
                        <a:rPr lang="fr-FR" sz="1600"/>
                        <a:t>Équipes mobiles de maintenance  pour la détection des perturbations</a:t>
                      </a:r>
                    </a:p>
                  </a:txBody>
                  <a:tcPr/>
                </a:tc>
                <a:tc>
                  <a:txBody>
                    <a:bodyPr/>
                    <a:lstStyle/>
                    <a:p>
                      <a:endParaRPr lang="en-US" sz="1600"/>
                    </a:p>
                  </a:txBody>
                  <a:tcPr/>
                </a:tc>
                <a:tc>
                  <a:txBody>
                    <a:bodyPr/>
                    <a:lstStyle/>
                    <a:p>
                      <a:endParaRPr lang="en-US" sz="1600"/>
                    </a:p>
                  </a:txBody>
                  <a:tcPr/>
                </a:tc>
                <a:tc>
                  <a:txBody>
                    <a:bodyPr/>
                    <a:lstStyle/>
                    <a:p>
                      <a:endParaRPr lang="en-US" sz="1600" dirty="0"/>
                    </a:p>
                  </a:txBody>
                  <a:tcPr/>
                </a:tc>
                <a:extLst>
                  <a:ext uri="{0D108BD9-81ED-4DB2-BD59-A6C34878D82A}">
                    <a16:rowId xmlns:a16="http://schemas.microsoft.com/office/drawing/2014/main" val="2495192748"/>
                  </a:ext>
                </a:extLst>
              </a:tr>
              <a:tr h="1756231">
                <a:tc>
                  <a:txBody>
                    <a:bodyPr/>
                    <a:lstStyle/>
                    <a:p>
                      <a:r>
                        <a:rPr lang="fr-FR" sz="1600"/>
                        <a:t>Précipitations</a:t>
                      </a:r>
                    </a:p>
                  </a:txBody>
                  <a:tcPr/>
                </a:tc>
                <a:tc>
                  <a:txBody>
                    <a:bodyPr/>
                    <a:lstStyle/>
                    <a:p>
                      <a:r>
                        <a:rPr lang="fr-FR" sz="1600"/>
                        <a:t>Inondations sur les routes</a:t>
                      </a:r>
                    </a:p>
                  </a:txBody>
                  <a:tcPr/>
                </a:tc>
                <a:tc>
                  <a:txBody>
                    <a:bodyPr/>
                    <a:lstStyle/>
                    <a:p>
                      <a:r>
                        <a:rPr lang="fr-FR" sz="1600"/>
                        <a:t>Routes revêtues et non revêtues d'asphalte</a:t>
                      </a:r>
                    </a:p>
                  </a:txBody>
                  <a:tcPr/>
                </a:tc>
                <a:tc>
                  <a:txBody>
                    <a:bodyPr/>
                    <a:lstStyle/>
                    <a:p>
                      <a:r>
                        <a:rPr lang="fr-FR" sz="1600"/>
                        <a:t>Mise en place de systèmes d'alerte anticipée et d'équipes de secours</a:t>
                      </a:r>
                    </a:p>
                  </a:txBody>
                  <a:tcPr/>
                </a:tc>
                <a:tc>
                  <a:txBody>
                    <a:bodyPr/>
                    <a:lstStyle/>
                    <a:p>
                      <a:endParaRPr lang="en-US" sz="1600"/>
                    </a:p>
                  </a:txBody>
                  <a:tcPr/>
                </a:tc>
                <a:tc>
                  <a:txBody>
                    <a:bodyPr/>
                    <a:lstStyle/>
                    <a:p>
                      <a:endParaRPr lang="en-US" sz="1600"/>
                    </a:p>
                  </a:txBody>
                  <a:tcPr/>
                </a:tc>
                <a:tc>
                  <a:txBody>
                    <a:bodyPr/>
                    <a:lstStyle/>
                    <a:p>
                      <a:endParaRPr lang="en-US" sz="1600" dirty="0"/>
                    </a:p>
                  </a:txBody>
                  <a:tcPr/>
                </a:tc>
                <a:extLst>
                  <a:ext uri="{0D108BD9-81ED-4DB2-BD59-A6C34878D82A}">
                    <a16:rowId xmlns:a16="http://schemas.microsoft.com/office/drawing/2014/main" val="1338874841"/>
                  </a:ext>
                </a:extLst>
              </a:tr>
            </a:tbl>
          </a:graphicData>
        </a:graphic>
      </p:graphicFrame>
    </p:spTree>
    <p:extLst>
      <p:ext uri="{BB962C8B-B14F-4D97-AF65-F5344CB8AC3E}">
        <p14:creationId xmlns:p14="http://schemas.microsoft.com/office/powerpoint/2010/main" val="95943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670120A-5952-2A49-A200-4AFE109CF5F6}"/>
              </a:ext>
            </a:extLst>
          </p:cNvPr>
          <p:cNvSpPr txBox="1"/>
          <p:nvPr/>
        </p:nvSpPr>
        <p:spPr>
          <a:xfrm>
            <a:off x="402955" y="666988"/>
            <a:ext cx="7327583" cy="369332"/>
          </a:xfrm>
          <a:prstGeom prst="rect">
            <a:avLst/>
          </a:prstGeom>
          <a:noFill/>
        </p:spPr>
        <p:txBody>
          <a:bodyPr wrap="none" rtlCol="0">
            <a:spAutoFit/>
          </a:bodyPr>
          <a:lstStyle/>
          <a:p>
            <a:r>
              <a:rPr lang="fr-FR"/>
              <a:t>Exemple de plan de suivi des risques liés au changement climatique pour l'hydroélectricité</a:t>
            </a:r>
          </a:p>
        </p:txBody>
      </p:sp>
      <p:graphicFrame>
        <p:nvGraphicFramePr>
          <p:cNvPr id="3" name="Table 3">
            <a:extLst>
              <a:ext uri="{FF2B5EF4-FFF2-40B4-BE49-F238E27FC236}">
                <a16:creationId xmlns:a16="http://schemas.microsoft.com/office/drawing/2014/main" id="{FC88204C-014B-8F42-A848-DEE592125687}"/>
              </a:ext>
            </a:extLst>
          </p:cNvPr>
          <p:cNvGraphicFramePr>
            <a:graphicFrameLocks noGrp="1"/>
          </p:cNvGraphicFramePr>
          <p:nvPr>
            <p:extLst>
              <p:ext uri="{D42A27DB-BD31-4B8C-83A1-F6EECF244321}">
                <p14:modId xmlns:p14="http://schemas.microsoft.com/office/powerpoint/2010/main" val="2089216409"/>
              </p:ext>
            </p:extLst>
          </p:nvPr>
        </p:nvGraphicFramePr>
        <p:xfrm>
          <a:off x="402955" y="1036320"/>
          <a:ext cx="8384586" cy="4567865"/>
        </p:xfrm>
        <a:graphic>
          <a:graphicData uri="http://schemas.openxmlformats.org/drawingml/2006/table">
            <a:tbl>
              <a:tblPr firstRow="1" bandRow="1">
                <a:tableStyleId>{5C22544A-7EE6-4342-B048-85BDC9FD1C3A}</a:tableStyleId>
              </a:tblPr>
              <a:tblGrid>
                <a:gridCol w="1197798">
                  <a:extLst>
                    <a:ext uri="{9D8B030D-6E8A-4147-A177-3AD203B41FA5}">
                      <a16:colId xmlns:a16="http://schemas.microsoft.com/office/drawing/2014/main" val="2357922293"/>
                    </a:ext>
                  </a:extLst>
                </a:gridCol>
                <a:gridCol w="1312928">
                  <a:extLst>
                    <a:ext uri="{9D8B030D-6E8A-4147-A177-3AD203B41FA5}">
                      <a16:colId xmlns:a16="http://schemas.microsoft.com/office/drawing/2014/main" val="628128756"/>
                    </a:ext>
                  </a:extLst>
                </a:gridCol>
                <a:gridCol w="1082668">
                  <a:extLst>
                    <a:ext uri="{9D8B030D-6E8A-4147-A177-3AD203B41FA5}">
                      <a16:colId xmlns:a16="http://schemas.microsoft.com/office/drawing/2014/main" val="1042614922"/>
                    </a:ext>
                  </a:extLst>
                </a:gridCol>
                <a:gridCol w="1197798">
                  <a:extLst>
                    <a:ext uri="{9D8B030D-6E8A-4147-A177-3AD203B41FA5}">
                      <a16:colId xmlns:a16="http://schemas.microsoft.com/office/drawing/2014/main" val="2302023748"/>
                    </a:ext>
                  </a:extLst>
                </a:gridCol>
                <a:gridCol w="1197798">
                  <a:extLst>
                    <a:ext uri="{9D8B030D-6E8A-4147-A177-3AD203B41FA5}">
                      <a16:colId xmlns:a16="http://schemas.microsoft.com/office/drawing/2014/main" val="2953394427"/>
                    </a:ext>
                  </a:extLst>
                </a:gridCol>
                <a:gridCol w="1197798">
                  <a:extLst>
                    <a:ext uri="{9D8B030D-6E8A-4147-A177-3AD203B41FA5}">
                      <a16:colId xmlns:a16="http://schemas.microsoft.com/office/drawing/2014/main" val="4258726382"/>
                    </a:ext>
                  </a:extLst>
                </a:gridCol>
                <a:gridCol w="1197798">
                  <a:extLst>
                    <a:ext uri="{9D8B030D-6E8A-4147-A177-3AD203B41FA5}">
                      <a16:colId xmlns:a16="http://schemas.microsoft.com/office/drawing/2014/main" val="4267838683"/>
                    </a:ext>
                  </a:extLst>
                </a:gridCol>
              </a:tblGrid>
              <a:tr h="757865">
                <a:tc>
                  <a:txBody>
                    <a:bodyPr/>
                    <a:lstStyle/>
                    <a:p>
                      <a:r>
                        <a:rPr lang="fr-FR" sz="1400"/>
                        <a:t>Paramètres de suivi</a:t>
                      </a:r>
                    </a:p>
                  </a:txBody>
                  <a:tcPr/>
                </a:tc>
                <a:tc>
                  <a:txBody>
                    <a:bodyPr/>
                    <a:lstStyle/>
                    <a:p>
                      <a:r>
                        <a:rPr lang="fr-FR" sz="1400"/>
                        <a:t>indicateur de suivi</a:t>
                      </a:r>
                    </a:p>
                  </a:txBody>
                  <a:tcPr/>
                </a:tc>
                <a:tc>
                  <a:txBody>
                    <a:bodyPr/>
                    <a:lstStyle/>
                    <a:p>
                      <a:r>
                        <a:rPr lang="fr-FR" sz="1400"/>
                        <a:t>Lieu du suivi</a:t>
                      </a:r>
                    </a:p>
                  </a:txBody>
                  <a:tcPr/>
                </a:tc>
                <a:tc>
                  <a:txBody>
                    <a:bodyPr/>
                    <a:lstStyle/>
                    <a:p>
                      <a:r>
                        <a:rPr lang="fr-FR" sz="1400"/>
                        <a:t>Méthode de suivi</a:t>
                      </a:r>
                    </a:p>
                  </a:txBody>
                  <a:tcPr/>
                </a:tc>
                <a:tc>
                  <a:txBody>
                    <a:bodyPr/>
                    <a:lstStyle/>
                    <a:p>
                      <a:r>
                        <a:rPr lang="fr-FR" sz="1400"/>
                        <a:t>Fréquence du suivi</a:t>
                      </a:r>
                    </a:p>
                  </a:txBody>
                  <a:tcPr/>
                </a:tc>
                <a:tc>
                  <a:txBody>
                    <a:bodyPr/>
                    <a:lstStyle/>
                    <a:p>
                      <a:r>
                        <a:rPr lang="fr-FR" sz="1400"/>
                        <a:t>Responsabilité du suivi</a:t>
                      </a:r>
                    </a:p>
                  </a:txBody>
                  <a:tcPr/>
                </a:tc>
                <a:tc>
                  <a:txBody>
                    <a:bodyPr/>
                    <a:lstStyle/>
                    <a:p>
                      <a:r>
                        <a:rPr lang="fr-FR" sz="1400"/>
                        <a:t>Coût du suivi</a:t>
                      </a:r>
                    </a:p>
                  </a:txBody>
                  <a:tcPr/>
                </a:tc>
                <a:extLst>
                  <a:ext uri="{0D108BD9-81ED-4DB2-BD59-A6C34878D82A}">
                    <a16:rowId xmlns:a16="http://schemas.microsoft.com/office/drawing/2014/main" val="3907725794"/>
                  </a:ext>
                </a:extLst>
              </a:tr>
              <a:tr h="1965931">
                <a:tc>
                  <a:txBody>
                    <a:bodyPr/>
                    <a:lstStyle/>
                    <a:p>
                      <a:r>
                        <a:rPr lang="fr-FR" sz="1400"/>
                        <a:t>Glissements de terrain et érosion</a:t>
                      </a:r>
                    </a:p>
                  </a:txBody>
                  <a:tcPr/>
                </a:tc>
                <a:tc>
                  <a:txBody>
                    <a:bodyPr/>
                    <a:lstStyle/>
                    <a:p>
                      <a:r>
                        <a:rPr lang="fr-FR" sz="1400"/>
                        <a:t>Nombre de glissements de terrain/coulées de débris/sites de formation de ravines marqués et indiqués sur les cartes</a:t>
                      </a:r>
                    </a:p>
                  </a:txBody>
                  <a:tcPr/>
                </a:tc>
                <a:tc>
                  <a:txBody>
                    <a:bodyPr/>
                    <a:lstStyle/>
                    <a:p>
                      <a:r>
                        <a:rPr lang="fr-FR" sz="1400"/>
                        <a:t>Site du barrage, routes d'accès internes, chantiers, installations de stockage, etc.</a:t>
                      </a:r>
                    </a:p>
                  </a:txBody>
                  <a:tcPr/>
                </a:tc>
                <a:tc>
                  <a:txBody>
                    <a:bodyPr/>
                    <a:lstStyle/>
                    <a:p>
                      <a:r>
                        <a:rPr lang="fr-FR" sz="1400"/>
                        <a:t>Observation directe et cartographie à l'échelle appropriée</a:t>
                      </a:r>
                    </a:p>
                  </a:txBody>
                  <a:tcPr/>
                </a:tc>
                <a:tc>
                  <a:txBody>
                    <a:bodyPr/>
                    <a:lstStyle/>
                    <a:p>
                      <a:endParaRPr lang="en-US" sz="1400"/>
                    </a:p>
                  </a:txBody>
                  <a:tcPr/>
                </a:tc>
                <a:tc>
                  <a:txBody>
                    <a:bodyPr/>
                    <a:lstStyle/>
                    <a:p>
                      <a:endParaRPr lang="en-US" sz="1400"/>
                    </a:p>
                  </a:txBody>
                  <a:tcPr/>
                </a:tc>
                <a:tc>
                  <a:txBody>
                    <a:bodyPr/>
                    <a:lstStyle/>
                    <a:p>
                      <a:endParaRPr lang="en-US" sz="1400" dirty="0"/>
                    </a:p>
                  </a:txBody>
                  <a:tcPr/>
                </a:tc>
                <a:extLst>
                  <a:ext uri="{0D108BD9-81ED-4DB2-BD59-A6C34878D82A}">
                    <a16:rowId xmlns:a16="http://schemas.microsoft.com/office/drawing/2014/main" val="2495192748"/>
                  </a:ext>
                </a:extLst>
              </a:tr>
              <a:tr h="1756231">
                <a:tc>
                  <a:txBody>
                    <a:bodyPr/>
                    <a:lstStyle/>
                    <a:p>
                      <a:r>
                        <a:rPr lang="fr-FR" sz="1400"/>
                        <a:t>Climat</a:t>
                      </a:r>
                    </a:p>
                  </a:txBody>
                  <a:tcPr/>
                </a:tc>
                <a:tc>
                  <a:txBody>
                    <a:bodyPr/>
                    <a:lstStyle/>
                    <a:p>
                      <a:r>
                        <a:rPr lang="fr-FR" sz="1400" dirty="0"/>
                        <a:t>Température de l'air, précipitations et </a:t>
                      </a:r>
                      <a:r>
                        <a:rPr lang="fr-FR" sz="1200" dirty="0"/>
                        <a:t>humidité</a:t>
                      </a:r>
                      <a:endParaRPr lang="fr-FR" sz="1400" dirty="0"/>
                    </a:p>
                  </a:txBody>
                  <a:tcPr/>
                </a:tc>
                <a:tc>
                  <a:txBody>
                    <a:bodyPr/>
                    <a:lstStyle/>
                    <a:p>
                      <a:r>
                        <a:rPr lang="fr-FR" sz="1400"/>
                        <a:t>Site du barrage, zone du réservoir</a:t>
                      </a:r>
                    </a:p>
                  </a:txBody>
                  <a:tcPr/>
                </a:tc>
                <a:tc>
                  <a:txBody>
                    <a:bodyPr/>
                    <a:lstStyle/>
                    <a:p>
                      <a:r>
                        <a:rPr lang="fr-FR" sz="1400"/>
                        <a:t>Établir une station météorologique et prévoir des moyens humains pour l'observation quotidienne.</a:t>
                      </a:r>
                    </a:p>
                  </a:txBody>
                  <a:tcPr/>
                </a:tc>
                <a:tc>
                  <a:txBody>
                    <a:bodyPr/>
                    <a:lstStyle/>
                    <a:p>
                      <a:endParaRPr lang="en-US" sz="1400" dirty="0"/>
                    </a:p>
                  </a:txBody>
                  <a:tcPr/>
                </a:tc>
                <a:tc>
                  <a:txBody>
                    <a:bodyPr/>
                    <a:lstStyle/>
                    <a:p>
                      <a:endParaRPr lang="en-US" sz="1400"/>
                    </a:p>
                  </a:txBody>
                  <a:tcPr/>
                </a:tc>
                <a:tc>
                  <a:txBody>
                    <a:bodyPr/>
                    <a:lstStyle/>
                    <a:p>
                      <a:endParaRPr lang="en-US" sz="1400" dirty="0"/>
                    </a:p>
                  </a:txBody>
                  <a:tcPr/>
                </a:tc>
                <a:extLst>
                  <a:ext uri="{0D108BD9-81ED-4DB2-BD59-A6C34878D82A}">
                    <a16:rowId xmlns:a16="http://schemas.microsoft.com/office/drawing/2014/main" val="1338874841"/>
                  </a:ext>
                </a:extLst>
              </a:tr>
            </a:tbl>
          </a:graphicData>
        </a:graphic>
      </p:graphicFrame>
      <p:sp>
        <p:nvSpPr>
          <p:cNvPr id="4" name="TextBox 3">
            <a:extLst>
              <a:ext uri="{FF2B5EF4-FFF2-40B4-BE49-F238E27FC236}">
                <a16:creationId xmlns:a16="http://schemas.microsoft.com/office/drawing/2014/main" id="{655B72FD-4204-C54E-9F78-9AE8ACCBED3E}"/>
              </a:ext>
            </a:extLst>
          </p:cNvPr>
          <p:cNvSpPr txBox="1"/>
          <p:nvPr/>
        </p:nvSpPr>
        <p:spPr>
          <a:xfrm>
            <a:off x="1084882" y="6005155"/>
            <a:ext cx="8059118" cy="307777"/>
          </a:xfrm>
          <a:prstGeom prst="rect">
            <a:avLst/>
          </a:prstGeom>
          <a:noFill/>
        </p:spPr>
        <p:txBody>
          <a:bodyPr wrap="square" rtlCol="0">
            <a:spAutoFit/>
          </a:bodyPr>
          <a:lstStyle/>
          <a:p>
            <a:r>
              <a:rPr lang="fr-FR" sz="1400" i="1"/>
              <a:t>Adaptation du manuel d'évaluation de l'impact environnemental de l'hydroélectricité du gouvernement du Népal </a:t>
            </a:r>
          </a:p>
        </p:txBody>
      </p:sp>
    </p:spTree>
    <p:extLst>
      <p:ext uri="{BB962C8B-B14F-4D97-AF65-F5344CB8AC3E}">
        <p14:creationId xmlns:p14="http://schemas.microsoft.com/office/powerpoint/2010/main" val="2858050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8F0B109-F543-3845-88CB-9E683176A272}"/>
              </a:ext>
            </a:extLst>
          </p:cNvPr>
          <p:cNvSpPr txBox="1"/>
          <p:nvPr/>
        </p:nvSpPr>
        <p:spPr>
          <a:xfrm>
            <a:off x="976394" y="1270861"/>
            <a:ext cx="7501179" cy="4247317"/>
          </a:xfrm>
          <a:prstGeom prst="rect">
            <a:avLst/>
          </a:prstGeom>
          <a:noFill/>
        </p:spPr>
        <p:txBody>
          <a:bodyPr wrap="square" rtlCol="0">
            <a:spAutoFit/>
          </a:bodyPr>
          <a:lstStyle/>
          <a:p>
            <a:r>
              <a:rPr lang="fr-FR" b="1" dirty="0"/>
              <a:t>Recommandations pour le suivi et l'évaluation de l'adaptation au changement climatique</a:t>
            </a:r>
          </a:p>
          <a:p>
            <a:endParaRPr lang="en-US" dirty="0"/>
          </a:p>
          <a:p>
            <a:endParaRPr lang="en-US" dirty="0"/>
          </a:p>
          <a:p>
            <a:pPr marL="285750" indent="-285750">
              <a:buFont typeface="Wingdings" pitchFamily="2" charset="2"/>
              <a:buChar char="Ø"/>
            </a:pPr>
            <a:r>
              <a:rPr lang="fr-FR" dirty="0"/>
              <a:t>Aligner le système de suivi et d'évaluation de l'adaptation sur les systèmes existants et réduire le plus possible les doublons ou les éléments supplémentaires qui surchargent les chefs de projet et les agences</a:t>
            </a:r>
          </a:p>
          <a:p>
            <a:pPr marL="285750" indent="-285750">
              <a:buFont typeface="Wingdings" pitchFamily="2" charset="2"/>
              <a:buChar char="Ø"/>
            </a:pPr>
            <a:endParaRPr lang="en-US" dirty="0"/>
          </a:p>
          <a:p>
            <a:pPr marL="285750" indent="-285750">
              <a:buFont typeface="Wingdings" pitchFamily="2" charset="2"/>
              <a:buChar char="Ø"/>
            </a:pPr>
            <a:r>
              <a:rPr lang="fr-FR"/>
              <a:t>L’élaboration d'indicateurs </a:t>
            </a:r>
            <a:r>
              <a:rPr lang="fr-FR" dirty="0"/>
              <a:t>doit être bien planifié, il doit adopter une approche progressive et  </a:t>
            </a:r>
            <a:r>
              <a:rPr lang="fr-FR"/>
              <a:t>être initiée </a:t>
            </a:r>
            <a:r>
              <a:rPr lang="fr-FR" dirty="0"/>
              <a:t>très tôt dans le processus de planification</a:t>
            </a:r>
            <a:br>
              <a:rPr lang="fr-FR" dirty="0"/>
            </a:br>
            <a:endParaRPr lang="fr-FR" dirty="0"/>
          </a:p>
          <a:p>
            <a:pPr marL="285750" indent="-285750">
              <a:buFont typeface="Wingdings" pitchFamily="2" charset="2"/>
              <a:buChar char="Ø"/>
            </a:pPr>
            <a:r>
              <a:rPr lang="fr-FR" dirty="0"/>
              <a:t>La contribution et l'appropriation du S&amp;E sont nécessaires dans tous les secteurs d'intérêt du gouvernement.</a:t>
            </a:r>
          </a:p>
          <a:p>
            <a:endParaRPr lang="en-US" dirty="0"/>
          </a:p>
        </p:txBody>
      </p:sp>
    </p:spTree>
    <p:extLst>
      <p:ext uri="{BB962C8B-B14F-4D97-AF65-F5344CB8AC3E}">
        <p14:creationId xmlns:p14="http://schemas.microsoft.com/office/powerpoint/2010/main" val="4070638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6F06544-386B-8047-84AE-730B92DD9077}"/>
              </a:ext>
            </a:extLst>
          </p:cNvPr>
          <p:cNvSpPr txBox="1"/>
          <p:nvPr/>
        </p:nvSpPr>
        <p:spPr>
          <a:xfrm>
            <a:off x="197277" y="668960"/>
            <a:ext cx="9305304" cy="584775"/>
          </a:xfrm>
          <a:prstGeom prst="rect">
            <a:avLst/>
          </a:prstGeom>
          <a:noFill/>
        </p:spPr>
        <p:txBody>
          <a:bodyPr wrap="none" rtlCol="0">
            <a:spAutoFit/>
          </a:bodyPr>
          <a:lstStyle/>
          <a:p>
            <a:r>
              <a:rPr lang="fr-FR" sz="1600" dirty="0"/>
              <a:t>Activité : </a:t>
            </a:r>
          </a:p>
          <a:p>
            <a:r>
              <a:rPr lang="fr-FR" sz="1600" dirty="0"/>
              <a:t>Développement d'un plan de suivi lié au climat pour les projets hydroélectriques et routiers du PAP 2 du PIDA </a:t>
            </a:r>
          </a:p>
        </p:txBody>
      </p:sp>
      <p:graphicFrame>
        <p:nvGraphicFramePr>
          <p:cNvPr id="3" name="Table 3">
            <a:extLst>
              <a:ext uri="{FF2B5EF4-FFF2-40B4-BE49-F238E27FC236}">
                <a16:creationId xmlns:a16="http://schemas.microsoft.com/office/drawing/2014/main" id="{8AEC1CC8-7B05-374F-A1E4-2451858AA332}"/>
              </a:ext>
            </a:extLst>
          </p:cNvPr>
          <p:cNvGraphicFramePr>
            <a:graphicFrameLocks noGrp="1"/>
          </p:cNvGraphicFramePr>
          <p:nvPr>
            <p:extLst>
              <p:ext uri="{D42A27DB-BD31-4B8C-83A1-F6EECF244321}">
                <p14:modId xmlns:p14="http://schemas.microsoft.com/office/powerpoint/2010/main" val="2575298668"/>
              </p:ext>
            </p:extLst>
          </p:nvPr>
        </p:nvGraphicFramePr>
        <p:xfrm>
          <a:off x="379707" y="1377283"/>
          <a:ext cx="8384586" cy="4480027"/>
        </p:xfrm>
        <a:graphic>
          <a:graphicData uri="http://schemas.openxmlformats.org/drawingml/2006/table">
            <a:tbl>
              <a:tblPr firstRow="1" bandRow="1">
                <a:tableStyleId>{5C22544A-7EE6-4342-B048-85BDC9FD1C3A}</a:tableStyleId>
              </a:tblPr>
              <a:tblGrid>
                <a:gridCol w="1197798">
                  <a:extLst>
                    <a:ext uri="{9D8B030D-6E8A-4147-A177-3AD203B41FA5}">
                      <a16:colId xmlns:a16="http://schemas.microsoft.com/office/drawing/2014/main" val="2357922293"/>
                    </a:ext>
                  </a:extLst>
                </a:gridCol>
                <a:gridCol w="1312928">
                  <a:extLst>
                    <a:ext uri="{9D8B030D-6E8A-4147-A177-3AD203B41FA5}">
                      <a16:colId xmlns:a16="http://schemas.microsoft.com/office/drawing/2014/main" val="628128756"/>
                    </a:ext>
                  </a:extLst>
                </a:gridCol>
                <a:gridCol w="1082668">
                  <a:extLst>
                    <a:ext uri="{9D8B030D-6E8A-4147-A177-3AD203B41FA5}">
                      <a16:colId xmlns:a16="http://schemas.microsoft.com/office/drawing/2014/main" val="1042614922"/>
                    </a:ext>
                  </a:extLst>
                </a:gridCol>
                <a:gridCol w="1197798">
                  <a:extLst>
                    <a:ext uri="{9D8B030D-6E8A-4147-A177-3AD203B41FA5}">
                      <a16:colId xmlns:a16="http://schemas.microsoft.com/office/drawing/2014/main" val="2302023748"/>
                    </a:ext>
                  </a:extLst>
                </a:gridCol>
                <a:gridCol w="1197798">
                  <a:extLst>
                    <a:ext uri="{9D8B030D-6E8A-4147-A177-3AD203B41FA5}">
                      <a16:colId xmlns:a16="http://schemas.microsoft.com/office/drawing/2014/main" val="2953394427"/>
                    </a:ext>
                  </a:extLst>
                </a:gridCol>
                <a:gridCol w="1197798">
                  <a:extLst>
                    <a:ext uri="{9D8B030D-6E8A-4147-A177-3AD203B41FA5}">
                      <a16:colId xmlns:a16="http://schemas.microsoft.com/office/drawing/2014/main" val="4258726382"/>
                    </a:ext>
                  </a:extLst>
                </a:gridCol>
                <a:gridCol w="1197798">
                  <a:extLst>
                    <a:ext uri="{9D8B030D-6E8A-4147-A177-3AD203B41FA5}">
                      <a16:colId xmlns:a16="http://schemas.microsoft.com/office/drawing/2014/main" val="4267838683"/>
                    </a:ext>
                  </a:extLst>
                </a:gridCol>
              </a:tblGrid>
              <a:tr h="757865">
                <a:tc>
                  <a:txBody>
                    <a:bodyPr/>
                    <a:lstStyle/>
                    <a:p>
                      <a:r>
                        <a:rPr lang="fr-FR" sz="1600"/>
                        <a:t>Paramètres de suivi</a:t>
                      </a:r>
                    </a:p>
                  </a:txBody>
                  <a:tcPr/>
                </a:tc>
                <a:tc>
                  <a:txBody>
                    <a:bodyPr/>
                    <a:lstStyle/>
                    <a:p>
                      <a:r>
                        <a:rPr lang="fr-FR" sz="1600"/>
                        <a:t>indicateur de suivi</a:t>
                      </a:r>
                    </a:p>
                  </a:txBody>
                  <a:tcPr/>
                </a:tc>
                <a:tc>
                  <a:txBody>
                    <a:bodyPr/>
                    <a:lstStyle/>
                    <a:p>
                      <a:r>
                        <a:rPr lang="fr-FR" sz="1600"/>
                        <a:t>Lieu du suivi</a:t>
                      </a:r>
                    </a:p>
                  </a:txBody>
                  <a:tcPr/>
                </a:tc>
                <a:tc>
                  <a:txBody>
                    <a:bodyPr/>
                    <a:lstStyle/>
                    <a:p>
                      <a:r>
                        <a:rPr lang="fr-FR" sz="1600"/>
                        <a:t>Méthode de suivi</a:t>
                      </a:r>
                    </a:p>
                  </a:txBody>
                  <a:tcPr/>
                </a:tc>
                <a:tc>
                  <a:txBody>
                    <a:bodyPr/>
                    <a:lstStyle/>
                    <a:p>
                      <a:r>
                        <a:rPr lang="fr-FR" sz="1600"/>
                        <a:t>Fréquence du suivi</a:t>
                      </a:r>
                    </a:p>
                  </a:txBody>
                  <a:tcPr/>
                </a:tc>
                <a:tc>
                  <a:txBody>
                    <a:bodyPr/>
                    <a:lstStyle/>
                    <a:p>
                      <a:r>
                        <a:rPr lang="fr-FR" sz="1600"/>
                        <a:t>Responsabilité du suivi</a:t>
                      </a:r>
                    </a:p>
                  </a:txBody>
                  <a:tcPr/>
                </a:tc>
                <a:tc>
                  <a:txBody>
                    <a:bodyPr/>
                    <a:lstStyle/>
                    <a:p>
                      <a:r>
                        <a:rPr lang="fr-FR" sz="1600"/>
                        <a:t>Coût du suivi</a:t>
                      </a:r>
                    </a:p>
                  </a:txBody>
                  <a:tcPr/>
                </a:tc>
                <a:extLst>
                  <a:ext uri="{0D108BD9-81ED-4DB2-BD59-A6C34878D82A}">
                    <a16:rowId xmlns:a16="http://schemas.microsoft.com/office/drawing/2014/main" val="3907725794"/>
                  </a:ext>
                </a:extLst>
              </a:tr>
              <a:tr h="1965931">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a:p>
                  </a:txBody>
                  <a:tcPr/>
                </a:tc>
                <a:tc>
                  <a:txBody>
                    <a:bodyPr/>
                    <a:lstStyle/>
                    <a:p>
                      <a:endParaRPr lang="en-US" sz="1600"/>
                    </a:p>
                  </a:txBody>
                  <a:tcPr/>
                </a:tc>
                <a:tc>
                  <a:txBody>
                    <a:bodyPr/>
                    <a:lstStyle/>
                    <a:p>
                      <a:endParaRPr lang="en-US" sz="1600" dirty="0"/>
                    </a:p>
                  </a:txBody>
                  <a:tcPr/>
                </a:tc>
                <a:extLst>
                  <a:ext uri="{0D108BD9-81ED-4DB2-BD59-A6C34878D82A}">
                    <a16:rowId xmlns:a16="http://schemas.microsoft.com/office/drawing/2014/main" val="2495192748"/>
                  </a:ext>
                </a:extLst>
              </a:tr>
              <a:tr h="1756231">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a:p>
                  </a:txBody>
                  <a:tcPr/>
                </a:tc>
                <a:tc>
                  <a:txBody>
                    <a:bodyPr/>
                    <a:lstStyle/>
                    <a:p>
                      <a:endParaRPr lang="en-US" sz="1600"/>
                    </a:p>
                  </a:txBody>
                  <a:tcPr/>
                </a:tc>
                <a:tc>
                  <a:txBody>
                    <a:bodyPr/>
                    <a:lstStyle/>
                    <a:p>
                      <a:endParaRPr lang="en-US" sz="1600" dirty="0"/>
                    </a:p>
                  </a:txBody>
                  <a:tcPr/>
                </a:tc>
                <a:extLst>
                  <a:ext uri="{0D108BD9-81ED-4DB2-BD59-A6C34878D82A}">
                    <a16:rowId xmlns:a16="http://schemas.microsoft.com/office/drawing/2014/main" val="1338874841"/>
                  </a:ext>
                </a:extLst>
              </a:tr>
            </a:tbl>
          </a:graphicData>
        </a:graphic>
      </p:graphicFrame>
    </p:spTree>
    <p:extLst>
      <p:ext uri="{BB962C8B-B14F-4D97-AF65-F5344CB8AC3E}">
        <p14:creationId xmlns:p14="http://schemas.microsoft.com/office/powerpoint/2010/main" val="3249048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1C80F92-53AD-0D42-B776-4B506F30E93A}"/>
              </a:ext>
            </a:extLst>
          </p:cNvPr>
          <p:cNvSpPr/>
          <p:nvPr/>
        </p:nvSpPr>
        <p:spPr>
          <a:xfrm>
            <a:off x="1359976" y="2316407"/>
            <a:ext cx="6424047" cy="1477328"/>
          </a:xfrm>
          <a:prstGeom prst="rect">
            <a:avLst/>
          </a:prstGeom>
        </p:spPr>
        <p:txBody>
          <a:bodyPr wrap="square">
            <a:spAutoFit/>
          </a:bodyPr>
          <a:lstStyle/>
          <a:p>
            <a:r>
              <a:rPr lang="fr-FR"/>
              <a:t>Gouvernement du Népal (2018) </a:t>
            </a:r>
            <a:r>
              <a:rPr lang="fr-FR" i="1"/>
              <a:t>Hydropower Environmental Impact Assessment Manual</a:t>
            </a:r>
          </a:p>
          <a:p>
            <a:endParaRPr lang="en-US" dirty="0"/>
          </a:p>
          <a:p>
            <a:r>
              <a:rPr lang="fr-FR"/>
              <a:t>USAID (2017) Addressing Climate Vulnerability for Power System Resilience and Energy Security: A Focus on Hydropower Resources</a:t>
            </a:r>
          </a:p>
        </p:txBody>
      </p:sp>
      <p:sp>
        <p:nvSpPr>
          <p:cNvPr id="3" name="TextBox 2">
            <a:extLst>
              <a:ext uri="{FF2B5EF4-FFF2-40B4-BE49-F238E27FC236}">
                <a16:creationId xmlns:a16="http://schemas.microsoft.com/office/drawing/2014/main" id="{350DA4C7-6490-6D4E-94EF-FA7A28A02D25}"/>
              </a:ext>
            </a:extLst>
          </p:cNvPr>
          <p:cNvSpPr txBox="1"/>
          <p:nvPr/>
        </p:nvSpPr>
        <p:spPr>
          <a:xfrm>
            <a:off x="2557220" y="1239864"/>
            <a:ext cx="1134221" cy="369332"/>
          </a:xfrm>
          <a:prstGeom prst="rect">
            <a:avLst/>
          </a:prstGeom>
          <a:noFill/>
        </p:spPr>
        <p:txBody>
          <a:bodyPr wrap="none" rtlCol="0">
            <a:spAutoFit/>
          </a:bodyPr>
          <a:lstStyle/>
          <a:p>
            <a:r>
              <a:rPr lang="fr-FR"/>
              <a:t>Ressources</a:t>
            </a:r>
          </a:p>
        </p:txBody>
      </p:sp>
    </p:spTree>
    <p:extLst>
      <p:ext uri="{BB962C8B-B14F-4D97-AF65-F5344CB8AC3E}">
        <p14:creationId xmlns:p14="http://schemas.microsoft.com/office/powerpoint/2010/main" val="2185182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69164-AD73-A947-8078-D31BC905771C}"/>
              </a:ext>
            </a:extLst>
          </p:cNvPr>
          <p:cNvSpPr txBox="1">
            <a:spLocks/>
          </p:cNvSpPr>
          <p:nvPr/>
        </p:nvSpPr>
        <p:spPr>
          <a:xfrm>
            <a:off x="756138" y="626409"/>
            <a:ext cx="8083062" cy="93276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a:t>Structure du module		</a:t>
            </a:r>
          </a:p>
        </p:txBody>
      </p:sp>
      <p:sp>
        <p:nvSpPr>
          <p:cNvPr id="3" name="Content Placeholder 2">
            <a:extLst>
              <a:ext uri="{FF2B5EF4-FFF2-40B4-BE49-F238E27FC236}">
                <a16:creationId xmlns:a16="http://schemas.microsoft.com/office/drawing/2014/main" id="{962AF58B-1C47-1D42-932B-1D76DBFBC9D3}"/>
              </a:ext>
            </a:extLst>
          </p:cNvPr>
          <p:cNvSpPr txBox="1">
            <a:spLocks/>
          </p:cNvSpPr>
          <p:nvPr/>
        </p:nvSpPr>
        <p:spPr>
          <a:xfrm>
            <a:off x="756138" y="1746738"/>
            <a:ext cx="8083062" cy="306191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dirty="0"/>
              <a:t>Objectifs du module :</a:t>
            </a:r>
          </a:p>
          <a:p>
            <a:r>
              <a:rPr lang="fr-FR" dirty="0"/>
              <a:t>Développer des plans de suivi et d'évaluation</a:t>
            </a:r>
          </a:p>
          <a:p>
            <a:r>
              <a:rPr lang="fr-FR" dirty="0"/>
              <a:t>Intégrer la gestion adaptative</a:t>
            </a:r>
          </a:p>
          <a:p>
            <a:r>
              <a:rPr lang="fr-FR" dirty="0"/>
              <a:t>Étude de cas sur le suivi de la résilience au changement climatique des projets hydroélectriques</a:t>
            </a:r>
          </a:p>
          <a:p>
            <a:r>
              <a:rPr lang="fr-FR" dirty="0"/>
              <a:t>Meilleures techniques de suivi de l'adaptation</a:t>
            </a:r>
          </a:p>
          <a:p>
            <a:endParaRPr lang="en-US" dirty="0"/>
          </a:p>
        </p:txBody>
      </p:sp>
    </p:spTree>
    <p:extLst>
      <p:ext uri="{BB962C8B-B14F-4D97-AF65-F5344CB8AC3E}">
        <p14:creationId xmlns:p14="http://schemas.microsoft.com/office/powerpoint/2010/main" val="4260181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129B3-B9DF-8A43-AE89-4DB22F886803}"/>
              </a:ext>
            </a:extLst>
          </p:cNvPr>
          <p:cNvSpPr>
            <a:spLocks noGrp="1"/>
          </p:cNvSpPr>
          <p:nvPr>
            <p:ph type="title" idx="4294967295"/>
          </p:nvPr>
        </p:nvSpPr>
        <p:spPr>
          <a:xfrm>
            <a:off x="376147" y="683214"/>
            <a:ext cx="8483784" cy="993775"/>
          </a:xfrm>
        </p:spPr>
        <p:txBody>
          <a:bodyPr>
            <a:normAutofit fontScale="90000"/>
          </a:bodyPr>
          <a:lstStyle/>
          <a:p>
            <a:r>
              <a:rPr lang="fr-FR"/>
              <a:t>Objectifs d'AFRI-RES et de la formation</a:t>
            </a:r>
          </a:p>
        </p:txBody>
      </p:sp>
      <p:sp>
        <p:nvSpPr>
          <p:cNvPr id="3" name="Content Placeholder 2">
            <a:extLst>
              <a:ext uri="{FF2B5EF4-FFF2-40B4-BE49-F238E27FC236}">
                <a16:creationId xmlns:a16="http://schemas.microsoft.com/office/drawing/2014/main" id="{C71C9C8E-E272-8742-B602-AA13B95B0234}"/>
              </a:ext>
            </a:extLst>
          </p:cNvPr>
          <p:cNvSpPr>
            <a:spLocks noGrp="1"/>
          </p:cNvSpPr>
          <p:nvPr>
            <p:ph idx="4294967295"/>
          </p:nvPr>
        </p:nvSpPr>
        <p:spPr>
          <a:xfrm>
            <a:off x="316523" y="1885648"/>
            <a:ext cx="8827477" cy="1570231"/>
          </a:xfrm>
        </p:spPr>
        <p:txBody>
          <a:bodyPr>
            <a:normAutofit/>
          </a:bodyPr>
          <a:lstStyle/>
          <a:p>
            <a:pPr marL="0" indent="0">
              <a:lnSpc>
                <a:spcPct val="120000"/>
              </a:lnSpc>
              <a:spcBef>
                <a:spcPts val="360"/>
              </a:spcBef>
              <a:buNone/>
            </a:pPr>
            <a:r>
              <a:rPr lang="fr-FR" sz="1600"/>
              <a:t>Objectif du Mécanisme d’investissement en faveur de la résilience climatique en Afrique (AFRI-RES) : Renforcer la capacité des institutions africaines (administrations centrales, organisations de bassins fluviaux, communautés économiques régionales, pools énergétiques et praticiens du développement) à planifier, concevoir et mettre en œuvre des investissements résilients à la variabilité et au changement climatiques dans des secteurs sélectionnés.</a:t>
            </a:r>
          </a:p>
          <a:p>
            <a:pPr marL="0" indent="0" algn="just">
              <a:lnSpc>
                <a:spcPct val="120000"/>
              </a:lnSpc>
              <a:spcBef>
                <a:spcPts val="360"/>
              </a:spcBef>
              <a:buNone/>
            </a:pPr>
            <a:endParaRPr lang="en-US" sz="2250" dirty="0">
              <a:solidFill>
                <a:srgbClr val="003399"/>
              </a:solidFill>
            </a:endParaRPr>
          </a:p>
          <a:p>
            <a:pPr marL="0" indent="0">
              <a:buNone/>
            </a:pPr>
            <a:endParaRPr lang="en-US" dirty="0"/>
          </a:p>
        </p:txBody>
      </p:sp>
      <p:sp>
        <p:nvSpPr>
          <p:cNvPr id="4" name="TextBox 3">
            <a:extLst>
              <a:ext uri="{FF2B5EF4-FFF2-40B4-BE49-F238E27FC236}">
                <a16:creationId xmlns:a16="http://schemas.microsoft.com/office/drawing/2014/main" id="{20BEB234-416D-FD4B-9890-91E92A1A357A}"/>
              </a:ext>
            </a:extLst>
          </p:cNvPr>
          <p:cNvSpPr txBox="1"/>
          <p:nvPr/>
        </p:nvSpPr>
        <p:spPr>
          <a:xfrm>
            <a:off x="376147" y="3610780"/>
            <a:ext cx="8483784" cy="2554545"/>
          </a:xfrm>
          <a:prstGeom prst="rect">
            <a:avLst/>
          </a:prstGeom>
          <a:noFill/>
        </p:spPr>
        <p:txBody>
          <a:bodyPr wrap="square" rtlCol="0">
            <a:spAutoFit/>
          </a:bodyPr>
          <a:lstStyle/>
          <a:p>
            <a:pPr lvl="0"/>
            <a:r>
              <a:rPr lang="fr-FR" sz="1400" dirty="0"/>
              <a:t>Objectifs du programme de formation :</a:t>
            </a:r>
          </a:p>
          <a:p>
            <a:pPr marL="285750" indent="-285750">
              <a:buFont typeface="Wingdings" pitchFamily="2" charset="2"/>
              <a:buChar char="ü"/>
            </a:pPr>
            <a:r>
              <a:rPr lang="fr-FR" sz="1400" dirty="0"/>
              <a:t>Apporter des informations sur les risques climatiques pour les infrastructures africaines</a:t>
            </a:r>
          </a:p>
          <a:p>
            <a:pPr marL="285750" indent="-285750">
              <a:buFont typeface="Wingdings" pitchFamily="2" charset="2"/>
              <a:buChar char="ü"/>
            </a:pPr>
            <a:r>
              <a:rPr lang="fr-FR" sz="1400" dirty="0"/>
              <a:t>Faire comprendre la résilience climatique, ses attributs et les directives connexes</a:t>
            </a:r>
          </a:p>
          <a:p>
            <a:pPr marL="285750" indent="-285750">
              <a:buFont typeface="Wingdings" pitchFamily="2" charset="2"/>
              <a:buChar char="ü"/>
            </a:pPr>
            <a:r>
              <a:rPr lang="fr-FR" sz="1400" dirty="0"/>
              <a:t>Former les participants à l'utilisation des attributs de résilience et des directives relatives à la résilience climatique pour le secteur routier déjà développés par la Banque mondiale dans le cadre du programme AFRI-RES</a:t>
            </a:r>
          </a:p>
          <a:p>
            <a:pPr marL="285750" indent="-285750">
              <a:buFont typeface="Wingdings" pitchFamily="2" charset="2"/>
              <a:buChar char="ü"/>
            </a:pPr>
            <a:r>
              <a:rPr lang="fr-FR" sz="1400" dirty="0"/>
              <a:t>Développer la capacité à suivre et évaluer les projets pour l'adoption des attributs de la résilience climatique afin de garantir les impacts prévus des projets</a:t>
            </a:r>
          </a:p>
          <a:p>
            <a:pPr marL="285750" indent="-285750">
              <a:buFont typeface="Wingdings" pitchFamily="2" charset="2"/>
              <a:buChar char="ü"/>
            </a:pPr>
            <a:r>
              <a:rPr lang="fr-FR" sz="1400" dirty="0"/>
              <a:t>Promouvoir des mesures de résilience climatique pour améliorer la qualité et la durabilité des projets</a:t>
            </a:r>
          </a:p>
          <a:p>
            <a:pPr marL="285750" indent="-285750">
              <a:buFont typeface="Wingdings" pitchFamily="2" charset="2"/>
              <a:buChar char="ü"/>
            </a:pPr>
            <a:r>
              <a:rPr lang="fr-FR" sz="1400" dirty="0"/>
              <a:t>Augmenter la capacité de gestion adaptative des projets, afin d'intégrer les nouvelles informations et connaissances sur la résilience au changement climatique, pertinentes pour les projets.</a:t>
            </a:r>
          </a:p>
        </p:txBody>
      </p:sp>
    </p:spTree>
    <p:extLst>
      <p:ext uri="{BB962C8B-B14F-4D97-AF65-F5344CB8AC3E}">
        <p14:creationId xmlns:p14="http://schemas.microsoft.com/office/powerpoint/2010/main" val="3696088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140B6-3231-9C47-B795-A343EAEE689C}"/>
              </a:ext>
            </a:extLst>
          </p:cNvPr>
          <p:cNvSpPr>
            <a:spLocks noGrp="1"/>
          </p:cNvSpPr>
          <p:nvPr>
            <p:ph type="title" idx="4294967295"/>
          </p:nvPr>
        </p:nvSpPr>
        <p:spPr>
          <a:xfrm>
            <a:off x="628650" y="500062"/>
            <a:ext cx="7886700" cy="1325563"/>
          </a:xfrm>
        </p:spPr>
        <p:txBody>
          <a:bodyPr/>
          <a:lstStyle/>
          <a:p>
            <a:r>
              <a:rPr lang="fr-FR"/>
              <a:t>Objectifs du module 4</a:t>
            </a:r>
          </a:p>
        </p:txBody>
      </p:sp>
      <p:sp>
        <p:nvSpPr>
          <p:cNvPr id="3" name="Content Placeholder 2">
            <a:extLst>
              <a:ext uri="{FF2B5EF4-FFF2-40B4-BE49-F238E27FC236}">
                <a16:creationId xmlns:a16="http://schemas.microsoft.com/office/drawing/2014/main" id="{78D1C254-DE0B-1D4F-9F33-65F538691746}"/>
              </a:ext>
            </a:extLst>
          </p:cNvPr>
          <p:cNvSpPr>
            <a:spLocks noGrp="1"/>
          </p:cNvSpPr>
          <p:nvPr>
            <p:ph idx="4294967295"/>
          </p:nvPr>
        </p:nvSpPr>
        <p:spPr>
          <a:xfrm>
            <a:off x="628650" y="1834173"/>
            <a:ext cx="5117242" cy="4351338"/>
          </a:xfrm>
        </p:spPr>
        <p:txBody>
          <a:bodyPr>
            <a:normAutofit/>
          </a:bodyPr>
          <a:lstStyle/>
          <a:p>
            <a:pPr marL="0" indent="0">
              <a:buNone/>
            </a:pPr>
            <a:r>
              <a:rPr lang="fr-FR"/>
              <a:t>A l'issue du module 4, les participants auront une meilleure compréhension du suivi et de l'évaluation des projets et une capacité accrue de gestion adaptative de la résilience climatique pour les projets hydroélectriques et routiers du PAP 2 du PIDA .</a:t>
            </a:r>
          </a:p>
        </p:txBody>
      </p:sp>
      <p:pic>
        <p:nvPicPr>
          <p:cNvPr id="5" name="Graphic 4" descr="Checklist with solid fill">
            <a:extLst>
              <a:ext uri="{FF2B5EF4-FFF2-40B4-BE49-F238E27FC236}">
                <a16:creationId xmlns:a16="http://schemas.microsoft.com/office/drawing/2014/main" id="{A9468ABA-F33C-4644-A6D2-B1CE14E551E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4681" y="2094470"/>
            <a:ext cx="3336324" cy="3336324"/>
          </a:xfrm>
          <a:prstGeom prst="rect">
            <a:avLst/>
          </a:prstGeom>
        </p:spPr>
      </p:pic>
    </p:spTree>
    <p:extLst>
      <p:ext uri="{BB962C8B-B14F-4D97-AF65-F5344CB8AC3E}">
        <p14:creationId xmlns:p14="http://schemas.microsoft.com/office/powerpoint/2010/main" val="712612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DB833FE-1AE5-5C45-84E9-ADD66862AC24}"/>
              </a:ext>
            </a:extLst>
          </p:cNvPr>
          <p:cNvSpPr/>
          <p:nvPr/>
        </p:nvSpPr>
        <p:spPr>
          <a:xfrm>
            <a:off x="402956" y="1177872"/>
            <a:ext cx="8338088" cy="4247317"/>
          </a:xfrm>
          <a:prstGeom prst="rect">
            <a:avLst/>
          </a:prstGeom>
        </p:spPr>
        <p:txBody>
          <a:bodyPr wrap="square">
            <a:spAutoFit/>
          </a:bodyPr>
          <a:lstStyle/>
          <a:p>
            <a:r>
              <a:rPr lang="fr-FR" b="1">
                <a:solidFill>
                  <a:srgbClr val="414142"/>
                </a:solidFill>
              </a:rPr>
              <a:t>Pourquoi le suivi et l'évaluation sont-ils essentiels pour les infrastructures résilientes au changement climatique ?</a:t>
            </a:r>
          </a:p>
          <a:p>
            <a:endParaRPr lang="en-US" dirty="0">
              <a:solidFill>
                <a:srgbClr val="414142"/>
              </a:solidFill>
            </a:endParaRPr>
          </a:p>
          <a:p>
            <a:r>
              <a:rPr lang="fr-FR">
                <a:solidFill>
                  <a:srgbClr val="414142"/>
                </a:solidFill>
              </a:rPr>
              <a:t>Le suivi, l'évaluation et la production de rapports permettent de suivre le niveau de résilience du projet en cours de réalisation et d'intégrer une gestion adaptative répondant à de nouvelles évolutions et informations liées au changement climatique.</a:t>
            </a:r>
          </a:p>
          <a:p>
            <a:endParaRPr lang="en-US" dirty="0">
              <a:solidFill>
                <a:srgbClr val="414142"/>
              </a:solidFill>
            </a:endParaRPr>
          </a:p>
          <a:p>
            <a:r>
              <a:rPr lang="fr-FR"/>
              <a:t>La mise en place de cadres de suivi et d'évaluation a également pour but de garantir l'obligation de rendre compte et le retour d'expérience à partir des enseignements tirés, permettant de guider les futurs efforts d'adaptation. </a:t>
            </a:r>
          </a:p>
          <a:p>
            <a:endParaRPr lang="en-US" dirty="0">
              <a:solidFill>
                <a:srgbClr val="414142"/>
              </a:solidFill>
            </a:endParaRPr>
          </a:p>
          <a:p>
            <a:endParaRPr lang="en-US" dirty="0">
              <a:solidFill>
                <a:srgbClr val="414142"/>
              </a:solidFill>
            </a:endParaRPr>
          </a:p>
          <a:p>
            <a:pPr marL="285750" indent="-285750">
              <a:buFont typeface="Wingdings" pitchFamily="2" charset="2"/>
              <a:buChar char="ü"/>
            </a:pPr>
            <a:r>
              <a:rPr lang="fr-FR">
                <a:solidFill>
                  <a:srgbClr val="414142"/>
                </a:solidFill>
              </a:rPr>
              <a:t>Intégration aux cycles de suivi du projet</a:t>
            </a:r>
          </a:p>
          <a:p>
            <a:pPr marL="285750" indent="-285750">
              <a:buFont typeface="Wingdings" pitchFamily="2" charset="2"/>
              <a:buChar char="ü"/>
            </a:pPr>
            <a:endParaRPr lang="en-US" dirty="0">
              <a:solidFill>
                <a:srgbClr val="414142"/>
              </a:solidFill>
            </a:endParaRPr>
          </a:p>
          <a:p>
            <a:pPr marL="285750" indent="-285750">
              <a:buFont typeface="Wingdings" pitchFamily="2" charset="2"/>
              <a:buChar char="ü"/>
            </a:pPr>
            <a:r>
              <a:rPr lang="fr-FR">
                <a:solidFill>
                  <a:srgbClr val="414142"/>
                </a:solidFill>
              </a:rPr>
              <a:t>Intégration à la gestion environnementale et sociale </a:t>
            </a:r>
          </a:p>
          <a:p>
            <a:pPr marL="285750" indent="-285750">
              <a:buFont typeface="Wingdings" pitchFamily="2" charset="2"/>
              <a:buChar char="ü"/>
            </a:pPr>
            <a:endParaRPr lang="en-US" dirty="0">
              <a:solidFill>
                <a:srgbClr val="414142"/>
              </a:solidFill>
            </a:endParaRPr>
          </a:p>
          <a:p>
            <a:pPr marL="285750" indent="-285750">
              <a:buFont typeface="Wingdings" pitchFamily="2" charset="2"/>
              <a:buChar char="ü"/>
            </a:pPr>
            <a:r>
              <a:rPr lang="fr-FR">
                <a:solidFill>
                  <a:srgbClr val="414142"/>
                </a:solidFill>
              </a:rPr>
              <a:t>Exploitation de l'évaluation du risque climatique et de la vulnérabilité</a:t>
            </a:r>
          </a:p>
        </p:txBody>
      </p:sp>
    </p:spTree>
    <p:extLst>
      <p:ext uri="{BB962C8B-B14F-4D97-AF65-F5344CB8AC3E}">
        <p14:creationId xmlns:p14="http://schemas.microsoft.com/office/powerpoint/2010/main" val="4030298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589091C-6D08-5E43-A741-65511CACC271}"/>
              </a:ext>
            </a:extLst>
          </p:cNvPr>
          <p:cNvSpPr/>
          <p:nvPr/>
        </p:nvSpPr>
        <p:spPr>
          <a:xfrm>
            <a:off x="263472" y="1332854"/>
            <a:ext cx="5486400" cy="369332"/>
          </a:xfrm>
          <a:prstGeom prst="rect">
            <a:avLst/>
          </a:prstGeom>
        </p:spPr>
        <p:txBody>
          <a:bodyPr wrap="square">
            <a:spAutoFit/>
          </a:bodyPr>
          <a:lstStyle/>
          <a:p>
            <a:r>
              <a:rPr lang="fr-FR" b="1">
                <a:solidFill>
                  <a:srgbClr val="565659"/>
                </a:solidFill>
              </a:rPr>
              <a:t>Les défis relatifs au suivi de l'adaptation</a:t>
            </a:r>
          </a:p>
        </p:txBody>
      </p:sp>
      <p:graphicFrame>
        <p:nvGraphicFramePr>
          <p:cNvPr id="3" name="Diagram 2">
            <a:extLst>
              <a:ext uri="{FF2B5EF4-FFF2-40B4-BE49-F238E27FC236}">
                <a16:creationId xmlns:a16="http://schemas.microsoft.com/office/drawing/2014/main" id="{D7417996-6749-FE4F-8D6B-98BE96B288BD}"/>
              </a:ext>
            </a:extLst>
          </p:cNvPr>
          <p:cNvGraphicFramePr/>
          <p:nvPr>
            <p:extLst>
              <p:ext uri="{D42A27DB-BD31-4B8C-83A1-F6EECF244321}">
                <p14:modId xmlns:p14="http://schemas.microsoft.com/office/powerpoint/2010/main" val="369905107"/>
              </p:ext>
            </p:extLst>
          </p:nvPr>
        </p:nvGraphicFramePr>
        <p:xfrm>
          <a:off x="671594" y="2125421"/>
          <a:ext cx="7356528" cy="3399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43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7B182B1-0297-9A45-B68C-795B4D4F8F03}"/>
              </a:ext>
            </a:extLst>
          </p:cNvPr>
          <p:cNvSpPr/>
          <p:nvPr/>
        </p:nvSpPr>
        <p:spPr>
          <a:xfrm>
            <a:off x="480449" y="812086"/>
            <a:ext cx="8415578" cy="5262979"/>
          </a:xfrm>
          <a:prstGeom prst="rect">
            <a:avLst/>
          </a:prstGeom>
        </p:spPr>
        <p:txBody>
          <a:bodyPr wrap="square">
            <a:spAutoFit/>
          </a:bodyPr>
          <a:lstStyle/>
          <a:p>
            <a:r>
              <a:rPr lang="fr-FR" sz="1600" b="1" dirty="0">
                <a:solidFill>
                  <a:srgbClr val="3A3E57"/>
                </a:solidFill>
              </a:rPr>
              <a:t>Suivi de la résilience au changement climatique</a:t>
            </a:r>
          </a:p>
          <a:p>
            <a:endParaRPr lang="en-US" sz="1600" dirty="0">
              <a:solidFill>
                <a:srgbClr val="3A3E57"/>
              </a:solidFill>
              <a:effectLst/>
            </a:endParaRPr>
          </a:p>
          <a:p>
            <a:r>
              <a:rPr lang="fr-FR" sz="1600" dirty="0"/>
              <a:t>Questions à prendre en compte dans la mise en place d'un suivi des risques climatiques :</a:t>
            </a:r>
          </a:p>
          <a:p>
            <a:pPr marL="285750" indent="-285750">
              <a:buFont typeface="Arial" panose="020B0604020202020204" pitchFamily="34" charset="0"/>
              <a:buChar char="•"/>
            </a:pPr>
            <a:r>
              <a:rPr lang="fr-FR" sz="1600" dirty="0"/>
              <a:t>Comment les mesures de résilience qui contribuent-elles à maintenir le risque à un niveau acceptable? Seront-elles suivies et feront-elles l’objet de rapports, si une collecte de données ou un processus supplémentaire ou nouveau doit être mis en place ?</a:t>
            </a:r>
          </a:p>
          <a:p>
            <a:pPr marL="285750" indent="-285750">
              <a:buFont typeface="Arial" panose="020B0604020202020204" pitchFamily="34" charset="0"/>
              <a:buChar char="•"/>
            </a:pPr>
            <a:r>
              <a:rPr lang="fr-FR" sz="1600" dirty="0"/>
              <a:t>Comment les enseignements tirés des phénomènes climatiques et météorologiques vécus </a:t>
            </a:r>
            <a:r>
              <a:rPr lang="fr-FR" sz="1600" dirty="0" err="1"/>
              <a:t>seront-ils</a:t>
            </a:r>
            <a:r>
              <a:rPr lang="fr-FR" sz="1600" dirty="0"/>
              <a:t> pris en compte ?</a:t>
            </a:r>
          </a:p>
          <a:p>
            <a:pPr marL="285750" indent="-285750">
              <a:buFont typeface="Arial" panose="020B0604020202020204" pitchFamily="34" charset="0"/>
              <a:buChar char="•"/>
            </a:pPr>
            <a:r>
              <a:rPr lang="fr-FR" sz="1600" dirty="0"/>
              <a:t>Comment les informations relatives au suivi et à la production seront-elles intégrées au processus d'évaluation du projet ?</a:t>
            </a:r>
          </a:p>
          <a:p>
            <a:pPr marL="285750" indent="-285750">
              <a:buFont typeface="Arial" panose="020B0604020202020204" pitchFamily="34" charset="0"/>
              <a:buChar char="•"/>
            </a:pPr>
            <a:r>
              <a:rPr lang="fr-FR" sz="1600" dirty="0"/>
              <a:t>Qui est responsable du suivi, de la production des rapports et de l'évaluation de chaque action ?</a:t>
            </a:r>
          </a:p>
          <a:p>
            <a:pPr marL="285750" indent="-285750">
              <a:buFont typeface="Arial" panose="020B0604020202020204" pitchFamily="34" charset="0"/>
              <a:buChar char="•"/>
            </a:pPr>
            <a:r>
              <a:rPr lang="fr-FR" sz="1600" dirty="0"/>
              <a:t>Quel est l'ensemble de données (type et fréquence d'acquisition) qui doit être régulièrement collecté pour les futures évaluations des risques climatiques et pour s'assurer que les responsabilités soient attribuées et les budgets, dégagés pour leur collecte ?</a:t>
            </a:r>
          </a:p>
          <a:p>
            <a:pPr lvl="1"/>
            <a:r>
              <a:rPr lang="fr-FR" sz="1600" dirty="0"/>
              <a:t>*Les données concernent les phénomènes hydrométéorologiques dans le bassin versant, ainsi que ceux liés aux risques naturels. Il peut s'agir de données générées en interne ou acquises auprès de sources externes. Les ressources internes ou externes en équipements et installations nécessaires à l'acquisition de ces données doivent être identifiées. </a:t>
            </a:r>
          </a:p>
          <a:p>
            <a:pPr marL="285750" indent="-285750">
              <a:buFont typeface="Arial" panose="020B0604020202020204" pitchFamily="34" charset="0"/>
              <a:buChar char="•"/>
            </a:pPr>
            <a:r>
              <a:rPr lang="fr-FR" sz="1600" dirty="0"/>
              <a:t>Quelles sont les autorités locales et régionales qui doivent être impliquées dans le suivi et/ou la collecte de données ? </a:t>
            </a:r>
          </a:p>
          <a:p>
            <a:endParaRPr lang="en-US" sz="1600" dirty="0">
              <a:solidFill>
                <a:srgbClr val="3A3E57"/>
              </a:solidFill>
              <a:effectLst/>
            </a:endParaRPr>
          </a:p>
        </p:txBody>
      </p:sp>
    </p:spTree>
    <p:extLst>
      <p:ext uri="{BB962C8B-B14F-4D97-AF65-F5344CB8AC3E}">
        <p14:creationId xmlns:p14="http://schemas.microsoft.com/office/powerpoint/2010/main" val="2195218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5AA3E9-A46A-6B4D-BD5F-BEE61B0F990A}"/>
              </a:ext>
            </a:extLst>
          </p:cNvPr>
          <p:cNvSpPr/>
          <p:nvPr/>
        </p:nvSpPr>
        <p:spPr>
          <a:xfrm>
            <a:off x="368085" y="1193897"/>
            <a:ext cx="8407830" cy="4801314"/>
          </a:xfrm>
          <a:prstGeom prst="rect">
            <a:avLst/>
          </a:prstGeom>
        </p:spPr>
        <p:txBody>
          <a:bodyPr wrap="square">
            <a:spAutoFit/>
          </a:bodyPr>
          <a:lstStyle/>
          <a:p>
            <a:r>
              <a:rPr lang="fr-FR" b="1" dirty="0">
                <a:solidFill>
                  <a:srgbClr val="3A3E57"/>
                </a:solidFill>
              </a:rPr>
              <a:t>Évaluation et réévaluation des risques climatiques</a:t>
            </a:r>
          </a:p>
          <a:p>
            <a:endParaRPr lang="en-US" dirty="0">
              <a:solidFill>
                <a:srgbClr val="3A3E57"/>
              </a:solidFill>
            </a:endParaRPr>
          </a:p>
          <a:p>
            <a:r>
              <a:rPr lang="fr-FR" dirty="0"/>
              <a:t>Il est parfois nécessaire de réévaluer et d'actualiser les plans de gestion des risques climatiques. </a:t>
            </a:r>
          </a:p>
          <a:p>
            <a:endParaRPr lang="en-US" dirty="0"/>
          </a:p>
          <a:p>
            <a:r>
              <a:rPr lang="fr-FR" dirty="0"/>
              <a:t>Les déclencheurs proposés pour une réévaluation plus approfondie peuvent être les suivants :</a:t>
            </a:r>
          </a:p>
          <a:p>
            <a:pPr marL="285750" indent="-285750">
              <a:buFont typeface="Arial" panose="020B0604020202020204" pitchFamily="34" charset="0"/>
              <a:buChar char="•"/>
            </a:pPr>
            <a:r>
              <a:rPr lang="fr-FR" dirty="0"/>
              <a:t>Des changements significatifs à long terme concernant les prévisions ou les tendances en matière de changement climatique, tels que de nouvelles preuves scientifiques,</a:t>
            </a:r>
          </a:p>
          <a:p>
            <a:pPr marL="285750" indent="-285750">
              <a:buFont typeface="Arial" panose="020B0604020202020204" pitchFamily="34" charset="0"/>
              <a:buChar char="•"/>
            </a:pPr>
            <a:r>
              <a:rPr lang="fr-FR" dirty="0"/>
              <a:t>de nouveaux utilisateurs d'eau concurrentiels, des changements réglementaires qui affectent l'utilisation ou la disponibilité de l'eau, etc. qui peuvent ou non être liés au climat. </a:t>
            </a:r>
          </a:p>
          <a:p>
            <a:pPr marL="285750" indent="-285750">
              <a:buFont typeface="Arial" panose="020B0604020202020204" pitchFamily="34" charset="0"/>
              <a:buChar char="•"/>
            </a:pPr>
            <a:r>
              <a:rPr lang="fr-FR" dirty="0"/>
              <a:t>Un nouvel événement inattendu ou une séquence d'événements liés au climat ou aux risques naturels (par exemple, un phénomène climatique majeur qui peut avoir un impact sur les hypothèses de départ). </a:t>
            </a:r>
          </a:p>
          <a:p>
            <a:endParaRPr lang="en-US" dirty="0">
              <a:solidFill>
                <a:srgbClr val="3A3E57"/>
              </a:solidFill>
              <a:effectLst/>
              <a:latin typeface="Helvetica" pitchFamily="2" charset="0"/>
            </a:endParaRPr>
          </a:p>
        </p:txBody>
      </p:sp>
    </p:spTree>
    <p:extLst>
      <p:ext uri="{BB962C8B-B14F-4D97-AF65-F5344CB8AC3E}">
        <p14:creationId xmlns:p14="http://schemas.microsoft.com/office/powerpoint/2010/main" val="828052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83B282C-2086-6E48-8F1A-B8BF8240F49E}"/>
              </a:ext>
            </a:extLst>
          </p:cNvPr>
          <p:cNvSpPr/>
          <p:nvPr/>
        </p:nvSpPr>
        <p:spPr>
          <a:xfrm>
            <a:off x="534692" y="1720840"/>
            <a:ext cx="8074616" cy="3970318"/>
          </a:xfrm>
          <a:prstGeom prst="rect">
            <a:avLst/>
          </a:prstGeom>
        </p:spPr>
        <p:txBody>
          <a:bodyPr wrap="square">
            <a:spAutoFit/>
          </a:bodyPr>
          <a:lstStyle/>
          <a:p>
            <a:r>
              <a:rPr lang="fr-FR"/>
              <a:t>La gestion adaptative est un processus flexible et itératif permettant de revoir et d'améliorer les pratiques d'adaptation sur la base du suivi et de l'évaluation (S&amp;E). </a:t>
            </a:r>
          </a:p>
          <a:p>
            <a:endParaRPr lang="en-US" dirty="0"/>
          </a:p>
          <a:p>
            <a:r>
              <a:rPr lang="fr-FR"/>
              <a:t>La gestion adaptative peut concerner : </a:t>
            </a:r>
          </a:p>
          <a:p>
            <a:pPr marL="285750" indent="-285750">
              <a:buFont typeface="Arial" panose="020B0604020202020204" pitchFamily="34" charset="0"/>
              <a:buChar char="•"/>
            </a:pPr>
            <a:r>
              <a:rPr lang="fr-FR"/>
              <a:t>le suivi des conséquences des phénomènes météorologiques sur un actif hydroélectrique spécifique ou dans l'ensemble du secteur de l'énergie ; </a:t>
            </a:r>
          </a:p>
          <a:p>
            <a:pPr marL="285750" indent="-285750">
              <a:buFont typeface="Arial" panose="020B0604020202020204" pitchFamily="34" charset="0"/>
              <a:buChar char="•"/>
            </a:pPr>
            <a:r>
              <a:rPr lang="fr-FR"/>
              <a:t>La gestion adaptative comprend le suivi de la demande évolutive en électricité compte tenu de la variabilité et des changements climatiques observés, de l'évolution démographique et des conditions économiques et sociales ; </a:t>
            </a:r>
          </a:p>
          <a:p>
            <a:pPr marL="285750" indent="-285750">
              <a:buFont typeface="Arial" panose="020B0604020202020204" pitchFamily="34" charset="0"/>
              <a:buChar char="•"/>
            </a:pPr>
            <a:r>
              <a:rPr lang="fr-FR"/>
              <a:t>Évaluer la pertinence des mesures d'adaptation mises en œuvre ; et </a:t>
            </a:r>
          </a:p>
          <a:p>
            <a:pPr marL="285750" indent="-285750">
              <a:buFont typeface="Arial" panose="020B0604020202020204" pitchFamily="34" charset="0"/>
              <a:buChar char="•"/>
            </a:pPr>
            <a:r>
              <a:rPr lang="fr-FR"/>
              <a:t>Le suivi des variations climatiques locales et des changements observés ;</a:t>
            </a:r>
          </a:p>
          <a:p>
            <a:pPr marL="285750" indent="-285750">
              <a:buFont typeface="Arial" panose="020B0604020202020204" pitchFamily="34" charset="0"/>
              <a:buChar char="•"/>
            </a:pPr>
            <a:r>
              <a:rPr lang="fr-FR"/>
              <a:t>L'intégration des nouvelles informations climatiques et des prévisions climatiques futures dès qu'elles sont disponibles. </a:t>
            </a:r>
          </a:p>
          <a:p>
            <a:br>
              <a:rPr lang="fr-FR">
                <a:latin typeface="Gill Sans MT" panose="020B0502020104020203" pitchFamily="34" charset="77"/>
              </a:rPr>
            </a:br>
            <a:endParaRPr lang="fr-FR">
              <a:latin typeface="Gill Sans MT" panose="020B0502020104020203" pitchFamily="34" charset="77"/>
            </a:endParaRPr>
          </a:p>
        </p:txBody>
      </p:sp>
      <p:sp>
        <p:nvSpPr>
          <p:cNvPr id="3" name="TextBox 2">
            <a:extLst>
              <a:ext uri="{FF2B5EF4-FFF2-40B4-BE49-F238E27FC236}">
                <a16:creationId xmlns:a16="http://schemas.microsoft.com/office/drawing/2014/main" id="{FBF4BFC7-4BE1-F844-AE19-4A907EFBC5D9}"/>
              </a:ext>
            </a:extLst>
          </p:cNvPr>
          <p:cNvSpPr txBox="1"/>
          <p:nvPr/>
        </p:nvSpPr>
        <p:spPr>
          <a:xfrm>
            <a:off x="3053166" y="1177871"/>
            <a:ext cx="2374753" cy="369332"/>
          </a:xfrm>
          <a:prstGeom prst="rect">
            <a:avLst/>
          </a:prstGeom>
          <a:noFill/>
        </p:spPr>
        <p:txBody>
          <a:bodyPr wrap="none" rtlCol="0">
            <a:spAutoFit/>
          </a:bodyPr>
          <a:lstStyle/>
          <a:p>
            <a:r>
              <a:rPr lang="fr-FR" b="1"/>
              <a:t>Gestion adaptative</a:t>
            </a:r>
          </a:p>
        </p:txBody>
      </p:sp>
    </p:spTree>
    <p:extLst>
      <p:ext uri="{BB962C8B-B14F-4D97-AF65-F5344CB8AC3E}">
        <p14:creationId xmlns:p14="http://schemas.microsoft.com/office/powerpoint/2010/main" val="11768824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A_template_eng" id="{21C215F9-3DF1-7645-873B-0452BD189409}" vid="{FA40084B-1D7F-804F-9559-26E4B97E62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ECA_PPT_Template_eng</Template>
  <TotalTime>12687</TotalTime>
  <Words>1934</Words>
  <Application>Microsoft Office PowerPoint</Application>
  <PresentationFormat>Affichage à l'écran (4:3)</PresentationFormat>
  <Paragraphs>130</Paragraphs>
  <Slides>16</Slides>
  <Notes>7</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16</vt:i4>
      </vt:variant>
    </vt:vector>
  </HeadingPairs>
  <TitlesOfParts>
    <vt:vector size="24" baseType="lpstr">
      <vt:lpstr>Arial</vt:lpstr>
      <vt:lpstr>Calibri</vt:lpstr>
      <vt:lpstr>Calibri Light</vt:lpstr>
      <vt:lpstr>Gill Sans MT</vt:lpstr>
      <vt:lpstr>Helvetica</vt:lpstr>
      <vt:lpstr>Lucida Sans</vt:lpstr>
      <vt:lpstr>Wingdings</vt:lpstr>
      <vt:lpstr>Office Theme</vt:lpstr>
      <vt:lpstr>Présentation PowerPoint</vt:lpstr>
      <vt:lpstr>Présentation PowerPoint</vt:lpstr>
      <vt:lpstr>Objectifs d'AFRI-RES et de la formation</vt:lpstr>
      <vt:lpstr>Objectifs du module 4</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  Name of presenter Title, Division Economic Commission for Africa</dc:title>
  <dc:creator>L Mofor</dc:creator>
  <cp:lastModifiedBy>daouda gassama</cp:lastModifiedBy>
  <cp:revision>51</cp:revision>
  <cp:lastPrinted>2019-09-16T07:34:27Z</cp:lastPrinted>
  <dcterms:created xsi:type="dcterms:W3CDTF">2020-06-02T15:41:00Z</dcterms:created>
  <dcterms:modified xsi:type="dcterms:W3CDTF">2022-11-26T16:57:10Z</dcterms:modified>
</cp:coreProperties>
</file>