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409" r:id="rId2"/>
    <p:sldId id="430" r:id="rId3"/>
    <p:sldId id="264" r:id="rId4"/>
    <p:sldId id="265" r:id="rId5"/>
    <p:sldId id="383" r:id="rId6"/>
    <p:sldId id="441" r:id="rId7"/>
    <p:sldId id="442" r:id="rId8"/>
    <p:sldId id="443" r:id="rId9"/>
    <p:sldId id="439" r:id="rId10"/>
    <p:sldId id="440" r:id="rId11"/>
    <p:sldId id="437" r:id="rId12"/>
    <p:sldId id="444" r:id="rId13"/>
    <p:sldId id="445" r:id="rId14"/>
    <p:sldId id="432" r:id="rId15"/>
    <p:sldId id="415" r:id="rId16"/>
    <p:sldId id="433" r:id="rId17"/>
    <p:sldId id="434" r:id="rId18"/>
    <p:sldId id="436" r:id="rId19"/>
    <p:sldId id="435" r:id="rId20"/>
    <p:sldId id="431" r:id="rId21"/>
    <p:sldId id="448" r:id="rId22"/>
    <p:sldId id="425"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7" autoAdjust="0"/>
    <p:restoredTop sz="77871"/>
  </p:normalViewPr>
  <p:slideViewPr>
    <p:cSldViewPr snapToGrid="0" snapToObjects="1">
      <p:cViewPr varScale="1">
        <p:scale>
          <a:sx n="56" d="100"/>
          <a:sy n="56" d="100"/>
        </p:scale>
        <p:origin x="177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0A195-0733-FE44-B7CC-EA3359F1483F}"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EFA64204-C291-EF47-9357-E44886D2F3F6}">
      <dgm:prSet phldrT="[Text]"/>
      <dgm:spPr/>
      <dgm:t>
        <a:bodyPr/>
        <a:lstStyle/>
        <a:p>
          <a:r>
            <a:rPr lang="fr-FR" dirty="0"/>
            <a:t>Plantation d’arbres</a:t>
          </a:r>
        </a:p>
      </dgm:t>
    </dgm:pt>
    <dgm:pt modelId="{4A5DD0F3-6FCF-0D46-8746-7A51408CBAE0}" type="parTrans" cxnId="{3A75650B-71C4-8D49-8349-3ABEC524A174}">
      <dgm:prSet/>
      <dgm:spPr/>
      <dgm:t>
        <a:bodyPr/>
        <a:lstStyle/>
        <a:p>
          <a:endParaRPr lang="en-US"/>
        </a:p>
      </dgm:t>
    </dgm:pt>
    <dgm:pt modelId="{F0D5DDFC-21A9-DF40-8587-C64B6761CDE7}" type="sibTrans" cxnId="{3A75650B-71C4-8D49-8349-3ABEC524A174}">
      <dgm:prSet/>
      <dgm:spPr/>
      <dgm:t>
        <a:bodyPr/>
        <a:lstStyle/>
        <a:p>
          <a:endParaRPr lang="en-US"/>
        </a:p>
      </dgm:t>
    </dgm:pt>
    <dgm:pt modelId="{FFCE572D-7A12-2045-A46A-11A6BCFC9411}">
      <dgm:prSet phldrT="[Text]"/>
      <dgm:spPr/>
      <dgm:t>
        <a:bodyPr/>
        <a:lstStyle/>
        <a:p>
          <a:r>
            <a:rPr lang="fr-FR" dirty="0"/>
            <a:t>Pour la réduction l’érosion des berges</a:t>
          </a:r>
        </a:p>
      </dgm:t>
    </dgm:pt>
    <dgm:pt modelId="{BE97255E-1EB1-DC4F-8863-20FD1157A16B}" type="parTrans" cxnId="{0FCB332C-AE6F-FA49-879B-17411E7538C6}">
      <dgm:prSet/>
      <dgm:spPr/>
      <dgm:t>
        <a:bodyPr/>
        <a:lstStyle/>
        <a:p>
          <a:endParaRPr lang="en-US"/>
        </a:p>
      </dgm:t>
    </dgm:pt>
    <dgm:pt modelId="{DDCE322D-2044-1549-8643-DED6B6F328D7}" type="sibTrans" cxnId="{0FCB332C-AE6F-FA49-879B-17411E7538C6}">
      <dgm:prSet/>
      <dgm:spPr/>
      <dgm:t>
        <a:bodyPr/>
        <a:lstStyle/>
        <a:p>
          <a:endParaRPr lang="en-US"/>
        </a:p>
      </dgm:t>
    </dgm:pt>
    <dgm:pt modelId="{CB9F372A-EC48-DD43-B880-FD4F81E65C70}">
      <dgm:prSet phldrT="[Text]"/>
      <dgm:spPr/>
      <dgm:t>
        <a:bodyPr/>
        <a:lstStyle/>
        <a:p>
          <a:r>
            <a:rPr lang="fr-FR"/>
            <a:t>Pour la réduction des glissements de terrain sur les pentes</a:t>
          </a:r>
        </a:p>
      </dgm:t>
    </dgm:pt>
    <dgm:pt modelId="{DC2AAD8F-ECD1-324C-A9A6-C4F762F1D78E}" type="parTrans" cxnId="{D8797684-E6B2-3344-A9CB-6EE2844C9A5A}">
      <dgm:prSet/>
      <dgm:spPr/>
      <dgm:t>
        <a:bodyPr/>
        <a:lstStyle/>
        <a:p>
          <a:endParaRPr lang="en-US"/>
        </a:p>
      </dgm:t>
    </dgm:pt>
    <dgm:pt modelId="{30AB25F2-B1C7-174D-AC76-984C83DB0DBB}" type="sibTrans" cxnId="{D8797684-E6B2-3344-A9CB-6EE2844C9A5A}">
      <dgm:prSet/>
      <dgm:spPr/>
      <dgm:t>
        <a:bodyPr/>
        <a:lstStyle/>
        <a:p>
          <a:endParaRPr lang="en-US"/>
        </a:p>
      </dgm:t>
    </dgm:pt>
    <dgm:pt modelId="{21B31E6B-5DB2-6247-BF94-6AB5B9F26F72}">
      <dgm:prSet phldrT="[Text]"/>
      <dgm:spPr/>
      <dgm:t>
        <a:bodyPr/>
        <a:lstStyle/>
        <a:p>
          <a:r>
            <a:rPr lang="fr-FR"/>
            <a:t>Conservation des forêts</a:t>
          </a:r>
        </a:p>
      </dgm:t>
    </dgm:pt>
    <dgm:pt modelId="{D7BA61C9-65CC-B647-B362-8D4F684A1586}" type="parTrans" cxnId="{5A02A60B-85AA-3A44-948E-B96B6F6DF4F3}">
      <dgm:prSet/>
      <dgm:spPr/>
      <dgm:t>
        <a:bodyPr/>
        <a:lstStyle/>
        <a:p>
          <a:endParaRPr lang="en-US"/>
        </a:p>
      </dgm:t>
    </dgm:pt>
    <dgm:pt modelId="{D9515DCF-D445-4C4E-A519-F6B7F4A19711}" type="sibTrans" cxnId="{5A02A60B-85AA-3A44-948E-B96B6F6DF4F3}">
      <dgm:prSet/>
      <dgm:spPr/>
      <dgm:t>
        <a:bodyPr/>
        <a:lstStyle/>
        <a:p>
          <a:endParaRPr lang="en-US"/>
        </a:p>
      </dgm:t>
    </dgm:pt>
    <dgm:pt modelId="{1446955D-B30C-D243-B5BD-5E5D41CF5CE1}">
      <dgm:prSet phldrT="[Text]"/>
      <dgm:spPr/>
      <dgm:t>
        <a:bodyPr/>
        <a:lstStyle/>
        <a:p>
          <a:r>
            <a:rPr lang="fr-FR" dirty="0"/>
            <a:t>Pour la protection de l’approvisionnement en eau</a:t>
          </a:r>
        </a:p>
      </dgm:t>
    </dgm:pt>
    <dgm:pt modelId="{4C9CF645-6AB4-A84D-8C80-1DEC3216CA3E}" type="parTrans" cxnId="{0290417E-7F99-334C-98B0-18E4B5C1E3E6}">
      <dgm:prSet/>
      <dgm:spPr/>
      <dgm:t>
        <a:bodyPr/>
        <a:lstStyle/>
        <a:p>
          <a:endParaRPr lang="en-US"/>
        </a:p>
      </dgm:t>
    </dgm:pt>
    <dgm:pt modelId="{C8515C62-DC08-FF43-A7C3-4DD5E14D2890}" type="sibTrans" cxnId="{0290417E-7F99-334C-98B0-18E4B5C1E3E6}">
      <dgm:prSet/>
      <dgm:spPr/>
      <dgm:t>
        <a:bodyPr/>
        <a:lstStyle/>
        <a:p>
          <a:endParaRPr lang="en-US"/>
        </a:p>
      </dgm:t>
    </dgm:pt>
    <dgm:pt modelId="{FE1C50A1-5596-8D4F-85BB-45E5419A99A8}">
      <dgm:prSet phldrT="[Text]"/>
      <dgm:spPr/>
      <dgm:t>
        <a:bodyPr/>
        <a:lstStyle/>
        <a:p>
          <a:r>
            <a:rPr lang="fr-FR"/>
            <a:t>Avantages communs pour les communautés</a:t>
          </a:r>
        </a:p>
      </dgm:t>
    </dgm:pt>
    <dgm:pt modelId="{E9EF07A6-562E-774D-A45A-E0CD0805B4DA}" type="parTrans" cxnId="{F38625A0-5E6A-BA49-A346-CC4E3EBB880A}">
      <dgm:prSet/>
      <dgm:spPr/>
      <dgm:t>
        <a:bodyPr/>
        <a:lstStyle/>
        <a:p>
          <a:endParaRPr lang="en-US"/>
        </a:p>
      </dgm:t>
    </dgm:pt>
    <dgm:pt modelId="{7F79C772-CB38-1F4C-A14A-E6FBB9D3BFEB}" type="sibTrans" cxnId="{F38625A0-5E6A-BA49-A346-CC4E3EBB880A}">
      <dgm:prSet/>
      <dgm:spPr/>
      <dgm:t>
        <a:bodyPr/>
        <a:lstStyle/>
        <a:p>
          <a:endParaRPr lang="en-US"/>
        </a:p>
      </dgm:t>
    </dgm:pt>
    <dgm:pt modelId="{38F288B9-E2DC-B94B-9848-A35BA752A0C8}" type="pres">
      <dgm:prSet presAssocID="{DC00A195-0733-FE44-B7CC-EA3359F1483F}" presName="diagram" presStyleCnt="0">
        <dgm:presLayoutVars>
          <dgm:chPref val="1"/>
          <dgm:dir/>
          <dgm:animOne val="branch"/>
          <dgm:animLvl val="lvl"/>
          <dgm:resizeHandles/>
        </dgm:presLayoutVars>
      </dgm:prSet>
      <dgm:spPr/>
    </dgm:pt>
    <dgm:pt modelId="{93EC5932-78E5-654F-8CF1-C6998C4B481B}" type="pres">
      <dgm:prSet presAssocID="{EFA64204-C291-EF47-9357-E44886D2F3F6}" presName="root" presStyleCnt="0"/>
      <dgm:spPr/>
    </dgm:pt>
    <dgm:pt modelId="{CE727058-FC19-1D4B-B4BC-4229831FF77D}" type="pres">
      <dgm:prSet presAssocID="{EFA64204-C291-EF47-9357-E44886D2F3F6}" presName="rootComposite" presStyleCnt="0"/>
      <dgm:spPr/>
    </dgm:pt>
    <dgm:pt modelId="{AB202CCA-5CC0-5549-BBA5-7D30C7DC56E1}" type="pres">
      <dgm:prSet presAssocID="{EFA64204-C291-EF47-9357-E44886D2F3F6}" presName="rootText" presStyleLbl="node1" presStyleIdx="0" presStyleCnt="2"/>
      <dgm:spPr/>
    </dgm:pt>
    <dgm:pt modelId="{0523A8A2-EACB-C040-B61A-E09810C948D3}" type="pres">
      <dgm:prSet presAssocID="{EFA64204-C291-EF47-9357-E44886D2F3F6}" presName="rootConnector" presStyleLbl="node1" presStyleIdx="0" presStyleCnt="2"/>
      <dgm:spPr/>
    </dgm:pt>
    <dgm:pt modelId="{AA9B8579-B8B8-6D4C-B2CD-DD7F8E4C827B}" type="pres">
      <dgm:prSet presAssocID="{EFA64204-C291-EF47-9357-E44886D2F3F6}" presName="childShape" presStyleCnt="0"/>
      <dgm:spPr/>
    </dgm:pt>
    <dgm:pt modelId="{9C0FE5C1-A6E0-584E-A757-31232E3AD117}" type="pres">
      <dgm:prSet presAssocID="{BE97255E-1EB1-DC4F-8863-20FD1157A16B}" presName="Name13" presStyleLbl="parChTrans1D2" presStyleIdx="0" presStyleCnt="4"/>
      <dgm:spPr/>
    </dgm:pt>
    <dgm:pt modelId="{982D6E5F-D011-F140-BF04-C79918268B88}" type="pres">
      <dgm:prSet presAssocID="{FFCE572D-7A12-2045-A46A-11A6BCFC9411}" presName="childText" presStyleLbl="bgAcc1" presStyleIdx="0" presStyleCnt="4">
        <dgm:presLayoutVars>
          <dgm:bulletEnabled val="1"/>
        </dgm:presLayoutVars>
      </dgm:prSet>
      <dgm:spPr/>
    </dgm:pt>
    <dgm:pt modelId="{3D3A8C48-84A1-6347-BEE3-292ECFD3104B}" type="pres">
      <dgm:prSet presAssocID="{DC2AAD8F-ECD1-324C-A9A6-C4F762F1D78E}" presName="Name13" presStyleLbl="parChTrans1D2" presStyleIdx="1" presStyleCnt="4"/>
      <dgm:spPr/>
    </dgm:pt>
    <dgm:pt modelId="{6F992DFB-61BA-364F-963A-1D9381EDA4E5}" type="pres">
      <dgm:prSet presAssocID="{CB9F372A-EC48-DD43-B880-FD4F81E65C70}" presName="childText" presStyleLbl="bgAcc1" presStyleIdx="1" presStyleCnt="4">
        <dgm:presLayoutVars>
          <dgm:bulletEnabled val="1"/>
        </dgm:presLayoutVars>
      </dgm:prSet>
      <dgm:spPr/>
    </dgm:pt>
    <dgm:pt modelId="{BCDFEFD5-699B-0A41-BC87-FE7E59B22C27}" type="pres">
      <dgm:prSet presAssocID="{21B31E6B-5DB2-6247-BF94-6AB5B9F26F72}" presName="root" presStyleCnt="0"/>
      <dgm:spPr/>
    </dgm:pt>
    <dgm:pt modelId="{DD98295C-07BD-7241-8B97-03454E1C346F}" type="pres">
      <dgm:prSet presAssocID="{21B31E6B-5DB2-6247-BF94-6AB5B9F26F72}" presName="rootComposite" presStyleCnt="0"/>
      <dgm:spPr/>
    </dgm:pt>
    <dgm:pt modelId="{5C2D84F7-5133-5E47-BE29-EED288F5872D}" type="pres">
      <dgm:prSet presAssocID="{21B31E6B-5DB2-6247-BF94-6AB5B9F26F72}" presName="rootText" presStyleLbl="node1" presStyleIdx="1" presStyleCnt="2"/>
      <dgm:spPr/>
    </dgm:pt>
    <dgm:pt modelId="{B12E6141-83ED-8547-B2BB-9D19A92843A7}" type="pres">
      <dgm:prSet presAssocID="{21B31E6B-5DB2-6247-BF94-6AB5B9F26F72}" presName="rootConnector" presStyleLbl="node1" presStyleIdx="1" presStyleCnt="2"/>
      <dgm:spPr/>
    </dgm:pt>
    <dgm:pt modelId="{34BCE1F3-ECA3-0F42-8BDD-4D417B367D0B}" type="pres">
      <dgm:prSet presAssocID="{21B31E6B-5DB2-6247-BF94-6AB5B9F26F72}" presName="childShape" presStyleCnt="0"/>
      <dgm:spPr/>
    </dgm:pt>
    <dgm:pt modelId="{45D09644-4F9A-3442-8ED5-95F0AA7FC1AB}" type="pres">
      <dgm:prSet presAssocID="{4C9CF645-6AB4-A84D-8C80-1DEC3216CA3E}" presName="Name13" presStyleLbl="parChTrans1D2" presStyleIdx="2" presStyleCnt="4"/>
      <dgm:spPr/>
    </dgm:pt>
    <dgm:pt modelId="{C1E3A260-44BC-5B4A-AFB6-42AEDEDF2BC1}" type="pres">
      <dgm:prSet presAssocID="{1446955D-B30C-D243-B5BD-5E5D41CF5CE1}" presName="childText" presStyleLbl="bgAcc1" presStyleIdx="2" presStyleCnt="4">
        <dgm:presLayoutVars>
          <dgm:bulletEnabled val="1"/>
        </dgm:presLayoutVars>
      </dgm:prSet>
      <dgm:spPr/>
    </dgm:pt>
    <dgm:pt modelId="{7AFE852F-6F72-B94A-AD00-00DE862762D1}" type="pres">
      <dgm:prSet presAssocID="{E9EF07A6-562E-774D-A45A-E0CD0805B4DA}" presName="Name13" presStyleLbl="parChTrans1D2" presStyleIdx="3" presStyleCnt="4"/>
      <dgm:spPr/>
    </dgm:pt>
    <dgm:pt modelId="{9DBD4728-471B-8E42-A808-AFD3D639DF0D}" type="pres">
      <dgm:prSet presAssocID="{FE1C50A1-5596-8D4F-85BB-45E5419A99A8}" presName="childText" presStyleLbl="bgAcc1" presStyleIdx="3" presStyleCnt="4">
        <dgm:presLayoutVars>
          <dgm:bulletEnabled val="1"/>
        </dgm:presLayoutVars>
      </dgm:prSet>
      <dgm:spPr/>
    </dgm:pt>
  </dgm:ptLst>
  <dgm:cxnLst>
    <dgm:cxn modelId="{3A75650B-71C4-8D49-8349-3ABEC524A174}" srcId="{DC00A195-0733-FE44-B7CC-EA3359F1483F}" destId="{EFA64204-C291-EF47-9357-E44886D2F3F6}" srcOrd="0" destOrd="0" parTransId="{4A5DD0F3-6FCF-0D46-8746-7A51408CBAE0}" sibTransId="{F0D5DDFC-21A9-DF40-8587-C64B6761CDE7}"/>
    <dgm:cxn modelId="{5A02A60B-85AA-3A44-948E-B96B6F6DF4F3}" srcId="{DC00A195-0733-FE44-B7CC-EA3359F1483F}" destId="{21B31E6B-5DB2-6247-BF94-6AB5B9F26F72}" srcOrd="1" destOrd="0" parTransId="{D7BA61C9-65CC-B647-B362-8D4F684A1586}" sibTransId="{D9515DCF-D445-4C4E-A519-F6B7F4A19711}"/>
    <dgm:cxn modelId="{11D7651D-2421-7A44-92A2-A9BE2FB783BA}" type="presOf" srcId="{21B31E6B-5DB2-6247-BF94-6AB5B9F26F72}" destId="{5C2D84F7-5133-5E47-BE29-EED288F5872D}" srcOrd="0" destOrd="0" presId="urn:microsoft.com/office/officeart/2005/8/layout/hierarchy3"/>
    <dgm:cxn modelId="{0FCB332C-AE6F-FA49-879B-17411E7538C6}" srcId="{EFA64204-C291-EF47-9357-E44886D2F3F6}" destId="{FFCE572D-7A12-2045-A46A-11A6BCFC9411}" srcOrd="0" destOrd="0" parTransId="{BE97255E-1EB1-DC4F-8863-20FD1157A16B}" sibTransId="{DDCE322D-2044-1549-8643-DED6B6F328D7}"/>
    <dgm:cxn modelId="{47B1EF30-03E8-BC4D-88E7-A764849C0E39}" type="presOf" srcId="{EFA64204-C291-EF47-9357-E44886D2F3F6}" destId="{0523A8A2-EACB-C040-B61A-E09810C948D3}" srcOrd="1" destOrd="0" presId="urn:microsoft.com/office/officeart/2005/8/layout/hierarchy3"/>
    <dgm:cxn modelId="{7ED61735-3651-BE4C-A6FD-2D8A29A52419}" type="presOf" srcId="{FFCE572D-7A12-2045-A46A-11A6BCFC9411}" destId="{982D6E5F-D011-F140-BF04-C79918268B88}" srcOrd="0" destOrd="0" presId="urn:microsoft.com/office/officeart/2005/8/layout/hierarchy3"/>
    <dgm:cxn modelId="{52ADB262-A603-5642-B8DE-DF68384CAEEB}" type="presOf" srcId="{21B31E6B-5DB2-6247-BF94-6AB5B9F26F72}" destId="{B12E6141-83ED-8547-B2BB-9D19A92843A7}" srcOrd="1" destOrd="0" presId="urn:microsoft.com/office/officeart/2005/8/layout/hierarchy3"/>
    <dgm:cxn modelId="{670EED69-341E-5449-ADCC-34F3F5BC96BC}" type="presOf" srcId="{FE1C50A1-5596-8D4F-85BB-45E5419A99A8}" destId="{9DBD4728-471B-8E42-A808-AFD3D639DF0D}" srcOrd="0" destOrd="0" presId="urn:microsoft.com/office/officeart/2005/8/layout/hierarchy3"/>
    <dgm:cxn modelId="{04E6B54C-E424-A247-812C-A4B712347929}" type="presOf" srcId="{EFA64204-C291-EF47-9357-E44886D2F3F6}" destId="{AB202CCA-5CC0-5549-BBA5-7D30C7DC56E1}" srcOrd="0" destOrd="0" presId="urn:microsoft.com/office/officeart/2005/8/layout/hierarchy3"/>
    <dgm:cxn modelId="{340E726D-589C-5341-A9B4-CDBDB840C6F1}" type="presOf" srcId="{DC00A195-0733-FE44-B7CC-EA3359F1483F}" destId="{38F288B9-E2DC-B94B-9848-A35BA752A0C8}" srcOrd="0" destOrd="0" presId="urn:microsoft.com/office/officeart/2005/8/layout/hierarchy3"/>
    <dgm:cxn modelId="{356AC358-51AC-BD49-BBE3-09C5459AFC7F}" type="presOf" srcId="{DC2AAD8F-ECD1-324C-A9A6-C4F762F1D78E}" destId="{3D3A8C48-84A1-6347-BEE3-292ECFD3104B}" srcOrd="0" destOrd="0" presId="urn:microsoft.com/office/officeart/2005/8/layout/hierarchy3"/>
    <dgm:cxn modelId="{8711FB59-FF3E-D148-9846-1ECACF7BA6B2}" type="presOf" srcId="{1446955D-B30C-D243-B5BD-5E5D41CF5CE1}" destId="{C1E3A260-44BC-5B4A-AFB6-42AEDEDF2BC1}" srcOrd="0" destOrd="0" presId="urn:microsoft.com/office/officeart/2005/8/layout/hierarchy3"/>
    <dgm:cxn modelId="{0290417E-7F99-334C-98B0-18E4B5C1E3E6}" srcId="{21B31E6B-5DB2-6247-BF94-6AB5B9F26F72}" destId="{1446955D-B30C-D243-B5BD-5E5D41CF5CE1}" srcOrd="0" destOrd="0" parTransId="{4C9CF645-6AB4-A84D-8C80-1DEC3216CA3E}" sibTransId="{C8515C62-DC08-FF43-A7C3-4DD5E14D2890}"/>
    <dgm:cxn modelId="{D8797684-E6B2-3344-A9CB-6EE2844C9A5A}" srcId="{EFA64204-C291-EF47-9357-E44886D2F3F6}" destId="{CB9F372A-EC48-DD43-B880-FD4F81E65C70}" srcOrd="1" destOrd="0" parTransId="{DC2AAD8F-ECD1-324C-A9A6-C4F762F1D78E}" sibTransId="{30AB25F2-B1C7-174D-AC76-984C83DB0DBB}"/>
    <dgm:cxn modelId="{F38625A0-5E6A-BA49-A346-CC4E3EBB880A}" srcId="{21B31E6B-5DB2-6247-BF94-6AB5B9F26F72}" destId="{FE1C50A1-5596-8D4F-85BB-45E5419A99A8}" srcOrd="1" destOrd="0" parTransId="{E9EF07A6-562E-774D-A45A-E0CD0805B4DA}" sibTransId="{7F79C772-CB38-1F4C-A14A-E6FBB9D3BFEB}"/>
    <dgm:cxn modelId="{FF8F7DB4-A714-3449-9788-5F8C600091F9}" type="presOf" srcId="{BE97255E-1EB1-DC4F-8863-20FD1157A16B}" destId="{9C0FE5C1-A6E0-584E-A757-31232E3AD117}" srcOrd="0" destOrd="0" presId="urn:microsoft.com/office/officeart/2005/8/layout/hierarchy3"/>
    <dgm:cxn modelId="{D04F5AF1-F0AB-C34C-9D67-270D5ED17C0D}" type="presOf" srcId="{E9EF07A6-562E-774D-A45A-E0CD0805B4DA}" destId="{7AFE852F-6F72-B94A-AD00-00DE862762D1}" srcOrd="0" destOrd="0" presId="urn:microsoft.com/office/officeart/2005/8/layout/hierarchy3"/>
    <dgm:cxn modelId="{AA2671FA-ABCF-2C45-831A-918ACF90E3D2}" type="presOf" srcId="{CB9F372A-EC48-DD43-B880-FD4F81E65C70}" destId="{6F992DFB-61BA-364F-963A-1D9381EDA4E5}" srcOrd="0" destOrd="0" presId="urn:microsoft.com/office/officeart/2005/8/layout/hierarchy3"/>
    <dgm:cxn modelId="{B3B984FC-F96D-4649-AD14-1557E7AA398F}" type="presOf" srcId="{4C9CF645-6AB4-A84D-8C80-1DEC3216CA3E}" destId="{45D09644-4F9A-3442-8ED5-95F0AA7FC1AB}" srcOrd="0" destOrd="0" presId="urn:microsoft.com/office/officeart/2005/8/layout/hierarchy3"/>
    <dgm:cxn modelId="{3F56659B-07A9-054E-8580-BDD545D23FC8}" type="presParOf" srcId="{38F288B9-E2DC-B94B-9848-A35BA752A0C8}" destId="{93EC5932-78E5-654F-8CF1-C6998C4B481B}" srcOrd="0" destOrd="0" presId="urn:microsoft.com/office/officeart/2005/8/layout/hierarchy3"/>
    <dgm:cxn modelId="{E8689ABA-EC8E-6C4C-8094-71678480AF65}" type="presParOf" srcId="{93EC5932-78E5-654F-8CF1-C6998C4B481B}" destId="{CE727058-FC19-1D4B-B4BC-4229831FF77D}" srcOrd="0" destOrd="0" presId="urn:microsoft.com/office/officeart/2005/8/layout/hierarchy3"/>
    <dgm:cxn modelId="{EC12CCE2-341F-1C46-A8F5-18225D065988}" type="presParOf" srcId="{CE727058-FC19-1D4B-B4BC-4229831FF77D}" destId="{AB202CCA-5CC0-5549-BBA5-7D30C7DC56E1}" srcOrd="0" destOrd="0" presId="urn:microsoft.com/office/officeart/2005/8/layout/hierarchy3"/>
    <dgm:cxn modelId="{F9DEDACD-BA01-F24A-B994-396371579179}" type="presParOf" srcId="{CE727058-FC19-1D4B-B4BC-4229831FF77D}" destId="{0523A8A2-EACB-C040-B61A-E09810C948D3}" srcOrd="1" destOrd="0" presId="urn:microsoft.com/office/officeart/2005/8/layout/hierarchy3"/>
    <dgm:cxn modelId="{A4C52CF6-32CE-D549-9781-D6A315953364}" type="presParOf" srcId="{93EC5932-78E5-654F-8CF1-C6998C4B481B}" destId="{AA9B8579-B8B8-6D4C-B2CD-DD7F8E4C827B}" srcOrd="1" destOrd="0" presId="urn:microsoft.com/office/officeart/2005/8/layout/hierarchy3"/>
    <dgm:cxn modelId="{B967380E-6FA6-CD42-B815-BA696D796F2F}" type="presParOf" srcId="{AA9B8579-B8B8-6D4C-B2CD-DD7F8E4C827B}" destId="{9C0FE5C1-A6E0-584E-A757-31232E3AD117}" srcOrd="0" destOrd="0" presId="urn:microsoft.com/office/officeart/2005/8/layout/hierarchy3"/>
    <dgm:cxn modelId="{063D61A9-AC28-224F-A195-22F5BD1F18D9}" type="presParOf" srcId="{AA9B8579-B8B8-6D4C-B2CD-DD7F8E4C827B}" destId="{982D6E5F-D011-F140-BF04-C79918268B88}" srcOrd="1" destOrd="0" presId="urn:microsoft.com/office/officeart/2005/8/layout/hierarchy3"/>
    <dgm:cxn modelId="{719CED29-CE63-E449-B205-E937237DB26F}" type="presParOf" srcId="{AA9B8579-B8B8-6D4C-B2CD-DD7F8E4C827B}" destId="{3D3A8C48-84A1-6347-BEE3-292ECFD3104B}" srcOrd="2" destOrd="0" presId="urn:microsoft.com/office/officeart/2005/8/layout/hierarchy3"/>
    <dgm:cxn modelId="{DFD6A8D2-8FFA-154B-9790-769DF54B7A7D}" type="presParOf" srcId="{AA9B8579-B8B8-6D4C-B2CD-DD7F8E4C827B}" destId="{6F992DFB-61BA-364F-963A-1D9381EDA4E5}" srcOrd="3" destOrd="0" presId="urn:microsoft.com/office/officeart/2005/8/layout/hierarchy3"/>
    <dgm:cxn modelId="{E5664D52-B63B-7741-9CC3-F6DD4ABC14C4}" type="presParOf" srcId="{38F288B9-E2DC-B94B-9848-A35BA752A0C8}" destId="{BCDFEFD5-699B-0A41-BC87-FE7E59B22C27}" srcOrd="1" destOrd="0" presId="urn:microsoft.com/office/officeart/2005/8/layout/hierarchy3"/>
    <dgm:cxn modelId="{097D62D1-0D29-CA49-A60F-199C313D3F96}" type="presParOf" srcId="{BCDFEFD5-699B-0A41-BC87-FE7E59B22C27}" destId="{DD98295C-07BD-7241-8B97-03454E1C346F}" srcOrd="0" destOrd="0" presId="urn:microsoft.com/office/officeart/2005/8/layout/hierarchy3"/>
    <dgm:cxn modelId="{7957E01A-2A42-4244-947A-5AD857AA9A26}" type="presParOf" srcId="{DD98295C-07BD-7241-8B97-03454E1C346F}" destId="{5C2D84F7-5133-5E47-BE29-EED288F5872D}" srcOrd="0" destOrd="0" presId="urn:microsoft.com/office/officeart/2005/8/layout/hierarchy3"/>
    <dgm:cxn modelId="{9821D55F-F96A-554C-B55F-865346712494}" type="presParOf" srcId="{DD98295C-07BD-7241-8B97-03454E1C346F}" destId="{B12E6141-83ED-8547-B2BB-9D19A92843A7}" srcOrd="1" destOrd="0" presId="urn:microsoft.com/office/officeart/2005/8/layout/hierarchy3"/>
    <dgm:cxn modelId="{F26F6823-C8AB-954D-B87B-4601F59DB4A7}" type="presParOf" srcId="{BCDFEFD5-699B-0A41-BC87-FE7E59B22C27}" destId="{34BCE1F3-ECA3-0F42-8BDD-4D417B367D0B}" srcOrd="1" destOrd="0" presId="urn:microsoft.com/office/officeart/2005/8/layout/hierarchy3"/>
    <dgm:cxn modelId="{7DF5EC02-A32F-0F46-941F-F9E5E9291730}" type="presParOf" srcId="{34BCE1F3-ECA3-0F42-8BDD-4D417B367D0B}" destId="{45D09644-4F9A-3442-8ED5-95F0AA7FC1AB}" srcOrd="0" destOrd="0" presId="urn:microsoft.com/office/officeart/2005/8/layout/hierarchy3"/>
    <dgm:cxn modelId="{E57FB742-C7CF-1741-9053-254DE7394709}" type="presParOf" srcId="{34BCE1F3-ECA3-0F42-8BDD-4D417B367D0B}" destId="{C1E3A260-44BC-5B4A-AFB6-42AEDEDF2BC1}" srcOrd="1" destOrd="0" presId="urn:microsoft.com/office/officeart/2005/8/layout/hierarchy3"/>
    <dgm:cxn modelId="{E989F4C8-4EA5-344C-B983-36B79E8BAD2F}" type="presParOf" srcId="{34BCE1F3-ECA3-0F42-8BDD-4D417B367D0B}" destId="{7AFE852F-6F72-B94A-AD00-00DE862762D1}" srcOrd="2" destOrd="0" presId="urn:microsoft.com/office/officeart/2005/8/layout/hierarchy3"/>
    <dgm:cxn modelId="{5E069968-653A-BA48-AAA3-32FDAAB07A62}" type="presParOf" srcId="{34BCE1F3-ECA3-0F42-8BDD-4D417B367D0B}" destId="{9DBD4728-471B-8E42-A808-AFD3D639DF0D}"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32488-B133-334F-8D6B-18A2046E956B}"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742F761D-B1AD-3A42-AA07-1FCDE74ED9CB}">
      <dgm:prSet phldrT="[Text]"/>
      <dgm:spPr/>
      <dgm:t>
        <a:bodyPr/>
        <a:lstStyle/>
        <a:p>
          <a:r>
            <a:rPr lang="fr-FR"/>
            <a:t>Évaluation de diverses conceptions basées sur des conditions climatiques historiques.</a:t>
          </a:r>
        </a:p>
      </dgm:t>
    </dgm:pt>
    <dgm:pt modelId="{1AD61603-20D2-3E40-BAC7-C73EA900530A}" type="parTrans" cxnId="{17E01EFF-DEA8-1649-A661-845C4249D50F}">
      <dgm:prSet/>
      <dgm:spPr/>
      <dgm:t>
        <a:bodyPr/>
        <a:lstStyle/>
        <a:p>
          <a:endParaRPr lang="en-US"/>
        </a:p>
      </dgm:t>
    </dgm:pt>
    <dgm:pt modelId="{70ECA8BA-888C-CE4A-8800-A730155D47B1}" type="sibTrans" cxnId="{17E01EFF-DEA8-1649-A661-845C4249D50F}">
      <dgm:prSet/>
      <dgm:spPr/>
      <dgm:t>
        <a:bodyPr/>
        <a:lstStyle/>
        <a:p>
          <a:endParaRPr lang="en-US"/>
        </a:p>
      </dgm:t>
    </dgm:pt>
    <dgm:pt modelId="{5A996533-D740-C04F-9759-E51282C56D65}">
      <dgm:prSet phldrT="[Text]"/>
      <dgm:spPr/>
      <dgm:t>
        <a:bodyPr/>
        <a:lstStyle/>
        <a:p>
          <a:r>
            <a:rPr lang="fr-FR"/>
            <a:t>Analyse des compromis pour évaluer les conceptions alternatives</a:t>
          </a:r>
        </a:p>
      </dgm:t>
    </dgm:pt>
    <dgm:pt modelId="{58FB35CF-C1F9-D74C-957A-A1E005E161A5}" type="parTrans" cxnId="{2896462A-AF6D-1F48-A0DB-B8AA24A69EDA}">
      <dgm:prSet/>
      <dgm:spPr/>
      <dgm:t>
        <a:bodyPr/>
        <a:lstStyle/>
        <a:p>
          <a:endParaRPr lang="en-US"/>
        </a:p>
      </dgm:t>
    </dgm:pt>
    <dgm:pt modelId="{6E0E0CD8-51D8-9545-94E7-3EBC9566B957}" type="sibTrans" cxnId="{2896462A-AF6D-1F48-A0DB-B8AA24A69EDA}">
      <dgm:prSet/>
      <dgm:spPr/>
      <dgm:t>
        <a:bodyPr/>
        <a:lstStyle/>
        <a:p>
          <a:endParaRPr lang="en-US"/>
        </a:p>
      </dgm:t>
    </dgm:pt>
    <dgm:pt modelId="{94D20E8F-6965-244C-B6D2-897F1AFAD8C2}">
      <dgm:prSet phldrT="[Text]"/>
      <dgm:spPr/>
      <dgm:t>
        <a:bodyPr/>
        <a:lstStyle/>
        <a:p>
          <a:r>
            <a:rPr lang="fr-FR"/>
            <a:t>Analyse économique</a:t>
          </a:r>
        </a:p>
      </dgm:t>
    </dgm:pt>
    <dgm:pt modelId="{E5A5E467-A486-3747-999C-1C5BE34FAB61}" type="parTrans" cxnId="{BFEBA174-0A62-BB41-AFCF-56CAA2767CC6}">
      <dgm:prSet/>
      <dgm:spPr/>
      <dgm:t>
        <a:bodyPr/>
        <a:lstStyle/>
        <a:p>
          <a:endParaRPr lang="en-US"/>
        </a:p>
      </dgm:t>
    </dgm:pt>
    <dgm:pt modelId="{ADC5ED11-19D6-BD44-BB6C-4C23CA380BD0}" type="sibTrans" cxnId="{BFEBA174-0A62-BB41-AFCF-56CAA2767CC6}">
      <dgm:prSet/>
      <dgm:spPr/>
      <dgm:t>
        <a:bodyPr/>
        <a:lstStyle/>
        <a:p>
          <a:endParaRPr lang="en-US"/>
        </a:p>
      </dgm:t>
    </dgm:pt>
    <dgm:pt modelId="{2F1E4186-7327-F64C-9FEA-CE69D9268510}" type="pres">
      <dgm:prSet presAssocID="{B0C32488-B133-334F-8D6B-18A2046E956B}" presName="diagram" presStyleCnt="0">
        <dgm:presLayoutVars>
          <dgm:dir/>
          <dgm:resizeHandles val="exact"/>
        </dgm:presLayoutVars>
      </dgm:prSet>
      <dgm:spPr/>
    </dgm:pt>
    <dgm:pt modelId="{FA024F05-DC0C-6648-AF63-A75A1388CBB0}" type="pres">
      <dgm:prSet presAssocID="{742F761D-B1AD-3A42-AA07-1FCDE74ED9CB}" presName="node" presStyleLbl="node1" presStyleIdx="0" presStyleCnt="3">
        <dgm:presLayoutVars>
          <dgm:bulletEnabled val="1"/>
        </dgm:presLayoutVars>
      </dgm:prSet>
      <dgm:spPr/>
    </dgm:pt>
    <dgm:pt modelId="{D4309752-54E8-0D4B-833A-E27D0A6373AE}" type="pres">
      <dgm:prSet presAssocID="{70ECA8BA-888C-CE4A-8800-A730155D47B1}" presName="sibTrans" presStyleLbl="sibTrans2D1" presStyleIdx="0" presStyleCnt="2"/>
      <dgm:spPr/>
    </dgm:pt>
    <dgm:pt modelId="{D2D96B8E-DAC3-5648-87D2-3C2F93D56E6C}" type="pres">
      <dgm:prSet presAssocID="{70ECA8BA-888C-CE4A-8800-A730155D47B1}" presName="connectorText" presStyleLbl="sibTrans2D1" presStyleIdx="0" presStyleCnt="2"/>
      <dgm:spPr/>
    </dgm:pt>
    <dgm:pt modelId="{A1C97494-7B67-9342-8105-A0CE00486102}" type="pres">
      <dgm:prSet presAssocID="{5A996533-D740-C04F-9759-E51282C56D65}" presName="node" presStyleLbl="node1" presStyleIdx="1" presStyleCnt="3">
        <dgm:presLayoutVars>
          <dgm:bulletEnabled val="1"/>
        </dgm:presLayoutVars>
      </dgm:prSet>
      <dgm:spPr/>
    </dgm:pt>
    <dgm:pt modelId="{1A04D264-6966-C04F-950B-80AA6EBD37E4}" type="pres">
      <dgm:prSet presAssocID="{6E0E0CD8-51D8-9545-94E7-3EBC9566B957}" presName="sibTrans" presStyleLbl="sibTrans2D1" presStyleIdx="1" presStyleCnt="2"/>
      <dgm:spPr/>
    </dgm:pt>
    <dgm:pt modelId="{09121A6E-8704-BE48-95C9-D1247515E209}" type="pres">
      <dgm:prSet presAssocID="{6E0E0CD8-51D8-9545-94E7-3EBC9566B957}" presName="connectorText" presStyleLbl="sibTrans2D1" presStyleIdx="1" presStyleCnt="2"/>
      <dgm:spPr/>
    </dgm:pt>
    <dgm:pt modelId="{CE10CA8B-1A00-9443-A9DE-68AC5F1E621A}" type="pres">
      <dgm:prSet presAssocID="{94D20E8F-6965-244C-B6D2-897F1AFAD8C2}" presName="node" presStyleLbl="node1" presStyleIdx="2" presStyleCnt="3">
        <dgm:presLayoutVars>
          <dgm:bulletEnabled val="1"/>
        </dgm:presLayoutVars>
      </dgm:prSet>
      <dgm:spPr/>
    </dgm:pt>
  </dgm:ptLst>
  <dgm:cxnLst>
    <dgm:cxn modelId="{734ECB01-EAAC-C148-BE99-E5489353F266}" type="presOf" srcId="{6E0E0CD8-51D8-9545-94E7-3EBC9566B957}" destId="{1A04D264-6966-C04F-950B-80AA6EBD37E4}" srcOrd="0" destOrd="0" presId="urn:microsoft.com/office/officeart/2005/8/layout/process5"/>
    <dgm:cxn modelId="{C0A73407-4138-FC47-A29B-C23187337A4F}" type="presOf" srcId="{70ECA8BA-888C-CE4A-8800-A730155D47B1}" destId="{D4309752-54E8-0D4B-833A-E27D0A6373AE}" srcOrd="0" destOrd="0" presId="urn:microsoft.com/office/officeart/2005/8/layout/process5"/>
    <dgm:cxn modelId="{48E52809-1429-FB4C-A14F-E862250964EE}" type="presOf" srcId="{70ECA8BA-888C-CE4A-8800-A730155D47B1}" destId="{D2D96B8E-DAC3-5648-87D2-3C2F93D56E6C}" srcOrd="1" destOrd="0" presId="urn:microsoft.com/office/officeart/2005/8/layout/process5"/>
    <dgm:cxn modelId="{F88EE527-0720-A94B-A010-73C14DB11077}" type="presOf" srcId="{94D20E8F-6965-244C-B6D2-897F1AFAD8C2}" destId="{CE10CA8B-1A00-9443-A9DE-68AC5F1E621A}" srcOrd="0" destOrd="0" presId="urn:microsoft.com/office/officeart/2005/8/layout/process5"/>
    <dgm:cxn modelId="{2896462A-AF6D-1F48-A0DB-B8AA24A69EDA}" srcId="{B0C32488-B133-334F-8D6B-18A2046E956B}" destId="{5A996533-D740-C04F-9759-E51282C56D65}" srcOrd="1" destOrd="0" parTransId="{58FB35CF-C1F9-D74C-957A-A1E005E161A5}" sibTransId="{6E0E0CD8-51D8-9545-94E7-3EBC9566B957}"/>
    <dgm:cxn modelId="{C30B6633-31CF-B244-93E7-9999012D8990}" type="presOf" srcId="{6E0E0CD8-51D8-9545-94E7-3EBC9566B957}" destId="{09121A6E-8704-BE48-95C9-D1247515E209}" srcOrd="1" destOrd="0" presId="urn:microsoft.com/office/officeart/2005/8/layout/process5"/>
    <dgm:cxn modelId="{3B32FE4C-1EFA-9A40-BFE7-265F0B9AB7F4}" type="presOf" srcId="{742F761D-B1AD-3A42-AA07-1FCDE74ED9CB}" destId="{FA024F05-DC0C-6648-AF63-A75A1388CBB0}" srcOrd="0" destOrd="0" presId="urn:microsoft.com/office/officeart/2005/8/layout/process5"/>
    <dgm:cxn modelId="{BFEBA174-0A62-BB41-AFCF-56CAA2767CC6}" srcId="{B0C32488-B133-334F-8D6B-18A2046E956B}" destId="{94D20E8F-6965-244C-B6D2-897F1AFAD8C2}" srcOrd="2" destOrd="0" parTransId="{E5A5E467-A486-3747-999C-1C5BE34FAB61}" sibTransId="{ADC5ED11-19D6-BD44-BB6C-4C23CA380BD0}"/>
    <dgm:cxn modelId="{76CED79B-9CB5-1146-97BB-48276B070813}" type="presOf" srcId="{5A996533-D740-C04F-9759-E51282C56D65}" destId="{A1C97494-7B67-9342-8105-A0CE00486102}" srcOrd="0" destOrd="0" presId="urn:microsoft.com/office/officeart/2005/8/layout/process5"/>
    <dgm:cxn modelId="{473740D4-DDF2-D148-9DCD-66F4140AFD7A}" type="presOf" srcId="{B0C32488-B133-334F-8D6B-18A2046E956B}" destId="{2F1E4186-7327-F64C-9FEA-CE69D9268510}" srcOrd="0" destOrd="0" presId="urn:microsoft.com/office/officeart/2005/8/layout/process5"/>
    <dgm:cxn modelId="{17E01EFF-DEA8-1649-A661-845C4249D50F}" srcId="{B0C32488-B133-334F-8D6B-18A2046E956B}" destId="{742F761D-B1AD-3A42-AA07-1FCDE74ED9CB}" srcOrd="0" destOrd="0" parTransId="{1AD61603-20D2-3E40-BAC7-C73EA900530A}" sibTransId="{70ECA8BA-888C-CE4A-8800-A730155D47B1}"/>
    <dgm:cxn modelId="{2DFB9308-87D5-6C43-8E60-4C419D0FF443}" type="presParOf" srcId="{2F1E4186-7327-F64C-9FEA-CE69D9268510}" destId="{FA024F05-DC0C-6648-AF63-A75A1388CBB0}" srcOrd="0" destOrd="0" presId="urn:microsoft.com/office/officeart/2005/8/layout/process5"/>
    <dgm:cxn modelId="{F7D915F8-3A43-E24B-B959-B2C563D0CD42}" type="presParOf" srcId="{2F1E4186-7327-F64C-9FEA-CE69D9268510}" destId="{D4309752-54E8-0D4B-833A-E27D0A6373AE}" srcOrd="1" destOrd="0" presId="urn:microsoft.com/office/officeart/2005/8/layout/process5"/>
    <dgm:cxn modelId="{CE1F4295-2471-6740-8ED2-3C2DCC364E81}" type="presParOf" srcId="{D4309752-54E8-0D4B-833A-E27D0A6373AE}" destId="{D2D96B8E-DAC3-5648-87D2-3C2F93D56E6C}" srcOrd="0" destOrd="0" presId="urn:microsoft.com/office/officeart/2005/8/layout/process5"/>
    <dgm:cxn modelId="{133FFD25-FC7E-9A44-BCCA-4995C17DCDCE}" type="presParOf" srcId="{2F1E4186-7327-F64C-9FEA-CE69D9268510}" destId="{A1C97494-7B67-9342-8105-A0CE00486102}" srcOrd="2" destOrd="0" presId="urn:microsoft.com/office/officeart/2005/8/layout/process5"/>
    <dgm:cxn modelId="{8FA2DBBE-EA29-4E40-B101-9C16B4F655B3}" type="presParOf" srcId="{2F1E4186-7327-F64C-9FEA-CE69D9268510}" destId="{1A04D264-6966-C04F-950B-80AA6EBD37E4}" srcOrd="3" destOrd="0" presId="urn:microsoft.com/office/officeart/2005/8/layout/process5"/>
    <dgm:cxn modelId="{AC9CE998-08EA-514A-A222-5850578CAD4F}" type="presParOf" srcId="{1A04D264-6966-C04F-950B-80AA6EBD37E4}" destId="{09121A6E-8704-BE48-95C9-D1247515E209}" srcOrd="0" destOrd="0" presId="urn:microsoft.com/office/officeart/2005/8/layout/process5"/>
    <dgm:cxn modelId="{FAD08320-DC66-5F47-9C07-88FFBBE84EA1}" type="presParOf" srcId="{2F1E4186-7327-F64C-9FEA-CE69D9268510}" destId="{CE10CA8B-1A00-9443-A9DE-68AC5F1E621A}" srcOrd="4"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655718-EB4C-9946-A070-CD2DA7623418}" type="doc">
      <dgm:prSet loTypeId="urn:microsoft.com/office/officeart/2005/8/layout/hList3" loCatId="" qsTypeId="urn:microsoft.com/office/officeart/2005/8/quickstyle/simple1" qsCatId="simple" csTypeId="urn:microsoft.com/office/officeart/2005/8/colors/colorful5" csCatId="colorful" phldr="1"/>
      <dgm:spPr/>
      <dgm:t>
        <a:bodyPr/>
        <a:lstStyle/>
        <a:p>
          <a:endParaRPr lang="en-US"/>
        </a:p>
      </dgm:t>
    </dgm:pt>
    <dgm:pt modelId="{302DDC5A-FD79-334A-9689-72D2CBE50CF9}">
      <dgm:prSet phldrT="[Text]"/>
      <dgm:spPr/>
      <dgm:t>
        <a:bodyPr/>
        <a:lstStyle/>
        <a:p>
          <a:r>
            <a:rPr lang="fr-FR"/>
            <a:t>Groupes de discussion par aléa</a:t>
          </a:r>
        </a:p>
      </dgm:t>
    </dgm:pt>
    <dgm:pt modelId="{B98B58A8-1E12-7B4A-9E62-203B6A923F59}" type="parTrans" cxnId="{D178C918-90BB-CB4B-A36A-FB0E4B020C46}">
      <dgm:prSet/>
      <dgm:spPr/>
      <dgm:t>
        <a:bodyPr/>
        <a:lstStyle/>
        <a:p>
          <a:endParaRPr lang="en-US"/>
        </a:p>
      </dgm:t>
    </dgm:pt>
    <dgm:pt modelId="{4950FD19-776C-8A48-8DF2-9048D69D9EE1}" type="sibTrans" cxnId="{D178C918-90BB-CB4B-A36A-FB0E4B020C46}">
      <dgm:prSet/>
      <dgm:spPr/>
      <dgm:t>
        <a:bodyPr/>
        <a:lstStyle/>
        <a:p>
          <a:endParaRPr lang="en-US"/>
        </a:p>
      </dgm:t>
    </dgm:pt>
    <dgm:pt modelId="{6A3F08CE-BAE6-E543-915B-32E7BA8BC3BD}">
      <dgm:prSet phldrT="[Text]"/>
      <dgm:spPr/>
      <dgm:t>
        <a:bodyPr/>
        <a:lstStyle/>
        <a:p>
          <a:r>
            <a:rPr lang="fr-FR"/>
            <a:t>Chaleur</a:t>
          </a:r>
        </a:p>
      </dgm:t>
    </dgm:pt>
    <dgm:pt modelId="{5CA4AA09-FBB9-DF4B-9E54-749BFA25D49D}" type="parTrans" cxnId="{8AC2C64D-9C89-2B4D-B4BF-806354375647}">
      <dgm:prSet/>
      <dgm:spPr/>
      <dgm:t>
        <a:bodyPr/>
        <a:lstStyle/>
        <a:p>
          <a:endParaRPr lang="en-US"/>
        </a:p>
      </dgm:t>
    </dgm:pt>
    <dgm:pt modelId="{84D3EE78-12B0-7946-A1FC-2A7D129E1F44}" type="sibTrans" cxnId="{8AC2C64D-9C89-2B4D-B4BF-806354375647}">
      <dgm:prSet/>
      <dgm:spPr/>
      <dgm:t>
        <a:bodyPr/>
        <a:lstStyle/>
        <a:p>
          <a:endParaRPr lang="en-US"/>
        </a:p>
      </dgm:t>
    </dgm:pt>
    <dgm:pt modelId="{68E15042-CCAA-2745-8C11-F8179E779A29}">
      <dgm:prSet phldrT="[Text]"/>
      <dgm:spPr/>
      <dgm:t>
        <a:bodyPr/>
        <a:lstStyle/>
        <a:p>
          <a:r>
            <a:rPr lang="fr-FR"/>
            <a:t>Forte pluie</a:t>
          </a:r>
        </a:p>
      </dgm:t>
    </dgm:pt>
    <dgm:pt modelId="{8830F95A-DFC4-B64B-944C-F46A70E6C4D0}" type="parTrans" cxnId="{C480E393-978F-7E4D-9504-49D0E55558BD}">
      <dgm:prSet/>
      <dgm:spPr/>
      <dgm:t>
        <a:bodyPr/>
        <a:lstStyle/>
        <a:p>
          <a:endParaRPr lang="en-US"/>
        </a:p>
      </dgm:t>
    </dgm:pt>
    <dgm:pt modelId="{38C3081F-26B4-1543-95AF-918D36EF0179}" type="sibTrans" cxnId="{C480E393-978F-7E4D-9504-49D0E55558BD}">
      <dgm:prSet/>
      <dgm:spPr/>
      <dgm:t>
        <a:bodyPr/>
        <a:lstStyle/>
        <a:p>
          <a:endParaRPr lang="en-US"/>
        </a:p>
      </dgm:t>
    </dgm:pt>
    <dgm:pt modelId="{9BB8D58E-E824-BA4C-93FF-FA96AABA1E5F}">
      <dgm:prSet phldrT="[Text]"/>
      <dgm:spPr/>
      <dgm:t>
        <a:bodyPr/>
        <a:lstStyle/>
        <a:p>
          <a:r>
            <a:rPr lang="fr-FR" dirty="0"/>
            <a:t>Débit d’eau (+/-)</a:t>
          </a:r>
        </a:p>
      </dgm:t>
    </dgm:pt>
    <dgm:pt modelId="{4E7E441A-B071-1F46-B891-2D86A7536E7B}" type="parTrans" cxnId="{F0B97816-EE6D-A741-BBCA-D204E8811C07}">
      <dgm:prSet/>
      <dgm:spPr/>
      <dgm:t>
        <a:bodyPr/>
        <a:lstStyle/>
        <a:p>
          <a:endParaRPr lang="en-US"/>
        </a:p>
      </dgm:t>
    </dgm:pt>
    <dgm:pt modelId="{7C00BC22-B3D6-D848-8F46-B5C336D121A0}" type="sibTrans" cxnId="{F0B97816-EE6D-A741-BBCA-D204E8811C07}">
      <dgm:prSet/>
      <dgm:spPr/>
      <dgm:t>
        <a:bodyPr/>
        <a:lstStyle/>
        <a:p>
          <a:endParaRPr lang="en-US"/>
        </a:p>
      </dgm:t>
    </dgm:pt>
    <dgm:pt modelId="{6E1BB1C7-F5D5-EB4D-A329-AAA0D6ED890D}" type="pres">
      <dgm:prSet presAssocID="{E9655718-EB4C-9946-A070-CD2DA7623418}" presName="composite" presStyleCnt="0">
        <dgm:presLayoutVars>
          <dgm:chMax val="1"/>
          <dgm:dir/>
          <dgm:resizeHandles val="exact"/>
        </dgm:presLayoutVars>
      </dgm:prSet>
      <dgm:spPr/>
    </dgm:pt>
    <dgm:pt modelId="{296D458D-567A-6544-9E54-4E14DB173E2F}" type="pres">
      <dgm:prSet presAssocID="{302DDC5A-FD79-334A-9689-72D2CBE50CF9}" presName="roof" presStyleLbl="dkBgShp" presStyleIdx="0" presStyleCnt="2"/>
      <dgm:spPr/>
    </dgm:pt>
    <dgm:pt modelId="{7A14EACD-E093-E14C-9363-4C559903B04A}" type="pres">
      <dgm:prSet presAssocID="{302DDC5A-FD79-334A-9689-72D2CBE50CF9}" presName="pillars" presStyleCnt="0"/>
      <dgm:spPr/>
    </dgm:pt>
    <dgm:pt modelId="{C4BE886A-21AD-744D-8D5E-741A61782919}" type="pres">
      <dgm:prSet presAssocID="{302DDC5A-FD79-334A-9689-72D2CBE50CF9}" presName="pillar1" presStyleLbl="node1" presStyleIdx="0" presStyleCnt="3">
        <dgm:presLayoutVars>
          <dgm:bulletEnabled val="1"/>
        </dgm:presLayoutVars>
      </dgm:prSet>
      <dgm:spPr/>
    </dgm:pt>
    <dgm:pt modelId="{7B4A4752-2C03-F241-869A-3048EAE35533}" type="pres">
      <dgm:prSet presAssocID="{68E15042-CCAA-2745-8C11-F8179E779A29}" presName="pillarX" presStyleLbl="node1" presStyleIdx="1" presStyleCnt="3">
        <dgm:presLayoutVars>
          <dgm:bulletEnabled val="1"/>
        </dgm:presLayoutVars>
      </dgm:prSet>
      <dgm:spPr/>
    </dgm:pt>
    <dgm:pt modelId="{57602FD1-FED3-464A-AE2F-30E542FA0758}" type="pres">
      <dgm:prSet presAssocID="{9BB8D58E-E824-BA4C-93FF-FA96AABA1E5F}" presName="pillarX" presStyleLbl="node1" presStyleIdx="2" presStyleCnt="3">
        <dgm:presLayoutVars>
          <dgm:bulletEnabled val="1"/>
        </dgm:presLayoutVars>
      </dgm:prSet>
      <dgm:spPr/>
    </dgm:pt>
    <dgm:pt modelId="{408FBFE7-803B-894C-BDD3-0D6DA362E828}" type="pres">
      <dgm:prSet presAssocID="{302DDC5A-FD79-334A-9689-72D2CBE50CF9}" presName="base" presStyleLbl="dkBgShp" presStyleIdx="1" presStyleCnt="2"/>
      <dgm:spPr/>
    </dgm:pt>
  </dgm:ptLst>
  <dgm:cxnLst>
    <dgm:cxn modelId="{F0B97816-EE6D-A741-BBCA-D204E8811C07}" srcId="{302DDC5A-FD79-334A-9689-72D2CBE50CF9}" destId="{9BB8D58E-E824-BA4C-93FF-FA96AABA1E5F}" srcOrd="2" destOrd="0" parTransId="{4E7E441A-B071-1F46-B891-2D86A7536E7B}" sibTransId="{7C00BC22-B3D6-D848-8F46-B5C336D121A0}"/>
    <dgm:cxn modelId="{D178C918-90BB-CB4B-A36A-FB0E4B020C46}" srcId="{E9655718-EB4C-9946-A070-CD2DA7623418}" destId="{302DDC5A-FD79-334A-9689-72D2CBE50CF9}" srcOrd="0" destOrd="0" parTransId="{B98B58A8-1E12-7B4A-9E62-203B6A923F59}" sibTransId="{4950FD19-776C-8A48-8DF2-9048D69D9EE1}"/>
    <dgm:cxn modelId="{8AC2C64D-9C89-2B4D-B4BF-806354375647}" srcId="{302DDC5A-FD79-334A-9689-72D2CBE50CF9}" destId="{6A3F08CE-BAE6-E543-915B-32E7BA8BC3BD}" srcOrd="0" destOrd="0" parTransId="{5CA4AA09-FBB9-DF4B-9E54-749BFA25D49D}" sibTransId="{84D3EE78-12B0-7946-A1FC-2A7D129E1F44}"/>
    <dgm:cxn modelId="{C480E393-978F-7E4D-9504-49D0E55558BD}" srcId="{302DDC5A-FD79-334A-9689-72D2CBE50CF9}" destId="{68E15042-CCAA-2745-8C11-F8179E779A29}" srcOrd="1" destOrd="0" parTransId="{8830F95A-DFC4-B64B-944C-F46A70E6C4D0}" sibTransId="{38C3081F-26B4-1543-95AF-918D36EF0179}"/>
    <dgm:cxn modelId="{7B34BCA3-2DC5-6945-9F1F-69F71E1F8D29}" type="presOf" srcId="{E9655718-EB4C-9946-A070-CD2DA7623418}" destId="{6E1BB1C7-F5D5-EB4D-A329-AAA0D6ED890D}" srcOrd="0" destOrd="0" presId="urn:microsoft.com/office/officeart/2005/8/layout/hList3"/>
    <dgm:cxn modelId="{47ACEBC3-C003-3648-88DF-AC8BC53D295E}" type="presOf" srcId="{302DDC5A-FD79-334A-9689-72D2CBE50CF9}" destId="{296D458D-567A-6544-9E54-4E14DB173E2F}" srcOrd="0" destOrd="0" presId="urn:microsoft.com/office/officeart/2005/8/layout/hList3"/>
    <dgm:cxn modelId="{8E34E4D7-E620-1A40-BDC1-2DDE2E0292AB}" type="presOf" srcId="{6A3F08CE-BAE6-E543-915B-32E7BA8BC3BD}" destId="{C4BE886A-21AD-744D-8D5E-741A61782919}" srcOrd="0" destOrd="0" presId="urn:microsoft.com/office/officeart/2005/8/layout/hList3"/>
    <dgm:cxn modelId="{E64B1CDF-8A9B-054A-9E81-EE1A12D466AC}" type="presOf" srcId="{68E15042-CCAA-2745-8C11-F8179E779A29}" destId="{7B4A4752-2C03-F241-869A-3048EAE35533}" srcOrd="0" destOrd="0" presId="urn:microsoft.com/office/officeart/2005/8/layout/hList3"/>
    <dgm:cxn modelId="{21C39AEC-367F-7642-AC02-68AE037C312A}" type="presOf" srcId="{9BB8D58E-E824-BA4C-93FF-FA96AABA1E5F}" destId="{57602FD1-FED3-464A-AE2F-30E542FA0758}" srcOrd="0" destOrd="0" presId="urn:microsoft.com/office/officeart/2005/8/layout/hList3"/>
    <dgm:cxn modelId="{8CFD844B-A56E-1C45-9DFF-752031A5682C}" type="presParOf" srcId="{6E1BB1C7-F5D5-EB4D-A329-AAA0D6ED890D}" destId="{296D458D-567A-6544-9E54-4E14DB173E2F}" srcOrd="0" destOrd="0" presId="urn:microsoft.com/office/officeart/2005/8/layout/hList3"/>
    <dgm:cxn modelId="{FBA3E7D1-EAA1-CD44-B301-90C466FCBF8D}" type="presParOf" srcId="{6E1BB1C7-F5D5-EB4D-A329-AAA0D6ED890D}" destId="{7A14EACD-E093-E14C-9363-4C559903B04A}" srcOrd="1" destOrd="0" presId="urn:microsoft.com/office/officeart/2005/8/layout/hList3"/>
    <dgm:cxn modelId="{9D9D8FBC-FB07-2141-A011-A3D5986404EA}" type="presParOf" srcId="{7A14EACD-E093-E14C-9363-4C559903B04A}" destId="{C4BE886A-21AD-744D-8D5E-741A61782919}" srcOrd="0" destOrd="0" presId="urn:microsoft.com/office/officeart/2005/8/layout/hList3"/>
    <dgm:cxn modelId="{6AD07605-AA8E-E44F-B2C3-599BF2532062}" type="presParOf" srcId="{7A14EACD-E093-E14C-9363-4C559903B04A}" destId="{7B4A4752-2C03-F241-869A-3048EAE35533}" srcOrd="1" destOrd="0" presId="urn:microsoft.com/office/officeart/2005/8/layout/hList3"/>
    <dgm:cxn modelId="{52EB0CEB-41BC-9548-946B-8BB635C35E5B}" type="presParOf" srcId="{7A14EACD-E093-E14C-9363-4C559903B04A}" destId="{57602FD1-FED3-464A-AE2F-30E542FA0758}" srcOrd="2" destOrd="0" presId="urn:microsoft.com/office/officeart/2005/8/layout/hList3"/>
    <dgm:cxn modelId="{2080B119-7D46-EA48-8C04-B02C16F3C484}" type="presParOf" srcId="{6E1BB1C7-F5D5-EB4D-A329-AAA0D6ED890D}" destId="{408FBFE7-803B-894C-BDD3-0D6DA362E82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02CCA-5CC0-5549-BBA5-7D30C7DC56E1}">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fr-FR" sz="3100" kern="1200" dirty="0"/>
            <a:t>Plantation d’arbres</a:t>
          </a:r>
        </a:p>
      </dsp:txBody>
      <dsp:txXfrm>
        <a:off x="470066" y="34496"/>
        <a:ext cx="2253718" cy="1092859"/>
      </dsp:txXfrm>
    </dsp:sp>
    <dsp:sp modelId="{9C0FE5C1-A6E0-584E-A757-31232E3AD117}">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2D6E5F-D011-F140-BF04-C79918268B88}">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Pour la réduction l’érosion des berges</a:t>
          </a:r>
        </a:p>
      </dsp:txBody>
      <dsp:txXfrm>
        <a:off x="934410" y="1485570"/>
        <a:ext cx="1789374" cy="1092859"/>
      </dsp:txXfrm>
    </dsp:sp>
    <dsp:sp modelId="{3D3A8C48-84A1-6347-BEE3-292ECFD3104B}">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992DFB-61BA-364F-963A-1D9381EDA4E5}">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a:t>Pour la réduction des glissements de terrain sur les pentes</a:t>
          </a:r>
        </a:p>
      </dsp:txBody>
      <dsp:txXfrm>
        <a:off x="934410" y="2936644"/>
        <a:ext cx="1789374" cy="1092859"/>
      </dsp:txXfrm>
    </dsp:sp>
    <dsp:sp modelId="{5C2D84F7-5133-5E47-BE29-EED288F5872D}">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fr-FR" sz="3100" kern="1200"/>
            <a:t>Conservation des forêts</a:t>
          </a:r>
        </a:p>
      </dsp:txBody>
      <dsp:txXfrm>
        <a:off x="3372214" y="34496"/>
        <a:ext cx="2253718" cy="1092859"/>
      </dsp:txXfrm>
    </dsp:sp>
    <dsp:sp modelId="{45D09644-4F9A-3442-8ED5-95F0AA7FC1AB}">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E3A260-44BC-5B4A-AFB6-42AEDEDF2BC1}">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Pour la protection de l’approvisionnement en eau</a:t>
          </a:r>
        </a:p>
      </dsp:txBody>
      <dsp:txXfrm>
        <a:off x="3836558" y="1485570"/>
        <a:ext cx="1789374" cy="1092859"/>
      </dsp:txXfrm>
    </dsp:sp>
    <dsp:sp modelId="{7AFE852F-6F72-B94A-AD00-00DE862762D1}">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BD4728-471B-8E42-A808-AFD3D639DF0D}">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a:t>Avantages communs pour les communautés</a:t>
          </a:r>
        </a:p>
      </dsp:txBody>
      <dsp:txXfrm>
        <a:off x="3836558" y="2936644"/>
        <a:ext cx="1789374"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24F05-DC0C-6648-AF63-A75A1388CBB0}">
      <dsp:nvSpPr>
        <dsp:cNvPr id="0" name=""/>
        <dsp:cNvSpPr/>
      </dsp:nvSpPr>
      <dsp:spPr>
        <a:xfrm>
          <a:off x="1190" y="793"/>
          <a:ext cx="2539007" cy="1523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Évaluation de diverses conceptions basées sur des conditions climatiques historiques.</a:t>
          </a:r>
        </a:p>
      </dsp:txBody>
      <dsp:txXfrm>
        <a:off x="45809" y="45412"/>
        <a:ext cx="2449769" cy="1434166"/>
      </dsp:txXfrm>
    </dsp:sp>
    <dsp:sp modelId="{D4309752-54E8-0D4B-833A-E27D0A6373AE}">
      <dsp:nvSpPr>
        <dsp:cNvPr id="0" name=""/>
        <dsp:cNvSpPr/>
      </dsp:nvSpPr>
      <dsp:spPr>
        <a:xfrm>
          <a:off x="2763631" y="447659"/>
          <a:ext cx="538269" cy="629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763631" y="573594"/>
        <a:ext cx="376788" cy="377803"/>
      </dsp:txXfrm>
    </dsp:sp>
    <dsp:sp modelId="{A1C97494-7B67-9342-8105-A0CE00486102}">
      <dsp:nvSpPr>
        <dsp:cNvPr id="0" name=""/>
        <dsp:cNvSpPr/>
      </dsp:nvSpPr>
      <dsp:spPr>
        <a:xfrm>
          <a:off x="3555801" y="793"/>
          <a:ext cx="2539007" cy="1523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Analyse des compromis pour évaluer les conceptions alternatives</a:t>
          </a:r>
        </a:p>
      </dsp:txBody>
      <dsp:txXfrm>
        <a:off x="3600420" y="45412"/>
        <a:ext cx="2449769" cy="1434166"/>
      </dsp:txXfrm>
    </dsp:sp>
    <dsp:sp modelId="{1A04D264-6966-C04F-950B-80AA6EBD37E4}">
      <dsp:nvSpPr>
        <dsp:cNvPr id="0" name=""/>
        <dsp:cNvSpPr/>
      </dsp:nvSpPr>
      <dsp:spPr>
        <a:xfrm rot="5400000">
          <a:off x="4556170" y="1701928"/>
          <a:ext cx="538269" cy="629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4636404" y="1747630"/>
        <a:ext cx="377803" cy="376788"/>
      </dsp:txXfrm>
    </dsp:sp>
    <dsp:sp modelId="{CE10CA8B-1A00-9443-A9DE-68AC5F1E621A}">
      <dsp:nvSpPr>
        <dsp:cNvPr id="0" name=""/>
        <dsp:cNvSpPr/>
      </dsp:nvSpPr>
      <dsp:spPr>
        <a:xfrm>
          <a:off x="3555801" y="2539801"/>
          <a:ext cx="2539007" cy="15234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Analyse économique</a:t>
          </a:r>
        </a:p>
      </dsp:txBody>
      <dsp:txXfrm>
        <a:off x="3600420" y="2584420"/>
        <a:ext cx="2449769" cy="1434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D458D-567A-6544-9E54-4E14DB173E2F}">
      <dsp:nvSpPr>
        <dsp:cNvPr id="0" name=""/>
        <dsp:cNvSpPr/>
      </dsp:nvSpPr>
      <dsp:spPr>
        <a:xfrm>
          <a:off x="0" y="0"/>
          <a:ext cx="6096000" cy="121920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a:t>Groupes de discussion par aléa</a:t>
          </a:r>
        </a:p>
      </dsp:txBody>
      <dsp:txXfrm>
        <a:off x="0" y="0"/>
        <a:ext cx="6096000" cy="1219200"/>
      </dsp:txXfrm>
    </dsp:sp>
    <dsp:sp modelId="{C4BE886A-21AD-744D-8D5E-741A61782919}">
      <dsp:nvSpPr>
        <dsp:cNvPr id="0" name=""/>
        <dsp:cNvSpPr/>
      </dsp:nvSpPr>
      <dsp:spPr>
        <a:xfrm>
          <a:off x="2976" y="1219200"/>
          <a:ext cx="2030015" cy="25603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r-FR" sz="4200" kern="1200"/>
            <a:t>Chaleur</a:t>
          </a:r>
        </a:p>
      </dsp:txBody>
      <dsp:txXfrm>
        <a:off x="2976" y="1219200"/>
        <a:ext cx="2030015" cy="2560320"/>
      </dsp:txXfrm>
    </dsp:sp>
    <dsp:sp modelId="{7B4A4752-2C03-F241-869A-3048EAE35533}">
      <dsp:nvSpPr>
        <dsp:cNvPr id="0" name=""/>
        <dsp:cNvSpPr/>
      </dsp:nvSpPr>
      <dsp:spPr>
        <a:xfrm>
          <a:off x="2032992" y="1219200"/>
          <a:ext cx="2030015" cy="256032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r-FR" sz="4200" kern="1200"/>
            <a:t>Forte pluie</a:t>
          </a:r>
        </a:p>
      </dsp:txBody>
      <dsp:txXfrm>
        <a:off x="2032992" y="1219200"/>
        <a:ext cx="2030015" cy="2560320"/>
      </dsp:txXfrm>
    </dsp:sp>
    <dsp:sp modelId="{57602FD1-FED3-464A-AE2F-30E542FA0758}">
      <dsp:nvSpPr>
        <dsp:cNvPr id="0" name=""/>
        <dsp:cNvSpPr/>
      </dsp:nvSpPr>
      <dsp:spPr>
        <a:xfrm>
          <a:off x="4063007" y="1219200"/>
          <a:ext cx="2030015" cy="256032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r-FR" sz="4200" kern="1200" dirty="0"/>
            <a:t>Débit d’eau (+/-)</a:t>
          </a:r>
        </a:p>
      </dsp:txBody>
      <dsp:txXfrm>
        <a:off x="4063007" y="1219200"/>
        <a:ext cx="2030015" cy="2560320"/>
      </dsp:txXfrm>
    </dsp:sp>
    <dsp:sp modelId="{408FBFE7-803B-894C-BDD3-0D6DA362E828}">
      <dsp:nvSpPr>
        <dsp:cNvPr id="0" name=""/>
        <dsp:cNvSpPr/>
      </dsp:nvSpPr>
      <dsp:spPr>
        <a:xfrm>
          <a:off x="0" y="3779520"/>
          <a:ext cx="6096000" cy="28448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11/26/2022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‹N°›</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26/11/2022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‹N°›</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ydropower.org/publications/hydropower-sector-climate-resilience-gui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ydropower.org/publications/hydropower-sector-climate-resilience-gui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ydropower.org/publications/hydropower-sector-climate-resilience-gui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a:t>
            </a:fld>
            <a:endParaRPr lang="en-GB"/>
          </a:p>
        </p:txBody>
      </p:sp>
    </p:spTree>
    <p:extLst>
      <p:ext uri="{BB962C8B-B14F-4D97-AF65-F5344CB8AC3E}">
        <p14:creationId xmlns:p14="http://schemas.microsoft.com/office/powerpoint/2010/main" val="36775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International Hydropower Association, 2019. Hydropower Sector Climate Resilience Guide. London, United Kingdom</a:t>
            </a:r>
            <a:endParaRPr lang="en-US" dirty="0"/>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9</a:t>
            </a:fld>
            <a:endParaRPr lang="en-GB"/>
          </a:p>
        </p:txBody>
      </p:sp>
    </p:spTree>
    <p:extLst>
      <p:ext uri="{BB962C8B-B14F-4D97-AF65-F5344CB8AC3E}">
        <p14:creationId xmlns:p14="http://schemas.microsoft.com/office/powerpoint/2010/main" val="256673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International Hydropower Association, 2019. Hydropower Sector Climate Resilience Guide. London, United Kingdom</a:t>
            </a:r>
            <a:endParaRPr lang="en-US" dirty="0"/>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10</a:t>
            </a:fld>
            <a:endParaRPr lang="en-GB"/>
          </a:p>
        </p:txBody>
      </p:sp>
    </p:spTree>
    <p:extLst>
      <p:ext uri="{BB962C8B-B14F-4D97-AF65-F5344CB8AC3E}">
        <p14:creationId xmlns:p14="http://schemas.microsoft.com/office/powerpoint/2010/main" val="2308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a:hlinkClick r:id="rId3"/>
              </a:rPr>
              <a:t>International Hydropower Association, 2019. Hydropower Sector Climate Resilience Guide. London, United Kingdom</a:t>
            </a:r>
            <a:endParaRPr lang="en-US" dirty="0"/>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11</a:t>
            </a:fld>
            <a:endParaRPr lang="en-GB"/>
          </a:p>
        </p:txBody>
      </p:sp>
    </p:spTree>
    <p:extLst>
      <p:ext uri="{BB962C8B-B14F-4D97-AF65-F5344CB8AC3E}">
        <p14:creationId xmlns:p14="http://schemas.microsoft.com/office/powerpoint/2010/main" val="395901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Étape 1 : Chaque étude a commencé par l'évaluation d'une série de conceptions dans des conditions climatiques historiques. Cette approche est analogue à celle adoptée dans le cadre d'une étude de préfaisabilité ou de faisabilité standard, et permet d'identifier une conception optimisée en fonction du climat historique qui est optimisée sur la base du climat historique. Cette conception ne coïncidera pas nécessairement avec celle qui est proposée dans les études de faisabilité du projet, car ces dernières bénéficient d'une gamme d'informations sur les facteurs influençant la conception, plus larges que celles dont dispose l'équipe d'étude du présent rapport. Les analyses évaluent ensuite la sensibilité au climat des mêmes alternatives de conception, ou d'un sous-ensemble, en évaluant leur performance dans une large gamme de scénarios plausibles. Ces résultats aident à identifier une ou plusieurs conception performantes (c'est-à-dire une conception capable de fournir une performance acceptable dans une large gamme de scénarios climatiques). Si une nouvelle analyse de faisabilité devait utiliser cette approche, elle commencerait probablement par évaluer l'ensemble plus large des futurs changements climatiques, et ne mettrait pas l'accent sur le cas optimal historique.</a:t>
            </a:r>
          </a:p>
          <a:p>
            <a:r>
              <a:rPr lang="fr-FR" dirty="0"/>
              <a:t>Étape 2 : L'étape suivante, l'analyse des compromis, utilise les résultats des étapes précédentes pour soutenir l'évaluation des conceptions alternatives. Les analystes développent des visualisations interactives qui mettent en évidence les principaux compromis entre les différentes conceptions et leurs performances dans les différents futurs, y compris les scénarios qui qui mettent en évidence les principales vulnérabilités. À ce stade du processus, des informations scientifiques supplémentaires et des avis d'experts peuvent être incorporés pour fournir un contexte sur les probabilités des principaux scénarios.</a:t>
            </a:r>
          </a:p>
          <a:p>
            <a:r>
              <a:rPr lang="fr-FR" dirty="0"/>
              <a:t>Les préférences des parties prenantes concernant les différents résultats peuvent être prises en compte avec les résultats analytiques, afin de contribuer à la sélection d'une stratégie robuste. Dans de nombreux cas, ces délibérations permettent d'identifier une conception qui est préliminaire et contient des éléments qui nécessitent une évaluation, un affinement ou une augmentation supplémentaires. Cette conception robuste préliminaire peut alors être utilisée comme nouveau point de départ pour d'autres itérations du processus. De cette façon, le RDM contribue à soutenir un processus de planification continu et itératif qui peut accompagner la mise en œuvre au fil du temps de projets importants et potentiellement coûteux.</a:t>
            </a:r>
          </a:p>
          <a:p>
            <a:r>
              <a:rPr lang="fr-FR" dirty="0"/>
              <a:t>Étape 3 : Les projets tests évaluent tous la performance des projets à l'aide de mesures de faisabilité standard, telles que le rendement sûr, le rendement ferme et le coût nivelé. Dans quatre des cinq projets test, une analyse économique brute a été réalisée pour illustrer l'effet relatif de différents scénarios de changement climatique (tous sauf le projet </a:t>
            </a:r>
            <a:r>
              <a:rPr lang="fr-FR" dirty="0" err="1"/>
              <a:t>Lower</a:t>
            </a:r>
            <a:r>
              <a:rPr lang="fr-FR" dirty="0"/>
              <a:t> </a:t>
            </a:r>
            <a:r>
              <a:rPr lang="fr-FR" dirty="0" err="1"/>
              <a:t>Fufu</a:t>
            </a:r>
            <a:r>
              <a:rPr lang="fr-FR" dirty="0"/>
              <a:t>). Ces analyses économiques sont simplifiées en raison des données limitées et tiennent compte du coût du capital, de l'échéancier des coûts et des avantages supposés, et la valeur supposée des rendements de l'hydroélectricité et de l'approvisionnement en eau et utilisent la valeur actuelle nette (VAN) du projet comme base pour les comparaisons de performance du projet. Les éventuelles externalités, négatives ou positives, ne sont pas incluses dans l'analyse économique.</a:t>
            </a:r>
          </a:p>
          <a:p>
            <a:endParaRPr lang="fr-FR" dirty="0"/>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16</a:t>
            </a:fld>
            <a:endParaRPr lang="en-GB"/>
          </a:p>
        </p:txBody>
      </p:sp>
    </p:spTree>
    <p:extLst>
      <p:ext uri="{BB962C8B-B14F-4D97-AF65-F5344CB8AC3E}">
        <p14:creationId xmlns:p14="http://schemas.microsoft.com/office/powerpoint/2010/main" val="12690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Table 7.1 provides a summary of the uncertainties used as inputs to the analyses, the project</a:t>
            </a:r>
          </a:p>
          <a:p>
            <a:r>
              <a:rPr lang="en-US" sz="1200" kern="1200" dirty="0">
                <a:solidFill>
                  <a:schemeClr val="tx1"/>
                </a:solidFill>
                <a:effectLst/>
                <a:latin typeface="+mn-lt"/>
                <a:ea typeface="+mn-ea"/>
                <a:cs typeface="+mn-cs"/>
              </a:rPr>
              <a:t>performance metrics, the infrastructure design parameters varied in the analysis (effectively, these are</a:t>
            </a:r>
          </a:p>
          <a:p>
            <a:r>
              <a:rPr lang="en-US" sz="1200" kern="1200" dirty="0">
                <a:solidFill>
                  <a:schemeClr val="tx1"/>
                </a:solidFill>
                <a:effectLst/>
                <a:latin typeface="+mn-lt"/>
                <a:ea typeface="+mn-ea"/>
                <a:cs typeface="+mn-cs"/>
              </a:rPr>
              <a:t>climate adaptation levers), and the models used for the analysis. Each analysis uses a hydrology and</a:t>
            </a:r>
          </a:p>
          <a:p>
            <a:r>
              <a:rPr lang="en-US" sz="1200" kern="1200" dirty="0">
                <a:solidFill>
                  <a:schemeClr val="tx1"/>
                </a:solidFill>
                <a:effectLst/>
                <a:latin typeface="+mn-lt"/>
                <a:ea typeface="+mn-ea"/>
                <a:cs typeface="+mn-cs"/>
              </a:rPr>
              <a:t>water management model (last column) to estimate project inflows and operations (performance</a:t>
            </a:r>
          </a:p>
          <a:p>
            <a:r>
              <a:rPr lang="en-US" sz="1200" kern="1200" dirty="0">
                <a:solidFill>
                  <a:schemeClr val="tx1"/>
                </a:solidFill>
                <a:effectLst/>
                <a:latin typeface="+mn-lt"/>
                <a:ea typeface="+mn-ea"/>
                <a:cs typeface="+mn-cs"/>
              </a:rPr>
              <a:t>metrics in the fourth column) under each climate future (second column) and project design alternative</a:t>
            </a:r>
          </a:p>
          <a:p>
            <a:r>
              <a:rPr lang="en-US" sz="1200" kern="1200" dirty="0">
                <a:solidFill>
                  <a:schemeClr val="tx1"/>
                </a:solidFill>
                <a:effectLst/>
                <a:latin typeface="+mn-lt"/>
                <a:ea typeface="+mn-ea"/>
                <a:cs typeface="+mn-cs"/>
              </a:rPr>
              <a:t>(in the fifth column). Each test project presented here is based on models developed in the Water</a:t>
            </a:r>
          </a:p>
          <a:p>
            <a:r>
              <a:rPr lang="en-US" sz="1200" kern="1200" dirty="0">
                <a:solidFill>
                  <a:schemeClr val="tx1"/>
                </a:solidFill>
                <a:effectLst/>
                <a:latin typeface="+mn-lt"/>
                <a:ea typeface="+mn-ea"/>
                <a:cs typeface="+mn-cs"/>
              </a:rPr>
              <a:t>Evaluation And Planning (WEAP) system – the same system described in Chapter 2 and applied</a:t>
            </a:r>
          </a:p>
          <a:p>
            <a:r>
              <a:rPr lang="en-US" sz="1200" kern="1200" dirty="0">
                <a:solidFill>
                  <a:schemeClr val="tx1"/>
                </a:solidFill>
                <a:effectLst/>
                <a:latin typeface="+mn-lt"/>
                <a:ea typeface="+mn-ea"/>
                <a:cs typeface="+mn-cs"/>
              </a:rPr>
              <a:t>throughout the study.</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17</a:t>
            </a:fld>
            <a:endParaRPr lang="en-GB"/>
          </a:p>
        </p:txBody>
      </p:sp>
    </p:spTree>
    <p:extLst>
      <p:ext uri="{BB962C8B-B14F-4D97-AF65-F5344CB8AC3E}">
        <p14:creationId xmlns:p14="http://schemas.microsoft.com/office/powerpoint/2010/main" val="1796947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‹N°›</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CBD4C-3BEC-2E43-92F7-7960E478FE92}"/>
              </a:ext>
            </a:extLst>
          </p:cNvPr>
          <p:cNvSpPr>
            <a:spLocks noGrp="1"/>
          </p:cNvSpPr>
          <p:nvPr>
            <p:ph type="dt" sz="half" idx="10"/>
          </p:nvPr>
        </p:nvSpPr>
        <p:spPr/>
        <p:txBody>
          <a:bodyPr/>
          <a:lstStyle/>
          <a:p>
            <a:fld id="{8383EF5C-CB28-B34A-B152-449911509D1B}" type="datetimeFigureOut">
              <a:rPr lang="en-US" smtClean="0"/>
              <a:t>11/26/2022</a:t>
            </a:fld>
            <a:endParaRPr lang="en-US"/>
          </a:p>
        </p:txBody>
      </p:sp>
      <p:sp>
        <p:nvSpPr>
          <p:cNvPr id="3" name="Footer Placeholder 2">
            <a:extLst>
              <a:ext uri="{FF2B5EF4-FFF2-40B4-BE49-F238E27FC236}">
                <a16:creationId xmlns:a16="http://schemas.microsoft.com/office/drawing/2014/main" id="{91ADE0F2-BF27-AA4E-8FD6-39300315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BF10-A06E-5441-B606-A64A44B1897A}"/>
              </a:ext>
            </a:extLst>
          </p:cNvPr>
          <p:cNvSpPr>
            <a:spLocks noGrp="1"/>
          </p:cNvSpPr>
          <p:nvPr>
            <p:ph type="sldNum" sz="quarter" idx="12"/>
          </p:nvPr>
        </p:nvSpPr>
        <p:spPr/>
        <p:txBody>
          <a:bodyPr/>
          <a:lstStyle/>
          <a:p>
            <a:fld id="{8128E173-1F63-204D-A3CF-AB64126D28F9}" type="slidenum">
              <a:rPr lang="en-US" smtClean="0"/>
              <a:t>‹N°›</a:t>
            </a:fld>
            <a:endParaRPr lang="en-US"/>
          </a:p>
        </p:txBody>
      </p:sp>
    </p:spTree>
    <p:extLst>
      <p:ext uri="{BB962C8B-B14F-4D97-AF65-F5344CB8AC3E}">
        <p14:creationId xmlns:p14="http://schemas.microsoft.com/office/powerpoint/2010/main" val="37645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4.xml"/><Relationship Id="rId7" Type="http://schemas.openxmlformats.org/officeDocument/2006/relationships/diagramQuickStyle" Target="../diagrams/quickStyle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6.xml"/><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4.xml"/><Relationship Id="rId7" Type="http://schemas.openxmlformats.org/officeDocument/2006/relationships/diagramColors" Target="../diagrams/colors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hyperlink" Target="https://www.worldbank.org/en/topic/transport/publication/enhancing-the-climate-resilience-of-africas-infrastructure-the-roads-and-bridges-sector" TargetMode="External"/><Relationship Id="rId5" Type="http://schemas.openxmlformats.org/officeDocument/2006/relationships/hyperlink" Target="https://www.hydropower.org/publications/hydropower-sector-climate-resilience-guide" TargetMode="External"/><Relationship Id="rId4" Type="http://schemas.openxmlformats.org/officeDocument/2006/relationships/hyperlink" Target="https://www.iea.org/reports/climate-impacts-on-african-hydropower/climate-risks-to-african-hydropower"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custDataLst>
              <p:tags r:id="rId1"/>
            </p:custDataLst>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fr-FR" sz="2400" b="1" i="1" dirty="0">
                <a:latin typeface="Arial" panose="020B0604020202020204" pitchFamily="34" charset="0"/>
                <a:ea typeface="Calibri" panose="020F0502020204030204" pitchFamily="34" charset="0"/>
                <a:cs typeface="Times New Roman" panose="02020603050405020304" pitchFamily="18" charset="0"/>
              </a:rPr>
              <a:t>Programme de formation du Mécanisme d’investissement en faveur de la résilience climatique en Afrique (AFRI-RES) du Deuxième Plan d’action prioritaire (PAP II) du Programme de développement des infrastructures en Afrique (PIDA)</a:t>
            </a:r>
            <a:br>
              <a:rPr lang="fr-FR" sz="2400" b="1" i="1" dirty="0">
                <a:latin typeface="Arial" panose="020B0604020202020204" pitchFamily="34" charset="0"/>
                <a:ea typeface="Calibri" panose="020F0502020204030204" pitchFamily="34" charset="0"/>
                <a:cs typeface="Times New Roman" panose="02020603050405020304" pitchFamily="18" charset="0"/>
              </a:rPr>
            </a:br>
            <a:r>
              <a:rPr lang="fr-FR"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3 : Intégration des directives relatives à la résilience au changement climatique à la mise en œuvre des projets hydroélectriques</a:t>
            </a: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custDataLst>
              <p:tags r:id="rId1"/>
            </p:custDataLst>
            <p:extLst>
              <p:ext uri="{D42A27DB-BD31-4B8C-83A1-F6EECF244321}">
                <p14:modId xmlns:p14="http://schemas.microsoft.com/office/powerpoint/2010/main" val="2243008966"/>
              </p:ext>
            </p:extLst>
          </p:nvPr>
        </p:nvGraphicFramePr>
        <p:xfrm>
          <a:off x="216976" y="1144247"/>
          <a:ext cx="8803038" cy="5577840"/>
        </p:xfrm>
        <a:graphic>
          <a:graphicData uri="http://schemas.openxmlformats.org/drawingml/2006/table">
            <a:tbl>
              <a:tblPr firstRow="1" bandRow="1">
                <a:tableStyleId>{5C22544A-7EE6-4342-B048-85BDC9FD1C3A}</a:tableStyleId>
              </a:tblPr>
              <a:tblGrid>
                <a:gridCol w="1372337">
                  <a:extLst>
                    <a:ext uri="{9D8B030D-6E8A-4147-A177-3AD203B41FA5}">
                      <a16:colId xmlns:a16="http://schemas.microsoft.com/office/drawing/2014/main" val="8790330"/>
                    </a:ext>
                  </a:extLst>
                </a:gridCol>
                <a:gridCol w="2560579">
                  <a:extLst>
                    <a:ext uri="{9D8B030D-6E8A-4147-A177-3AD203B41FA5}">
                      <a16:colId xmlns:a16="http://schemas.microsoft.com/office/drawing/2014/main" val="210428249"/>
                    </a:ext>
                  </a:extLst>
                </a:gridCol>
                <a:gridCol w="4870122">
                  <a:extLst>
                    <a:ext uri="{9D8B030D-6E8A-4147-A177-3AD203B41FA5}">
                      <a16:colId xmlns:a16="http://schemas.microsoft.com/office/drawing/2014/main" val="3603682677"/>
                    </a:ext>
                  </a:extLst>
                </a:gridCol>
              </a:tblGrid>
              <a:tr h="498573">
                <a:tc>
                  <a:txBody>
                    <a:bodyPr/>
                    <a:lstStyle/>
                    <a:p>
                      <a:r>
                        <a:rPr lang="fr-FR" sz="1400"/>
                        <a:t>Variable climatique</a:t>
                      </a:r>
                    </a:p>
                  </a:txBody>
                  <a:tcPr/>
                </a:tc>
                <a:tc>
                  <a:txBody>
                    <a:bodyPr/>
                    <a:lstStyle/>
                    <a:p>
                      <a:r>
                        <a:rPr lang="fr-FR" sz="1400"/>
                        <a:t>Impacts sur les composantes du projet</a:t>
                      </a:r>
                    </a:p>
                  </a:txBody>
                  <a:tcPr/>
                </a:tc>
                <a:tc>
                  <a:txBody>
                    <a:bodyPr/>
                    <a:lstStyle/>
                    <a:p>
                      <a:r>
                        <a:rPr lang="fr-FR" sz="1400"/>
                        <a:t>Mesures potentielles de résilience/adaptation </a:t>
                      </a:r>
                    </a:p>
                  </a:txBody>
                  <a:tcPr/>
                </a:tc>
                <a:extLst>
                  <a:ext uri="{0D108BD9-81ED-4DB2-BD59-A6C34878D82A}">
                    <a16:rowId xmlns:a16="http://schemas.microsoft.com/office/drawing/2014/main" val="3643683914"/>
                  </a:ext>
                </a:extLst>
              </a:tr>
              <a:tr h="472953">
                <a:tc rowSpan="4">
                  <a:txBody>
                    <a:bodyPr/>
                    <a:lstStyle/>
                    <a:p>
                      <a:r>
                        <a:rPr lang="fr-FR" sz="1400"/>
                        <a:t>Précipitations et débit des cours d'eau</a:t>
                      </a:r>
                    </a:p>
                  </a:txBody>
                  <a:tcPr/>
                </a:tc>
                <a:tc>
                  <a:txBody>
                    <a:bodyPr/>
                    <a:lstStyle/>
                    <a:p>
                      <a:r>
                        <a:rPr lang="fr-FR" sz="1400"/>
                        <a:t>Instabilité des pentes du réservoir</a:t>
                      </a:r>
                    </a:p>
                    <a:p>
                      <a:r>
                        <a:rPr lang="fr-FR" sz="1400"/>
                        <a:t>entraînant des glissements de terrain et la chute d'arbres dans le réservoir</a:t>
                      </a:r>
                    </a:p>
                  </a:txBody>
                  <a:tcPr/>
                </a:tc>
                <a:tc>
                  <a:txBody>
                    <a:bodyPr/>
                    <a:lstStyle/>
                    <a:p>
                      <a:r>
                        <a:rPr lang="fr-FR" sz="1400"/>
                        <a:t>Évaluation détaillée de la stabilité des bords du réservoir</a:t>
                      </a:r>
                    </a:p>
                    <a:p>
                      <a:r>
                        <a:rPr lang="fr-FR" sz="1400"/>
                        <a:t>conduisant à la stabilisation des pentes dans les zones à risque</a:t>
                      </a:r>
                    </a:p>
                  </a:txBody>
                  <a:tcPr/>
                </a:tc>
                <a:extLst>
                  <a:ext uri="{0D108BD9-81ED-4DB2-BD59-A6C34878D82A}">
                    <a16:rowId xmlns:a16="http://schemas.microsoft.com/office/drawing/2014/main" val="513626601"/>
                  </a:ext>
                </a:extLst>
              </a:tr>
              <a:tr h="472953">
                <a:tc vMerge="1">
                  <a:txBody>
                    <a:bodyPr/>
                    <a:lstStyle/>
                    <a:p>
                      <a:endParaRPr lang="en-US" dirty="0"/>
                    </a:p>
                  </a:txBody>
                  <a:tcPr/>
                </a:tc>
                <a:tc>
                  <a:txBody>
                    <a:bodyPr/>
                    <a:lstStyle/>
                    <a:p>
                      <a:r>
                        <a:rPr lang="fr-FR" sz="1400"/>
                        <a:t>Variation du régime fluvial</a:t>
                      </a:r>
                    </a:p>
                    <a:p>
                      <a:r>
                        <a:rPr lang="fr-FR" sz="1400"/>
                        <a:t>avec réduction du débit de base et</a:t>
                      </a:r>
                    </a:p>
                    <a:p>
                      <a:r>
                        <a:rPr lang="fr-FR" sz="1400"/>
                        <a:t>augmentation des crues</a:t>
                      </a:r>
                    </a:p>
                  </a:txBody>
                  <a:tcPr/>
                </a:tc>
                <a:tc>
                  <a:txBody>
                    <a:bodyPr/>
                    <a:lstStyle/>
                    <a:p>
                      <a:r>
                        <a:rPr lang="fr-FR" sz="1400"/>
                        <a:t>Augmentation de la capacité du déversoir permettant une augmentation du débit</a:t>
                      </a:r>
                    </a:p>
                    <a:p>
                      <a:r>
                        <a:rPr lang="fr-FR" sz="1400"/>
                        <a:t>• Envisager de modifier la méthodologie d'exploitation pour</a:t>
                      </a:r>
                    </a:p>
                    <a:p>
                      <a:r>
                        <a:rPr lang="fr-FR" sz="1400"/>
                        <a:t>prendre en compte l'augmentation des crues dans les projets de stockage</a:t>
                      </a:r>
                    </a:p>
                  </a:txBody>
                  <a:tcPr/>
                </a:tc>
                <a:extLst>
                  <a:ext uri="{0D108BD9-81ED-4DB2-BD59-A6C34878D82A}">
                    <a16:rowId xmlns:a16="http://schemas.microsoft.com/office/drawing/2014/main" val="1163065986"/>
                  </a:ext>
                </a:extLst>
              </a:tr>
              <a:tr h="472953">
                <a:tc vMerge="1">
                  <a:txBody>
                    <a:bodyPr/>
                    <a:lstStyle/>
                    <a:p>
                      <a:endParaRPr lang="en-US" dirty="0"/>
                    </a:p>
                  </a:txBody>
                  <a:tcPr/>
                </a:tc>
                <a:tc>
                  <a:txBody>
                    <a:bodyPr/>
                    <a:lstStyle/>
                    <a:p>
                      <a:r>
                        <a:rPr lang="fr-FR" sz="1400">
                          <a:solidFill>
                            <a:schemeClr val="dk1"/>
                          </a:solidFill>
                          <a:effectLst/>
                          <a:latin typeface="+mn-lt"/>
                          <a:ea typeface="+mn-ea"/>
                          <a:cs typeface="+mn-cs"/>
                        </a:rPr>
                        <a:t>Augmentation/diminution des charges sédimentaires</a:t>
                      </a:r>
                    </a:p>
                    <a:p>
                      <a:r>
                        <a:rPr lang="fr-FR" sz="1400">
                          <a:solidFill>
                            <a:schemeClr val="dk1"/>
                          </a:solidFill>
                          <a:effectLst/>
                          <a:latin typeface="+mn-lt"/>
                          <a:ea typeface="+mn-ea"/>
                          <a:cs typeface="+mn-cs"/>
                        </a:rPr>
                        <a:t>ayant un impact sur le</a:t>
                      </a:r>
                    </a:p>
                    <a:p>
                      <a:r>
                        <a:rPr lang="fr-FR" sz="1400">
                          <a:solidFill>
                            <a:schemeClr val="dk1"/>
                          </a:solidFill>
                          <a:effectLst/>
                          <a:latin typeface="+mn-lt"/>
                          <a:ea typeface="+mn-ea"/>
                          <a:cs typeface="+mn-cs"/>
                        </a:rPr>
                        <a:t>régime de fonctionnement du réservoir</a:t>
                      </a:r>
                    </a:p>
                  </a:txBody>
                  <a:tcPr/>
                </a:tc>
                <a:tc>
                  <a:txBody>
                    <a:bodyPr/>
                    <a:lstStyle/>
                    <a:p>
                      <a:r>
                        <a:rPr lang="fr-FR" sz="1400" dirty="0"/>
                        <a:t>Installations supplémentaires d'évacuation et de gestion des sédiments</a:t>
                      </a:r>
                    </a:p>
                    <a:p>
                      <a:r>
                        <a:rPr lang="fr-FR" sz="1400" dirty="0"/>
                        <a:t>par exemple, augmentation du stockage temporaire des sédiments lorsque le réservoir est utilisé comme dessableur.</a:t>
                      </a:r>
                    </a:p>
                    <a:p>
                      <a:r>
                        <a:rPr lang="fr-FR" sz="1400" dirty="0"/>
                        <a:t>• Changement de la méthodologie d'exploitation</a:t>
                      </a:r>
                    </a:p>
                    <a:p>
                      <a:r>
                        <a:rPr lang="fr-FR" sz="1400" dirty="0"/>
                        <a:t>• Permettre l'excavation de matériaux de construction grossiers et sablonneux par la population locale à l’aval du réservoir.</a:t>
                      </a:r>
                    </a:p>
                    <a:p>
                      <a:r>
                        <a:rPr lang="fr-FR" sz="1400" dirty="0"/>
                        <a:t>• Dragage supplémentaire</a:t>
                      </a:r>
                    </a:p>
                  </a:txBody>
                  <a:tcPr/>
                </a:tc>
                <a:extLst>
                  <a:ext uri="{0D108BD9-81ED-4DB2-BD59-A6C34878D82A}">
                    <a16:rowId xmlns:a16="http://schemas.microsoft.com/office/drawing/2014/main" val="2844951816"/>
                  </a:ext>
                </a:extLst>
              </a:tr>
              <a:tr h="472953">
                <a:tc vMerge="1">
                  <a:txBody>
                    <a:bodyPr/>
                    <a:lstStyle/>
                    <a:p>
                      <a:endParaRPr lang="en-US" dirty="0"/>
                    </a:p>
                  </a:txBody>
                  <a:tcPr/>
                </a:tc>
                <a:tc>
                  <a:txBody>
                    <a:bodyPr/>
                    <a:lstStyle/>
                    <a:p>
                      <a:r>
                        <a:rPr lang="fr-FR" sz="1400">
                          <a:solidFill>
                            <a:schemeClr val="dk1"/>
                          </a:solidFill>
                          <a:effectLst/>
                          <a:latin typeface="+mn-lt"/>
                          <a:ea typeface="+mn-ea"/>
                          <a:cs typeface="+mn-cs"/>
                        </a:rPr>
                        <a:t>pour éliminer la végétation flottante/algues supplémentaires pouvant d'obstruer les prises d'eau.</a:t>
                      </a:r>
                    </a:p>
                  </a:txBody>
                  <a:tcPr/>
                </a:tc>
                <a:tc>
                  <a:txBody>
                    <a:bodyPr/>
                    <a:lstStyle/>
                    <a:p>
                      <a:r>
                        <a:rPr lang="fr-FR" sz="1400" dirty="0"/>
                        <a:t>Envisager l'ajout d'une installation de débordement</a:t>
                      </a:r>
                    </a:p>
                    <a:p>
                      <a:r>
                        <a:rPr lang="fr-FR" sz="1400" dirty="0"/>
                        <a:t>pour le nettoyage de la surface du réservoir</a:t>
                      </a:r>
                    </a:p>
                    <a:p>
                      <a:r>
                        <a:rPr lang="fr-FR" sz="1400" dirty="0"/>
                        <a:t>• Ajout d'un dégrilleur pour les déchets dans les prises d'eau</a:t>
                      </a:r>
                    </a:p>
                  </a:txBody>
                  <a:tcPr/>
                </a:tc>
                <a:extLst>
                  <a:ext uri="{0D108BD9-81ED-4DB2-BD59-A6C34878D82A}">
                    <a16:rowId xmlns:a16="http://schemas.microsoft.com/office/drawing/2014/main" val="2126282781"/>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custDataLst>
              <p:tags r:id="rId2"/>
            </p:custDataLst>
          </p:nvPr>
        </p:nvSpPr>
        <p:spPr>
          <a:xfrm>
            <a:off x="0" y="573437"/>
            <a:ext cx="6217408" cy="369332"/>
          </a:xfrm>
          <a:prstGeom prst="rect">
            <a:avLst/>
          </a:prstGeom>
          <a:noFill/>
        </p:spPr>
        <p:txBody>
          <a:bodyPr wrap="none" rtlCol="0">
            <a:spAutoFit/>
          </a:bodyPr>
          <a:lstStyle/>
          <a:p>
            <a:r>
              <a:rPr lang="fr-FR" dirty="0"/>
              <a:t>Mesures d’adaptation structurelle - Barrage et ouvrages annexes</a:t>
            </a:r>
          </a:p>
        </p:txBody>
      </p:sp>
    </p:spTree>
    <p:extLst>
      <p:ext uri="{BB962C8B-B14F-4D97-AF65-F5344CB8AC3E}">
        <p14:creationId xmlns:p14="http://schemas.microsoft.com/office/powerpoint/2010/main" val="323573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custDataLst>
              <p:tags r:id="rId1"/>
            </p:custDataLst>
            <p:extLst>
              <p:ext uri="{D42A27DB-BD31-4B8C-83A1-F6EECF244321}">
                <p14:modId xmlns:p14="http://schemas.microsoft.com/office/powerpoint/2010/main" val="4182477271"/>
              </p:ext>
            </p:extLst>
          </p:nvPr>
        </p:nvGraphicFramePr>
        <p:xfrm>
          <a:off x="495946" y="1144247"/>
          <a:ext cx="8152107" cy="5499231"/>
        </p:xfrm>
        <a:graphic>
          <a:graphicData uri="http://schemas.openxmlformats.org/drawingml/2006/table">
            <a:tbl>
              <a:tblPr firstRow="1" bandRow="1">
                <a:tableStyleId>{5C22544A-7EE6-4342-B048-85BDC9FD1C3A}</a:tableStyleId>
              </a:tblPr>
              <a:tblGrid>
                <a:gridCol w="1952786">
                  <a:extLst>
                    <a:ext uri="{9D8B030D-6E8A-4147-A177-3AD203B41FA5}">
                      <a16:colId xmlns:a16="http://schemas.microsoft.com/office/drawing/2014/main" val="8790330"/>
                    </a:ext>
                  </a:extLst>
                </a:gridCol>
                <a:gridCol w="3481952">
                  <a:extLst>
                    <a:ext uri="{9D8B030D-6E8A-4147-A177-3AD203B41FA5}">
                      <a16:colId xmlns:a16="http://schemas.microsoft.com/office/drawing/2014/main" val="210428249"/>
                    </a:ext>
                  </a:extLst>
                </a:gridCol>
                <a:gridCol w="2717369">
                  <a:extLst>
                    <a:ext uri="{9D8B030D-6E8A-4147-A177-3AD203B41FA5}">
                      <a16:colId xmlns:a16="http://schemas.microsoft.com/office/drawing/2014/main" val="3603682677"/>
                    </a:ext>
                  </a:extLst>
                </a:gridCol>
              </a:tblGrid>
              <a:tr h="896751">
                <a:tc>
                  <a:txBody>
                    <a:bodyPr/>
                    <a:lstStyle/>
                    <a:p>
                      <a:r>
                        <a:rPr lang="fr-FR" sz="1400"/>
                        <a:t>Variable climatique</a:t>
                      </a:r>
                    </a:p>
                  </a:txBody>
                  <a:tcPr/>
                </a:tc>
                <a:tc>
                  <a:txBody>
                    <a:bodyPr/>
                    <a:lstStyle/>
                    <a:p>
                      <a:r>
                        <a:rPr lang="fr-FR" sz="1400" dirty="0"/>
                        <a:t>Impacts sur les composantes du projet</a:t>
                      </a:r>
                    </a:p>
                  </a:txBody>
                  <a:tcPr/>
                </a:tc>
                <a:tc>
                  <a:txBody>
                    <a:bodyPr/>
                    <a:lstStyle/>
                    <a:p>
                      <a:r>
                        <a:rPr lang="fr-FR" sz="1400"/>
                        <a:t>Mesures potentielles de résilience/adaptation </a:t>
                      </a:r>
                    </a:p>
                  </a:txBody>
                  <a:tcPr/>
                </a:tc>
                <a:extLst>
                  <a:ext uri="{0D108BD9-81ED-4DB2-BD59-A6C34878D82A}">
                    <a16:rowId xmlns:a16="http://schemas.microsoft.com/office/drawing/2014/main" val="3643683914"/>
                  </a:ext>
                </a:extLst>
              </a:tr>
              <a:tr h="472953">
                <a:tc rowSpan="2">
                  <a:txBody>
                    <a:bodyPr/>
                    <a:lstStyle/>
                    <a:p>
                      <a:r>
                        <a:rPr lang="fr-FR" sz="1400"/>
                        <a:t>Température</a:t>
                      </a:r>
                    </a:p>
                  </a:txBody>
                  <a:tcPr/>
                </a:tc>
                <a:tc>
                  <a:txBody>
                    <a:bodyPr/>
                    <a:lstStyle/>
                    <a:p>
                      <a:r>
                        <a:rPr lang="fr-FR" sz="1400"/>
                        <a:t>Les températures élevées endommagent les routes</a:t>
                      </a:r>
                    </a:p>
                  </a:txBody>
                  <a:tcPr/>
                </a:tc>
                <a:tc>
                  <a:txBody>
                    <a:bodyPr/>
                    <a:lstStyle/>
                    <a:p>
                      <a:r>
                        <a:rPr lang="fr-FR" sz="1400"/>
                        <a:t>Matériaux de chaussée adaptés aux variations de température</a:t>
                      </a:r>
                    </a:p>
                  </a:txBody>
                  <a:tcPr/>
                </a:tc>
                <a:extLst>
                  <a:ext uri="{0D108BD9-81ED-4DB2-BD59-A6C34878D82A}">
                    <a16:rowId xmlns:a16="http://schemas.microsoft.com/office/drawing/2014/main" val="878013045"/>
                  </a:ext>
                </a:extLst>
              </a:tr>
              <a:tr h="472953">
                <a:tc vMerge="1">
                  <a:txBody>
                    <a:bodyPr/>
                    <a:lstStyle/>
                    <a:p>
                      <a:endParaRPr lang="en-US" dirty="0"/>
                    </a:p>
                  </a:txBody>
                  <a:tcPr/>
                </a:tc>
                <a:tc>
                  <a:txBody>
                    <a:bodyPr/>
                    <a:lstStyle/>
                    <a:p>
                      <a:r>
                        <a:rPr lang="fr-FR" sz="1400"/>
                        <a:t>Augmentation de la poussière sur les routes d'accès temporaires ou non revêtues.</a:t>
                      </a:r>
                    </a:p>
                  </a:txBody>
                  <a:tcPr/>
                </a:tc>
                <a:tc>
                  <a:txBody>
                    <a:bodyPr/>
                    <a:lstStyle/>
                    <a:p>
                      <a:r>
                        <a:rPr lang="fr-FR" sz="1400"/>
                        <a:t>Augmentation de la suppression de la poussière</a:t>
                      </a:r>
                    </a:p>
                  </a:txBody>
                  <a:tcPr/>
                </a:tc>
                <a:extLst>
                  <a:ext uri="{0D108BD9-81ED-4DB2-BD59-A6C34878D82A}">
                    <a16:rowId xmlns:a16="http://schemas.microsoft.com/office/drawing/2014/main" val="1855886790"/>
                  </a:ext>
                </a:extLst>
              </a:tr>
              <a:tr h="472953">
                <a:tc rowSpan="4">
                  <a:txBody>
                    <a:bodyPr/>
                    <a:lstStyle/>
                    <a:p>
                      <a:r>
                        <a:rPr lang="fr-FR" sz="1400"/>
                        <a:t>Précipitations et débit des cours d'eau</a:t>
                      </a:r>
                    </a:p>
                  </a:txBody>
                  <a:tcPr/>
                </a:tc>
                <a:tc>
                  <a:txBody>
                    <a:bodyPr/>
                    <a:lstStyle/>
                    <a:p>
                      <a:r>
                        <a:rPr lang="fr-FR" sz="1400"/>
                        <a:t>Les fortes averses endommagent les routes non revêtues.</a:t>
                      </a:r>
                    </a:p>
                  </a:txBody>
                  <a:tcPr/>
                </a:tc>
                <a:tc>
                  <a:txBody>
                    <a:bodyPr/>
                    <a:lstStyle/>
                    <a:p>
                      <a:r>
                        <a:rPr lang="fr-FR" sz="1400"/>
                        <a:t>Augmentation du drainage</a:t>
                      </a:r>
                    </a:p>
                    <a:p>
                      <a:r>
                        <a:rPr lang="fr-FR" sz="1400"/>
                        <a:t>Modification de la conception des routes</a:t>
                      </a:r>
                    </a:p>
                  </a:txBody>
                  <a:tcPr/>
                </a:tc>
                <a:extLst>
                  <a:ext uri="{0D108BD9-81ED-4DB2-BD59-A6C34878D82A}">
                    <a16:rowId xmlns:a16="http://schemas.microsoft.com/office/drawing/2014/main" val="513626601"/>
                  </a:ext>
                </a:extLst>
              </a:tr>
              <a:tr h="472953">
                <a:tc vMerge="1">
                  <a:txBody>
                    <a:bodyPr/>
                    <a:lstStyle/>
                    <a:p>
                      <a:endParaRPr lang="en-US" dirty="0"/>
                    </a:p>
                  </a:txBody>
                  <a:tcPr/>
                </a:tc>
                <a:tc>
                  <a:txBody>
                    <a:bodyPr/>
                    <a:lstStyle/>
                    <a:p>
                      <a:r>
                        <a:rPr lang="fr-FR" sz="1400"/>
                        <a:t>Augmentation des décrues dues à un ruissellement de surface plus important</a:t>
                      </a:r>
                    </a:p>
                  </a:txBody>
                  <a:tcPr/>
                </a:tc>
                <a:tc>
                  <a:txBody>
                    <a:bodyPr/>
                    <a:lstStyle/>
                    <a:p>
                      <a:r>
                        <a:rPr lang="fr-FR" sz="1400"/>
                        <a:t>Ajout de grilles à débris dans les structures de drainages et les ponceaux</a:t>
                      </a:r>
                    </a:p>
                    <a:p>
                      <a:r>
                        <a:rPr lang="fr-FR" sz="1400"/>
                        <a:t>Augmentation de la fréquence de l'entretien</a:t>
                      </a:r>
                    </a:p>
                  </a:txBody>
                  <a:tcPr/>
                </a:tc>
                <a:extLst>
                  <a:ext uri="{0D108BD9-81ED-4DB2-BD59-A6C34878D82A}">
                    <a16:rowId xmlns:a16="http://schemas.microsoft.com/office/drawing/2014/main" val="1163065986"/>
                  </a:ext>
                </a:extLst>
              </a:tr>
              <a:tr h="472953">
                <a:tc vMerge="1">
                  <a:txBody>
                    <a:bodyPr/>
                    <a:lstStyle/>
                    <a:p>
                      <a:endParaRPr lang="en-US" dirty="0"/>
                    </a:p>
                  </a:txBody>
                  <a:tcPr/>
                </a:tc>
                <a:tc>
                  <a:txBody>
                    <a:bodyPr/>
                    <a:lstStyle/>
                    <a:p>
                      <a:r>
                        <a:rPr lang="fr-FR" sz="1400"/>
                        <a:t>Augmentation du risque d'instabilité des pentes</a:t>
                      </a:r>
                    </a:p>
                  </a:txBody>
                  <a:tcPr/>
                </a:tc>
                <a:tc>
                  <a:txBody>
                    <a:bodyPr/>
                    <a:lstStyle/>
                    <a:p>
                      <a:r>
                        <a:rPr lang="fr-FR" sz="1400"/>
                        <a:t>Augmentation des évaluations des risques de glissement de terrain</a:t>
                      </a:r>
                    </a:p>
                    <a:p>
                      <a:r>
                        <a:rPr lang="fr-FR" sz="1400"/>
                        <a:t>Protection supplémentaire des pentes</a:t>
                      </a:r>
                    </a:p>
                  </a:txBody>
                  <a:tcPr/>
                </a:tc>
                <a:extLst>
                  <a:ext uri="{0D108BD9-81ED-4DB2-BD59-A6C34878D82A}">
                    <a16:rowId xmlns:a16="http://schemas.microsoft.com/office/drawing/2014/main" val="2844951816"/>
                  </a:ext>
                </a:extLst>
              </a:tr>
              <a:tr h="472953">
                <a:tc vMerge="1">
                  <a:txBody>
                    <a:bodyPr/>
                    <a:lstStyle/>
                    <a:p>
                      <a:endParaRPr lang="en-US" dirty="0"/>
                    </a:p>
                  </a:txBody>
                  <a:tcPr/>
                </a:tc>
                <a:tc>
                  <a:txBody>
                    <a:bodyPr/>
                    <a:lstStyle/>
                    <a:p>
                      <a:r>
                        <a:rPr lang="fr-FR" sz="1400"/>
                        <a:t>Augmentation/diminution de l’écoulement des cours d'eau</a:t>
                      </a:r>
                    </a:p>
                  </a:txBody>
                  <a:tcPr/>
                </a:tc>
                <a:tc>
                  <a:txBody>
                    <a:bodyPr/>
                    <a:lstStyle/>
                    <a:p>
                      <a:r>
                        <a:rPr lang="fr-FR" sz="1400" dirty="0"/>
                        <a:t>Revue du choix de la route</a:t>
                      </a:r>
                    </a:p>
                    <a:p>
                      <a:r>
                        <a:rPr lang="fr-FR" sz="1400" dirty="0"/>
                        <a:t>Évaluation plus stricte du tracé de la route</a:t>
                      </a:r>
                    </a:p>
                  </a:txBody>
                  <a:tcPr/>
                </a:tc>
                <a:extLst>
                  <a:ext uri="{0D108BD9-81ED-4DB2-BD59-A6C34878D82A}">
                    <a16:rowId xmlns:a16="http://schemas.microsoft.com/office/drawing/2014/main" val="2126282781"/>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custDataLst>
              <p:tags r:id="rId2"/>
            </p:custDataLst>
          </p:nvPr>
        </p:nvSpPr>
        <p:spPr>
          <a:xfrm>
            <a:off x="185980" y="774915"/>
            <a:ext cx="6161238" cy="369332"/>
          </a:xfrm>
          <a:prstGeom prst="rect">
            <a:avLst/>
          </a:prstGeom>
          <a:noFill/>
        </p:spPr>
        <p:txBody>
          <a:bodyPr wrap="none" rtlCol="0">
            <a:spAutoFit/>
          </a:bodyPr>
          <a:lstStyle/>
          <a:p>
            <a:r>
              <a:rPr lang="fr-FR" dirty="0"/>
              <a:t>Mesures d’adaptation structurelles - Routes d’accès et chantiers</a:t>
            </a:r>
          </a:p>
        </p:txBody>
      </p:sp>
    </p:spTree>
    <p:extLst>
      <p:ext uri="{BB962C8B-B14F-4D97-AF65-F5344CB8AC3E}">
        <p14:creationId xmlns:p14="http://schemas.microsoft.com/office/powerpoint/2010/main" val="1459961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872ED-4416-704E-99F2-105C1705896B}"/>
              </a:ext>
            </a:extLst>
          </p:cNvPr>
          <p:cNvSpPr/>
          <p:nvPr>
            <p:custDataLst>
              <p:tags r:id="rId1"/>
            </p:custDataLst>
          </p:nvPr>
        </p:nvSpPr>
        <p:spPr>
          <a:xfrm>
            <a:off x="751668" y="1404509"/>
            <a:ext cx="7733654" cy="5355312"/>
          </a:xfrm>
          <a:prstGeom prst="rect">
            <a:avLst/>
          </a:prstGeom>
        </p:spPr>
        <p:txBody>
          <a:bodyPr wrap="square">
            <a:spAutoFit/>
          </a:bodyPr>
          <a:lstStyle/>
          <a:p>
            <a:r>
              <a:rPr lang="fr-FR" b="1" dirty="0"/>
              <a:t>Quelles sont les solutions écologiques proposées pour l’adaptation et la résilience ?</a:t>
            </a:r>
          </a:p>
          <a:p>
            <a:endParaRPr lang="en-US" b="1" dirty="0">
              <a:effectLst/>
            </a:endParaRPr>
          </a:p>
          <a:p>
            <a:r>
              <a:rPr lang="fr-FR" dirty="0"/>
              <a:t>Les solutions écologiques sont des activités associées à la protection, la gestion, l’amélioration et la restauration de la nature, permettant de réaliser des infrastructures résilientes au changement climatique </a:t>
            </a:r>
          </a:p>
          <a:p>
            <a:endParaRPr lang="en-US" dirty="0">
              <a:effectLst/>
            </a:endParaRPr>
          </a:p>
          <a:p>
            <a:r>
              <a:rPr lang="fr-FR" dirty="0"/>
              <a:t>Les solutions écologiques peuvent être utilisées pour sauvegarder les infrastructures traditionnelles existantes tout en améliorant la résilience et les avantages communs (par exemple, atténuation du changement climatique, soutien de la biodiversité et des moyens de subsistance locaux, sécurité alimentaire et de l’eau).</a:t>
            </a:r>
          </a:p>
          <a:p>
            <a:endParaRPr lang="en-US" dirty="0">
              <a:effectLst/>
            </a:endParaRPr>
          </a:p>
          <a:p>
            <a:r>
              <a:rPr lang="fr-FR" b="1" dirty="0"/>
              <a:t>Pourquoi choisir les solutions écologiques comme mesure d’adaptation ?</a:t>
            </a:r>
          </a:p>
          <a:p>
            <a:endParaRPr lang="en-US" b="1" dirty="0">
              <a:effectLst/>
            </a:endParaRPr>
          </a:p>
          <a:p>
            <a:pPr marL="285750" indent="-285750">
              <a:buFont typeface="Wingdings" pitchFamily="2" charset="2"/>
              <a:buChar char="ü"/>
            </a:pPr>
            <a:r>
              <a:rPr lang="fr-FR" dirty="0"/>
              <a:t>Assurer la durabilité des infrastructures</a:t>
            </a:r>
          </a:p>
          <a:p>
            <a:pPr marL="285750" indent="-285750">
              <a:buFont typeface="Wingdings" pitchFamily="2" charset="2"/>
              <a:buChar char="ü"/>
            </a:pPr>
            <a:r>
              <a:rPr lang="fr-FR" dirty="0"/>
              <a:t>Protéger contre les risques</a:t>
            </a:r>
          </a:p>
          <a:p>
            <a:pPr marL="285750" indent="-285750">
              <a:buFont typeface="Wingdings" pitchFamily="2" charset="2"/>
              <a:buChar char="ü"/>
            </a:pPr>
            <a:r>
              <a:rPr lang="fr-FR" dirty="0"/>
              <a:t>Garantir l’accès aux services de base et aux moyens de subsistance</a:t>
            </a:r>
          </a:p>
          <a:p>
            <a:endParaRPr lang="en-US" dirty="0">
              <a:effectLst/>
            </a:endParaRPr>
          </a:p>
        </p:txBody>
      </p:sp>
      <p:sp>
        <p:nvSpPr>
          <p:cNvPr id="3" name="TextBox 2">
            <a:extLst>
              <a:ext uri="{FF2B5EF4-FFF2-40B4-BE49-F238E27FC236}">
                <a16:creationId xmlns:a16="http://schemas.microsoft.com/office/drawing/2014/main" id="{26FCD34D-D263-C24F-96D8-7D9D7FD4674F}"/>
              </a:ext>
            </a:extLst>
          </p:cNvPr>
          <p:cNvSpPr txBox="1"/>
          <p:nvPr>
            <p:custDataLst>
              <p:tags r:id="rId2"/>
            </p:custDataLst>
          </p:nvPr>
        </p:nvSpPr>
        <p:spPr>
          <a:xfrm>
            <a:off x="751668" y="756208"/>
            <a:ext cx="3182346" cy="461665"/>
          </a:xfrm>
          <a:prstGeom prst="rect">
            <a:avLst/>
          </a:prstGeom>
          <a:noFill/>
        </p:spPr>
        <p:txBody>
          <a:bodyPr wrap="none" rtlCol="0">
            <a:spAutoFit/>
          </a:bodyPr>
          <a:lstStyle/>
          <a:p>
            <a:r>
              <a:rPr lang="fr-FR" sz="2400" b="1"/>
              <a:t>Solutions écologiques</a:t>
            </a:r>
          </a:p>
        </p:txBody>
      </p:sp>
    </p:spTree>
    <p:extLst>
      <p:ext uri="{BB962C8B-B14F-4D97-AF65-F5344CB8AC3E}">
        <p14:creationId xmlns:p14="http://schemas.microsoft.com/office/powerpoint/2010/main" val="281295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CF190A-1671-AD43-A8D8-0AF8B50E1CAB}"/>
              </a:ext>
            </a:extLst>
          </p:cNvPr>
          <p:cNvSpPr txBox="1"/>
          <p:nvPr>
            <p:custDataLst>
              <p:tags r:id="rId1"/>
            </p:custDataLst>
          </p:nvPr>
        </p:nvSpPr>
        <p:spPr>
          <a:xfrm>
            <a:off x="751669" y="756208"/>
            <a:ext cx="6873498" cy="1200329"/>
          </a:xfrm>
          <a:prstGeom prst="rect">
            <a:avLst/>
          </a:prstGeom>
          <a:noFill/>
        </p:spPr>
        <p:txBody>
          <a:bodyPr wrap="square" rtlCol="0">
            <a:spAutoFit/>
          </a:bodyPr>
          <a:lstStyle/>
          <a:p>
            <a:pPr algn="ctr"/>
            <a:r>
              <a:rPr lang="fr-FR" sz="2400" b="1" dirty="0"/>
              <a:t>Exemples de solutions écologiques proposées pour l’adaptation et la résilience dans le secteur de l’hydroélectricité</a:t>
            </a:r>
          </a:p>
        </p:txBody>
      </p:sp>
      <p:graphicFrame>
        <p:nvGraphicFramePr>
          <p:cNvPr id="3" name="Diagram 2">
            <a:extLst>
              <a:ext uri="{FF2B5EF4-FFF2-40B4-BE49-F238E27FC236}">
                <a16:creationId xmlns:a16="http://schemas.microsoft.com/office/drawing/2014/main" id="{50EE731D-C5E2-FA42-8DA0-2A6E1108D4C9}"/>
              </a:ext>
            </a:extLst>
          </p:cNvPr>
          <p:cNvGraphicFramePr/>
          <p:nvPr>
            <p:custDataLst>
              <p:tags r:id="rId2"/>
            </p:custDataLst>
            <p:extLst>
              <p:ext uri="{D42A27DB-BD31-4B8C-83A1-F6EECF244321}">
                <p14:modId xmlns:p14="http://schemas.microsoft.com/office/powerpoint/2010/main" val="87720623"/>
              </p:ext>
            </p:extLst>
          </p:nvPr>
        </p:nvGraphicFramePr>
        <p:xfrm>
          <a:off x="1524000" y="178445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880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872ED-4416-704E-99F2-105C1705896B}"/>
              </a:ext>
            </a:extLst>
          </p:cNvPr>
          <p:cNvSpPr/>
          <p:nvPr>
            <p:custDataLst>
              <p:tags r:id="rId1"/>
            </p:custDataLst>
          </p:nvPr>
        </p:nvSpPr>
        <p:spPr>
          <a:xfrm>
            <a:off x="705173" y="1125540"/>
            <a:ext cx="7733654" cy="4524315"/>
          </a:xfrm>
          <a:prstGeom prst="rect">
            <a:avLst/>
          </a:prstGeom>
        </p:spPr>
        <p:txBody>
          <a:bodyPr wrap="square">
            <a:spAutoFit/>
          </a:bodyPr>
          <a:lstStyle/>
          <a:p>
            <a:r>
              <a:rPr lang="fr-FR" sz="1600" b="1" dirty="0"/>
              <a:t>1. Projet hydroélectrique de </a:t>
            </a:r>
            <a:r>
              <a:rPr lang="fr-FR" sz="1600" b="1" dirty="0" err="1"/>
              <a:t>Lower</a:t>
            </a:r>
            <a:r>
              <a:rPr lang="fr-FR" sz="1600" b="1" dirty="0"/>
              <a:t> </a:t>
            </a:r>
            <a:r>
              <a:rPr lang="fr-FR" sz="1600" b="1" dirty="0" err="1"/>
              <a:t>Fufu</a:t>
            </a:r>
            <a:r>
              <a:rPr lang="fr-FR" sz="1600" b="1" dirty="0"/>
              <a:t> (bassin du fleuve Zambèze, Malawi) : </a:t>
            </a:r>
            <a:r>
              <a:rPr lang="fr-FR" sz="1600" dirty="0"/>
              <a:t>Une proposition de centrale hydroélectrique au fil de l’eau à construire dans le bassin versant de la rivière </a:t>
            </a:r>
            <a:r>
              <a:rPr lang="fr-FR" sz="1600" dirty="0" err="1"/>
              <a:t>Rukuru</a:t>
            </a:r>
            <a:r>
              <a:rPr lang="fr-FR" sz="1600" dirty="0"/>
              <a:t>, dans le nord du Malawi.</a:t>
            </a:r>
          </a:p>
          <a:p>
            <a:r>
              <a:rPr lang="fr-FR" sz="1600" b="1" dirty="0"/>
              <a:t>2. Projet de barrage et d’adduction d’eau de </a:t>
            </a:r>
            <a:r>
              <a:rPr lang="fr-FR" sz="1600" b="1" dirty="0" err="1"/>
              <a:t>Polihali</a:t>
            </a:r>
            <a:r>
              <a:rPr lang="fr-FR" sz="1600" b="1" dirty="0"/>
              <a:t> (bassin du fleuve Orange, Lesotho) : </a:t>
            </a:r>
            <a:r>
              <a:rPr lang="fr-FR" sz="1600" dirty="0"/>
              <a:t>Dans le cadre de la deuxième phase du Lesotho Highlands Water Project (LHWP), le barrage de </a:t>
            </a:r>
            <a:r>
              <a:rPr lang="fr-FR" sz="1600" dirty="0" err="1"/>
              <a:t>Polihali</a:t>
            </a:r>
            <a:r>
              <a:rPr lang="fr-FR" sz="1600" dirty="0"/>
              <a:t> serait situé en aval des rivières </a:t>
            </a:r>
            <a:r>
              <a:rPr lang="fr-FR" sz="1600" dirty="0" err="1"/>
              <a:t>Khubelu</a:t>
            </a:r>
            <a:r>
              <a:rPr lang="fr-FR" sz="1600" dirty="0"/>
              <a:t> et </a:t>
            </a:r>
            <a:r>
              <a:rPr lang="fr-FR" sz="1600" dirty="0" err="1"/>
              <a:t>Senqu</a:t>
            </a:r>
            <a:r>
              <a:rPr lang="fr-FR" sz="1600" dirty="0"/>
              <a:t> et aurait pour principal objectif principal le transfert de l’eau d’un nouveau réservoir au réservoir existant de </a:t>
            </a:r>
            <a:r>
              <a:rPr lang="fr-FR" sz="1600" dirty="0" err="1"/>
              <a:t>Katse</a:t>
            </a:r>
            <a:r>
              <a:rPr lang="fr-FR" sz="1600" dirty="0"/>
              <a:t>.</a:t>
            </a:r>
          </a:p>
          <a:p>
            <a:r>
              <a:rPr lang="fr-FR" sz="1600" b="1" dirty="0"/>
              <a:t>3. Projet de barrage polyvalent de </a:t>
            </a:r>
            <a:r>
              <a:rPr lang="fr-FR" sz="1600" b="1" dirty="0" err="1"/>
              <a:t>Pwalugu</a:t>
            </a:r>
            <a:r>
              <a:rPr lang="fr-FR" sz="1600" b="1" dirty="0"/>
              <a:t> (bassin de la rivière Volta, Ghana) : </a:t>
            </a:r>
            <a:r>
              <a:rPr lang="fr-FR" sz="1600" dirty="0"/>
              <a:t>Un projet de barrage et de réservoir conçu pour assurer la production d’électricité, l’approvisionnement en eau d’irrigation de nouvelles terres agricoles, la lutte contre les inondations et le développement du secteur de la pêche lacustre.</a:t>
            </a:r>
          </a:p>
          <a:p>
            <a:r>
              <a:rPr lang="fr-FR" sz="1600" b="1" dirty="0"/>
              <a:t>4. Projet hydroélectrique de </a:t>
            </a:r>
            <a:r>
              <a:rPr lang="fr-FR" sz="1600" b="1" dirty="0" err="1"/>
              <a:t>Batoka</a:t>
            </a:r>
            <a:r>
              <a:rPr lang="fr-FR" sz="1600" b="1" dirty="0"/>
              <a:t> Gorge (Bassin du fleuve Zambèze, Zambie/Zimbabwe) : </a:t>
            </a:r>
            <a:r>
              <a:rPr lang="fr-FR" sz="1600" dirty="0"/>
              <a:t>Un grand projet complexe qui renforcera la production d’électricité en Zambie et au Zimbabwe, et sera probablement relié au réseau de transport d’électricité du pool énergétique d’Afrique australe.</a:t>
            </a:r>
          </a:p>
          <a:p>
            <a:r>
              <a:rPr lang="fr-FR" sz="1600" b="1" dirty="0"/>
              <a:t>5. Projet de barrage et de réservoir de </a:t>
            </a:r>
            <a:r>
              <a:rPr lang="fr-FR" sz="1600" b="1" dirty="0" err="1"/>
              <a:t>Mwache</a:t>
            </a:r>
            <a:r>
              <a:rPr lang="fr-FR" sz="1600" b="1" dirty="0"/>
              <a:t> (district de Kwale, Kenya) : </a:t>
            </a:r>
            <a:r>
              <a:rPr lang="fr-FR" sz="1600" dirty="0"/>
              <a:t>Un projet de réservoir conçu pour assurer l’approvisionnement en eau des municipalités ; l’excédent sera utilisé pour l’irrigation des zones voisines.</a:t>
            </a:r>
          </a:p>
        </p:txBody>
      </p:sp>
      <p:sp>
        <p:nvSpPr>
          <p:cNvPr id="3" name="TextBox 2">
            <a:extLst>
              <a:ext uri="{FF2B5EF4-FFF2-40B4-BE49-F238E27FC236}">
                <a16:creationId xmlns:a16="http://schemas.microsoft.com/office/drawing/2014/main" id="{26FCD34D-D263-C24F-96D8-7D9D7FD4674F}"/>
              </a:ext>
            </a:extLst>
          </p:cNvPr>
          <p:cNvSpPr txBox="1"/>
          <p:nvPr>
            <p:custDataLst>
              <p:tags r:id="rId2"/>
            </p:custDataLst>
          </p:nvPr>
        </p:nvSpPr>
        <p:spPr>
          <a:xfrm>
            <a:off x="3499562" y="756208"/>
            <a:ext cx="1360116" cy="369332"/>
          </a:xfrm>
          <a:prstGeom prst="rect">
            <a:avLst/>
          </a:prstGeom>
          <a:noFill/>
        </p:spPr>
        <p:txBody>
          <a:bodyPr wrap="none" rtlCol="0">
            <a:spAutoFit/>
          </a:bodyPr>
          <a:lstStyle/>
          <a:p>
            <a:r>
              <a:rPr lang="fr-FR"/>
              <a:t>Projets tests</a:t>
            </a:r>
          </a:p>
        </p:txBody>
      </p:sp>
    </p:spTree>
    <p:extLst>
      <p:ext uri="{BB962C8B-B14F-4D97-AF65-F5344CB8AC3E}">
        <p14:creationId xmlns:p14="http://schemas.microsoft.com/office/powerpoint/2010/main" val="26401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85E60-CEC1-C64D-ADE2-0C7EE9ADD585}"/>
              </a:ext>
            </a:extLst>
          </p:cNvPr>
          <p:cNvSpPr txBox="1"/>
          <p:nvPr>
            <p:custDataLst>
              <p:tags r:id="rId1"/>
            </p:custDataLst>
          </p:nvPr>
        </p:nvSpPr>
        <p:spPr>
          <a:xfrm>
            <a:off x="2216746" y="1099751"/>
            <a:ext cx="2002921" cy="369332"/>
          </a:xfrm>
          <a:prstGeom prst="rect">
            <a:avLst/>
          </a:prstGeom>
          <a:noFill/>
        </p:spPr>
        <p:txBody>
          <a:bodyPr wrap="none" rtlCol="0">
            <a:spAutoFit/>
          </a:bodyPr>
          <a:lstStyle/>
          <a:p>
            <a:r>
              <a:rPr lang="fr-FR"/>
              <a:t>Inputs des projets tests</a:t>
            </a:r>
          </a:p>
        </p:txBody>
      </p:sp>
      <p:sp>
        <p:nvSpPr>
          <p:cNvPr id="4" name="TextBox 3">
            <a:extLst>
              <a:ext uri="{FF2B5EF4-FFF2-40B4-BE49-F238E27FC236}">
                <a16:creationId xmlns:a16="http://schemas.microsoft.com/office/drawing/2014/main" id="{D9209A29-E5FA-6144-A098-0AD7553B989C}"/>
              </a:ext>
            </a:extLst>
          </p:cNvPr>
          <p:cNvSpPr txBox="1"/>
          <p:nvPr>
            <p:custDataLst>
              <p:tags r:id="rId2"/>
            </p:custDataLst>
          </p:nvPr>
        </p:nvSpPr>
        <p:spPr>
          <a:xfrm>
            <a:off x="5489784" y="6030639"/>
            <a:ext cx="3522118" cy="261610"/>
          </a:xfrm>
          <a:prstGeom prst="rect">
            <a:avLst/>
          </a:prstGeom>
          <a:noFill/>
        </p:spPr>
        <p:txBody>
          <a:bodyPr wrap="none" rtlCol="0">
            <a:spAutoFit/>
          </a:bodyPr>
          <a:lstStyle/>
          <a:p>
            <a:r>
              <a:rPr lang="fr-FR" sz="1100"/>
              <a:t>Source : IPCC 6</a:t>
            </a:r>
            <a:r>
              <a:rPr lang="fr-FR" sz="1100" baseline="30000"/>
              <a:t>th</a:t>
            </a:r>
            <a:r>
              <a:rPr lang="fr-FR" sz="1100"/>
              <a:t> Assessment, WGI Report, Africa Factsheet</a:t>
            </a:r>
          </a:p>
        </p:txBody>
      </p:sp>
      <p:sp>
        <p:nvSpPr>
          <p:cNvPr id="5" name="Rectangle 4">
            <a:extLst>
              <a:ext uri="{FF2B5EF4-FFF2-40B4-BE49-F238E27FC236}">
                <a16:creationId xmlns:a16="http://schemas.microsoft.com/office/drawing/2014/main" id="{31CFD28D-D599-0040-8D2C-15A02F5FDC45}"/>
              </a:ext>
            </a:extLst>
          </p:cNvPr>
          <p:cNvSpPr/>
          <p:nvPr>
            <p:custDataLst>
              <p:tags r:id="rId3"/>
            </p:custDataLst>
          </p:nvPr>
        </p:nvSpPr>
        <p:spPr>
          <a:xfrm>
            <a:off x="286718" y="1997839"/>
            <a:ext cx="8570563" cy="3693319"/>
          </a:xfrm>
          <a:prstGeom prst="rect">
            <a:avLst/>
          </a:prstGeom>
        </p:spPr>
        <p:txBody>
          <a:bodyPr wrap="square">
            <a:spAutoFit/>
          </a:bodyPr>
          <a:lstStyle/>
          <a:p>
            <a:r>
              <a:rPr lang="fr-FR" dirty="0"/>
              <a:t>Les composantes de modélisation requises pour une analyse du changement climatique consistent en :</a:t>
            </a:r>
          </a:p>
          <a:p>
            <a:pPr marL="285750" indent="-285750">
              <a:buFont typeface="Arial" panose="020B0604020202020204" pitchFamily="34" charset="0"/>
              <a:buChar char="•"/>
            </a:pPr>
            <a:r>
              <a:rPr lang="fr-FR" dirty="0"/>
              <a:t>Un modèle simple de conception et de détermination du coût du projet, qui peut reproduire toute estimation de coût existante d’une étude de préfaisabilité et permettre l’estimation de la variation des coûts avec des spécifications de conception alternatives. Si la complexité de la conception empêche le développement d’un modèle simple de conception et de coût, plusieurs estimations de conceptions alternatives pourraient être développées en utilisant des outils plus détaillés.</a:t>
            </a:r>
          </a:p>
          <a:p>
            <a:pPr marL="285750" indent="-285750">
              <a:buFont typeface="Arial" panose="020B0604020202020204" pitchFamily="34" charset="0"/>
              <a:buChar char="•"/>
            </a:pPr>
            <a:r>
              <a:rPr lang="fr-FR" dirty="0"/>
              <a:t>Un ensemble de projections climatiques à échelle réduite pour la région géographique concernée par le projet.</a:t>
            </a:r>
          </a:p>
          <a:p>
            <a:pPr marL="285750" indent="-285750">
              <a:buFont typeface="Arial" panose="020B0604020202020204" pitchFamily="34" charset="0"/>
              <a:buChar char="•"/>
            </a:pPr>
            <a:r>
              <a:rPr lang="fr-FR" dirty="0"/>
              <a:t>Un modèle hydrologique de la région concernée, calibré selon les données d’observation locales et lié aux projections climatiques, qui peut estimer les débits entrants et les opérations du projet pour des spécifications de conception alternatives.</a:t>
            </a:r>
          </a:p>
        </p:txBody>
      </p:sp>
    </p:spTree>
    <p:extLst>
      <p:ext uri="{BB962C8B-B14F-4D97-AF65-F5344CB8AC3E}">
        <p14:creationId xmlns:p14="http://schemas.microsoft.com/office/powerpoint/2010/main" val="42903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B27434-CD62-0841-A0A6-A5E24B36BCCB}"/>
              </a:ext>
            </a:extLst>
          </p:cNvPr>
          <p:cNvSpPr txBox="1"/>
          <p:nvPr>
            <p:custDataLst>
              <p:tags r:id="rId1"/>
            </p:custDataLst>
          </p:nvPr>
        </p:nvSpPr>
        <p:spPr>
          <a:xfrm>
            <a:off x="2216746" y="1099751"/>
            <a:ext cx="2676567" cy="369332"/>
          </a:xfrm>
          <a:prstGeom prst="rect">
            <a:avLst/>
          </a:prstGeom>
          <a:noFill/>
        </p:spPr>
        <p:txBody>
          <a:bodyPr wrap="none" rtlCol="0">
            <a:spAutoFit/>
          </a:bodyPr>
          <a:lstStyle/>
          <a:p>
            <a:r>
              <a:rPr lang="fr-FR"/>
              <a:t>Méthodologie des projets tests</a:t>
            </a:r>
          </a:p>
        </p:txBody>
      </p:sp>
      <p:graphicFrame>
        <p:nvGraphicFramePr>
          <p:cNvPr id="3" name="Diagram 2">
            <a:extLst>
              <a:ext uri="{FF2B5EF4-FFF2-40B4-BE49-F238E27FC236}">
                <a16:creationId xmlns:a16="http://schemas.microsoft.com/office/drawing/2014/main" id="{5C54409D-300F-C644-936F-59A170777A51}"/>
              </a:ext>
            </a:extLst>
          </p:cNvPr>
          <p:cNvGraphicFramePr/>
          <p:nvPr>
            <p:custDataLst>
              <p:tags r:id="rId2"/>
            </p:custDataLst>
            <p:extLst>
              <p:ext uri="{D42A27DB-BD31-4B8C-83A1-F6EECF244321}">
                <p14:modId xmlns:p14="http://schemas.microsoft.com/office/powerpoint/2010/main" val="1225795047"/>
              </p:ext>
            </p:extLst>
          </p:nvPr>
        </p:nvGraphicFramePr>
        <p:xfrm>
          <a:off x="1198535" y="190844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5262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FBCA98-C56C-2C42-BA04-9643A3A688D3}"/>
              </a:ext>
            </a:extLst>
          </p:cNvPr>
          <p:cNvPicPr>
            <a:picLocks noChangeAspect="1"/>
          </p:cNvPicPr>
          <p:nvPr>
            <p:custDataLst>
              <p:tags r:id="rId1"/>
            </p:custDataLst>
          </p:nvPr>
        </p:nvPicPr>
        <p:blipFill>
          <a:blip r:embed="rId4"/>
          <a:stretch>
            <a:fillRect/>
          </a:stretch>
        </p:blipFill>
        <p:spPr>
          <a:xfrm>
            <a:off x="0" y="871647"/>
            <a:ext cx="9144000" cy="5114705"/>
          </a:xfrm>
          <a:prstGeom prst="rect">
            <a:avLst/>
          </a:prstGeom>
        </p:spPr>
      </p:pic>
    </p:spTree>
    <p:extLst>
      <p:ext uri="{BB962C8B-B14F-4D97-AF65-F5344CB8AC3E}">
        <p14:creationId xmlns:p14="http://schemas.microsoft.com/office/powerpoint/2010/main" val="237631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DCF235-9052-394B-AC84-77A8EC7E9CBF}"/>
              </a:ext>
            </a:extLst>
          </p:cNvPr>
          <p:cNvPicPr>
            <a:picLocks noChangeAspect="1"/>
          </p:cNvPicPr>
          <p:nvPr>
            <p:custDataLst>
              <p:tags r:id="rId1"/>
            </p:custDataLst>
          </p:nvPr>
        </p:nvPicPr>
        <p:blipFill>
          <a:blip r:embed="rId4"/>
          <a:stretch>
            <a:fillRect/>
          </a:stretch>
        </p:blipFill>
        <p:spPr>
          <a:xfrm>
            <a:off x="821410" y="933300"/>
            <a:ext cx="7857640" cy="5301333"/>
          </a:xfrm>
          <a:prstGeom prst="rect">
            <a:avLst/>
          </a:prstGeom>
        </p:spPr>
      </p:pic>
      <p:sp>
        <p:nvSpPr>
          <p:cNvPr id="3" name="TextBox 2">
            <a:extLst>
              <a:ext uri="{FF2B5EF4-FFF2-40B4-BE49-F238E27FC236}">
                <a16:creationId xmlns:a16="http://schemas.microsoft.com/office/drawing/2014/main" id="{A3ECEC43-4E80-3F4E-BAED-F296253A0A06}"/>
              </a:ext>
            </a:extLst>
          </p:cNvPr>
          <p:cNvSpPr txBox="1"/>
          <p:nvPr>
            <p:custDataLst>
              <p:tags r:id="rId2"/>
            </p:custDataLst>
          </p:nvPr>
        </p:nvSpPr>
        <p:spPr>
          <a:xfrm>
            <a:off x="1514111" y="563968"/>
            <a:ext cx="7151317" cy="369332"/>
          </a:xfrm>
          <a:prstGeom prst="rect">
            <a:avLst/>
          </a:prstGeom>
          <a:noFill/>
        </p:spPr>
        <p:txBody>
          <a:bodyPr wrap="none" rtlCol="0">
            <a:spAutoFit/>
          </a:bodyPr>
          <a:lstStyle/>
          <a:p>
            <a:r>
              <a:rPr lang="fr-FR" dirty="0"/>
              <a:t>Résumé de la vulnérabilité des projets, avant l’adaptation de la conception</a:t>
            </a:r>
          </a:p>
        </p:txBody>
      </p:sp>
    </p:spTree>
    <p:extLst>
      <p:ext uri="{BB962C8B-B14F-4D97-AF65-F5344CB8AC3E}">
        <p14:creationId xmlns:p14="http://schemas.microsoft.com/office/powerpoint/2010/main" val="264785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C975E4-BFB3-0A4F-90AA-2412DF1D55C8}"/>
              </a:ext>
            </a:extLst>
          </p:cNvPr>
          <p:cNvPicPr>
            <a:picLocks noChangeAspect="1"/>
          </p:cNvPicPr>
          <p:nvPr>
            <p:custDataLst>
              <p:tags r:id="rId1"/>
            </p:custDataLst>
          </p:nvPr>
        </p:nvPicPr>
        <p:blipFill>
          <a:blip r:embed="rId4"/>
          <a:stretch>
            <a:fillRect/>
          </a:stretch>
        </p:blipFill>
        <p:spPr>
          <a:xfrm>
            <a:off x="790414" y="1033161"/>
            <a:ext cx="7811145" cy="5104794"/>
          </a:xfrm>
          <a:prstGeom prst="rect">
            <a:avLst/>
          </a:prstGeom>
        </p:spPr>
      </p:pic>
      <p:sp>
        <p:nvSpPr>
          <p:cNvPr id="3" name="TextBox 2">
            <a:extLst>
              <a:ext uri="{FF2B5EF4-FFF2-40B4-BE49-F238E27FC236}">
                <a16:creationId xmlns:a16="http://schemas.microsoft.com/office/drawing/2014/main" id="{94DB9551-68A0-4B4A-A301-5CEF4EABE3E9}"/>
              </a:ext>
            </a:extLst>
          </p:cNvPr>
          <p:cNvSpPr txBox="1"/>
          <p:nvPr>
            <p:custDataLst>
              <p:tags r:id="rId2"/>
            </p:custDataLst>
          </p:nvPr>
        </p:nvSpPr>
        <p:spPr>
          <a:xfrm>
            <a:off x="1344107" y="655454"/>
            <a:ext cx="8592737" cy="369332"/>
          </a:xfrm>
          <a:prstGeom prst="rect">
            <a:avLst/>
          </a:prstGeom>
          <a:noFill/>
        </p:spPr>
        <p:txBody>
          <a:bodyPr wrap="none" rtlCol="0">
            <a:spAutoFit/>
          </a:bodyPr>
          <a:lstStyle/>
          <a:p>
            <a:r>
              <a:rPr lang="fr-FR" dirty="0"/>
              <a:t>Avantages économiques potentiels découlant de l’adaptation de la conception des projets</a:t>
            </a:r>
          </a:p>
        </p:txBody>
      </p:sp>
    </p:spTree>
    <p:extLst>
      <p:ext uri="{BB962C8B-B14F-4D97-AF65-F5344CB8AC3E}">
        <p14:creationId xmlns:p14="http://schemas.microsoft.com/office/powerpoint/2010/main" val="263454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custDataLst>
              <p:tags r:id="rId1"/>
            </p:custDataLst>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Structure du module		</a:t>
            </a:r>
          </a:p>
        </p:txBody>
      </p:sp>
      <p:sp>
        <p:nvSpPr>
          <p:cNvPr id="3" name="Content Placeholder 2">
            <a:extLst>
              <a:ext uri="{FF2B5EF4-FFF2-40B4-BE49-F238E27FC236}">
                <a16:creationId xmlns:a16="http://schemas.microsoft.com/office/drawing/2014/main" id="{962AF58B-1C47-1D42-932B-1D76DBFBC9D3}"/>
              </a:ext>
            </a:extLst>
          </p:cNvPr>
          <p:cNvSpPr txBox="1">
            <a:spLocks/>
          </p:cNvSpPr>
          <p:nvPr>
            <p:custDataLst>
              <p:tags r:id="rId2"/>
            </p:custDataLst>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Objectifs du module</a:t>
            </a:r>
          </a:p>
          <a:p>
            <a:r>
              <a:rPr lang="fr-FR" dirty="0"/>
              <a:t>Définir les attentes et la portée relatives à la résilience au changement climatique</a:t>
            </a:r>
          </a:p>
          <a:p>
            <a:r>
              <a:rPr lang="fr-FR" dirty="0"/>
              <a:t>Évaluation du risque climatique et de la vulnérabilité concernant les routes</a:t>
            </a:r>
          </a:p>
          <a:p>
            <a:r>
              <a:rPr lang="fr-FR" dirty="0"/>
              <a:t>Mesures d’adaptation et options permettant d’accroître la résilience des projets routiers au changement climatique</a:t>
            </a:r>
          </a:p>
          <a:p>
            <a:r>
              <a:rPr lang="fr-FR" dirty="0"/>
              <a:t>Projets tests et conclusions</a:t>
            </a:r>
          </a:p>
        </p:txBody>
      </p:sp>
    </p:spTree>
    <p:extLst>
      <p:ext uri="{BB962C8B-B14F-4D97-AF65-F5344CB8AC3E}">
        <p14:creationId xmlns:p14="http://schemas.microsoft.com/office/powerpoint/2010/main" val="42601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E5346-9C5B-9847-8AA6-615D785C7A78}"/>
              </a:ext>
            </a:extLst>
          </p:cNvPr>
          <p:cNvSpPr/>
          <p:nvPr>
            <p:custDataLst>
              <p:tags r:id="rId1"/>
            </p:custDataLst>
          </p:nvPr>
        </p:nvSpPr>
        <p:spPr>
          <a:xfrm>
            <a:off x="542441" y="1472211"/>
            <a:ext cx="8307092" cy="5262979"/>
          </a:xfrm>
          <a:prstGeom prst="rect">
            <a:avLst/>
          </a:prstGeom>
        </p:spPr>
        <p:txBody>
          <a:bodyPr wrap="square">
            <a:spAutoFit/>
          </a:bodyPr>
          <a:lstStyle/>
          <a:p>
            <a:r>
              <a:rPr lang="fr-FR" sz="1600" b="1" dirty="0">
                <a:latin typeface="Helvetica" pitchFamily="2" charset="0"/>
              </a:rPr>
              <a:t>Les performances des projets peuvent être sensibles au climat futur. </a:t>
            </a:r>
            <a:r>
              <a:rPr lang="fr-FR" sz="1600" dirty="0">
                <a:latin typeface="Helvetica" pitchFamily="2" charset="0"/>
              </a:rPr>
              <a:t>La conception d’un projet définie sur la base des conditions climatiques historiques ne donne généralement pas de bons résultats dans toutes les conditions climatiques futures plausibles. Dans un avenir plus sec, les petites installations produisent des avantages nets plus importants, car moins d’investissements sont sous-utilisés pendant les périodes sèches. Dans les futurs plus humides, les installations plus grandes qui peuvent mieux tirer parti des périodes de débit élevé produisent des avantages nets plus importants.</a:t>
            </a:r>
          </a:p>
          <a:p>
            <a:endParaRPr lang="en-US" sz="1600" dirty="0">
              <a:effectLst/>
              <a:latin typeface="Helvetica" pitchFamily="2" charset="0"/>
            </a:endParaRPr>
          </a:p>
          <a:p>
            <a:r>
              <a:rPr lang="fr-FR" sz="1600" b="1" dirty="0">
                <a:latin typeface="Helvetica" pitchFamily="2" charset="0"/>
              </a:rPr>
              <a:t>Bien que la performance du projet soit sensible au changement climatique, elle ne doit pas nécessairement être vulnérable. </a:t>
            </a:r>
            <a:r>
              <a:rPr lang="fr-FR" sz="1600" dirty="0">
                <a:latin typeface="Helvetica" pitchFamily="2" charset="0"/>
              </a:rPr>
              <a:t>Dans certains cas, les avantages et les revenus du projet d’infrastructure hydroélectrique sont si élevés que les risques de mauvaises performances sont faibles, même dans des climats futurs extrêmes, ou que les avantages ne diffèrent pas de manière significative selon les scénarios climatiques. Il est donc important de faire la distinction entre la sensibilité au climat et la vulnérabilité. La sensibilité et la vulnérabilité peuvent varier en fonction des paramètres de performance étudiés et peuvent être fortement influencées par des facteurs autres que le changement climatique (par exemple, le prix et la demande d’électricité ou d’eau).</a:t>
            </a:r>
          </a:p>
          <a:p>
            <a:endParaRPr lang="en-US" sz="1600" dirty="0">
              <a:effectLst/>
              <a:latin typeface="Helvetica" pitchFamily="2" charset="0"/>
            </a:endParaRPr>
          </a:p>
          <a:p>
            <a:r>
              <a:rPr lang="fr-FR" sz="1600" b="1" dirty="0">
                <a:latin typeface="Helvetica" pitchFamily="2" charset="0"/>
              </a:rPr>
              <a:t>Les conceptions adaptées au climat historique peuvent être performantes sur divers futurs climatiques si elles sont associées à une flexibilité dans le choix des contrats de fourniture d’eau ou d’électricité.</a:t>
            </a:r>
          </a:p>
        </p:txBody>
      </p:sp>
      <p:sp>
        <p:nvSpPr>
          <p:cNvPr id="3" name="TextBox 2">
            <a:extLst>
              <a:ext uri="{FF2B5EF4-FFF2-40B4-BE49-F238E27FC236}">
                <a16:creationId xmlns:a16="http://schemas.microsoft.com/office/drawing/2014/main" id="{5851BE37-F71F-2141-9359-CBAE65011F6C}"/>
              </a:ext>
            </a:extLst>
          </p:cNvPr>
          <p:cNvSpPr txBox="1"/>
          <p:nvPr>
            <p:custDataLst>
              <p:tags r:id="rId2"/>
            </p:custDataLst>
          </p:nvPr>
        </p:nvSpPr>
        <p:spPr>
          <a:xfrm>
            <a:off x="2383684" y="738363"/>
            <a:ext cx="3437608" cy="369332"/>
          </a:xfrm>
          <a:prstGeom prst="rect">
            <a:avLst/>
          </a:prstGeom>
          <a:noFill/>
        </p:spPr>
        <p:txBody>
          <a:bodyPr wrap="none" rtlCol="0">
            <a:spAutoFit/>
          </a:bodyPr>
          <a:lstStyle/>
          <a:p>
            <a:r>
              <a:rPr lang="fr-FR"/>
              <a:t>Conclusions basées sur des projets tests</a:t>
            </a:r>
          </a:p>
        </p:txBody>
      </p:sp>
    </p:spTree>
    <p:extLst>
      <p:ext uri="{BB962C8B-B14F-4D97-AF65-F5344CB8AC3E}">
        <p14:creationId xmlns:p14="http://schemas.microsoft.com/office/powerpoint/2010/main" val="188500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591F8AE-C28A-7B26-4900-1E52429D1EED}"/>
              </a:ext>
            </a:extLst>
          </p:cNvPr>
          <p:cNvGraphicFramePr/>
          <p:nvPr>
            <p:custDataLst>
              <p:tags r:id="rId1"/>
            </p:custDataLst>
            <p:extLst>
              <p:ext uri="{D42A27DB-BD31-4B8C-83A1-F6EECF244321}">
                <p14:modId xmlns:p14="http://schemas.microsoft.com/office/powerpoint/2010/main" val="3173055311"/>
              </p:ext>
            </p:extLst>
          </p:nvPr>
        </p:nvGraphicFramePr>
        <p:xfrm>
          <a:off x="1524000" y="74607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95A467B-41E7-E11C-FBDB-5C3778742811}"/>
              </a:ext>
            </a:extLst>
          </p:cNvPr>
          <p:cNvSpPr txBox="1"/>
          <p:nvPr>
            <p:custDataLst>
              <p:tags r:id="rId2"/>
            </p:custDataLst>
          </p:nvPr>
        </p:nvSpPr>
        <p:spPr>
          <a:xfrm>
            <a:off x="1524000" y="5145437"/>
            <a:ext cx="8679492" cy="646331"/>
          </a:xfrm>
          <a:prstGeom prst="rect">
            <a:avLst/>
          </a:prstGeom>
          <a:noFill/>
        </p:spPr>
        <p:txBody>
          <a:bodyPr wrap="none" rtlCol="0">
            <a:spAutoFit/>
          </a:bodyPr>
          <a:lstStyle/>
          <a:p>
            <a:r>
              <a:rPr lang="fr-FR" dirty="0"/>
              <a:t>Des mesures ont-elles déjà été prises pour faire face à cet aléa ?</a:t>
            </a:r>
          </a:p>
          <a:p>
            <a:r>
              <a:rPr lang="fr-FR" dirty="0"/>
              <a:t>Quels types d’actions pourraient-elles être mises en œuvre maintenant sur le projet PIDA ?</a:t>
            </a:r>
          </a:p>
        </p:txBody>
      </p:sp>
    </p:spTree>
    <p:extLst>
      <p:ext uri="{BB962C8B-B14F-4D97-AF65-F5344CB8AC3E}">
        <p14:creationId xmlns:p14="http://schemas.microsoft.com/office/powerpoint/2010/main" val="3205894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465CB-C1A2-F041-A52E-B7CC00167468}"/>
              </a:ext>
            </a:extLst>
          </p:cNvPr>
          <p:cNvSpPr txBox="1">
            <a:spLocks/>
          </p:cNvSpPr>
          <p:nvPr>
            <p:custDataLst>
              <p:tags r:id="rId1"/>
            </p:custDataLst>
          </p:nvPr>
        </p:nvSpPr>
        <p:spPr>
          <a:xfrm>
            <a:off x="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Ressources</a:t>
            </a:r>
          </a:p>
        </p:txBody>
      </p:sp>
      <p:sp>
        <p:nvSpPr>
          <p:cNvPr id="4" name="TextBox 3">
            <a:extLst>
              <a:ext uri="{FF2B5EF4-FFF2-40B4-BE49-F238E27FC236}">
                <a16:creationId xmlns:a16="http://schemas.microsoft.com/office/drawing/2014/main" id="{D6D326C4-0F7B-B34F-B014-EF1AA8E50883}"/>
              </a:ext>
            </a:extLst>
          </p:cNvPr>
          <p:cNvSpPr txBox="1"/>
          <p:nvPr>
            <p:custDataLst>
              <p:tags r:id="rId2"/>
            </p:custDataLst>
          </p:nvPr>
        </p:nvSpPr>
        <p:spPr>
          <a:xfrm>
            <a:off x="735000" y="2136338"/>
            <a:ext cx="7039627" cy="3139321"/>
          </a:xfrm>
          <a:prstGeom prst="rect">
            <a:avLst/>
          </a:prstGeom>
          <a:noFill/>
        </p:spPr>
        <p:txBody>
          <a:bodyPr wrap="square" rtlCol="0">
            <a:spAutoFit/>
          </a:bodyPr>
          <a:lstStyle/>
          <a:p>
            <a:r>
              <a:rPr lang="fr-FR" dirty="0">
                <a:hlinkClick r:id="rId4"/>
              </a:rPr>
              <a:t>International Energy Agency, </a:t>
            </a:r>
            <a:r>
              <a:rPr lang="fr-FR" dirty="0" err="1">
                <a:hlinkClick r:id="rId4"/>
              </a:rPr>
              <a:t>Climate</a:t>
            </a:r>
            <a:r>
              <a:rPr lang="fr-FR" dirty="0">
                <a:hlinkClick r:id="rId4"/>
              </a:rPr>
              <a:t> Impacts on </a:t>
            </a:r>
            <a:r>
              <a:rPr lang="fr-FR" dirty="0" err="1">
                <a:hlinkClick r:id="rId4"/>
              </a:rPr>
              <a:t>African</a:t>
            </a:r>
            <a:r>
              <a:rPr lang="fr-FR" dirty="0">
                <a:hlinkClick r:id="rId4"/>
              </a:rPr>
              <a:t> </a:t>
            </a:r>
            <a:r>
              <a:rPr lang="fr-FR" dirty="0" err="1">
                <a:hlinkClick r:id="rId4"/>
              </a:rPr>
              <a:t>Hydropower</a:t>
            </a:r>
            <a:endParaRPr lang="fr-FR" dirty="0">
              <a:hlinkClick r:id="rId4"/>
            </a:endParaRPr>
          </a:p>
          <a:p>
            <a:endParaRPr lang="en-US" dirty="0"/>
          </a:p>
          <a:p>
            <a:r>
              <a:rPr lang="fr-FR" dirty="0">
                <a:hlinkClick r:id="rId5"/>
              </a:rPr>
              <a:t>International </a:t>
            </a:r>
            <a:r>
              <a:rPr lang="fr-FR" dirty="0" err="1">
                <a:hlinkClick r:id="rId5"/>
              </a:rPr>
              <a:t>Hydropower</a:t>
            </a:r>
            <a:r>
              <a:rPr lang="fr-FR" dirty="0">
                <a:hlinkClick r:id="rId5"/>
              </a:rPr>
              <a:t> Association, 2019. </a:t>
            </a:r>
            <a:r>
              <a:rPr lang="fr-FR" dirty="0" err="1">
                <a:hlinkClick r:id="rId5"/>
              </a:rPr>
              <a:t>Hydropower</a:t>
            </a:r>
            <a:r>
              <a:rPr lang="fr-FR" dirty="0">
                <a:hlinkClick r:id="rId5"/>
              </a:rPr>
              <a:t> </a:t>
            </a:r>
            <a:r>
              <a:rPr lang="fr-FR" dirty="0" err="1">
                <a:hlinkClick r:id="rId5"/>
              </a:rPr>
              <a:t>Sector</a:t>
            </a:r>
            <a:r>
              <a:rPr lang="fr-FR" dirty="0">
                <a:hlinkClick r:id="rId5"/>
              </a:rPr>
              <a:t> </a:t>
            </a:r>
            <a:r>
              <a:rPr lang="fr-FR" dirty="0" err="1">
                <a:hlinkClick r:id="rId5"/>
              </a:rPr>
              <a:t>Climate</a:t>
            </a:r>
            <a:r>
              <a:rPr lang="fr-FR" dirty="0">
                <a:hlinkClick r:id="rId5"/>
              </a:rPr>
              <a:t> </a:t>
            </a:r>
            <a:r>
              <a:rPr lang="fr-FR" dirty="0" err="1">
                <a:hlinkClick r:id="rId5"/>
              </a:rPr>
              <a:t>Resilience</a:t>
            </a:r>
            <a:r>
              <a:rPr lang="fr-FR" dirty="0">
                <a:hlinkClick r:id="rId5"/>
              </a:rPr>
              <a:t> Guide. London, United </a:t>
            </a:r>
            <a:r>
              <a:rPr lang="fr-FR" dirty="0" err="1">
                <a:hlinkClick r:id="rId5"/>
              </a:rPr>
              <a:t>Kingdom</a:t>
            </a:r>
            <a:endParaRPr lang="fr-FR" dirty="0">
              <a:hlinkClick r:id="rId5"/>
            </a:endParaRPr>
          </a:p>
          <a:p>
            <a:endParaRPr lang="en-US" dirty="0"/>
          </a:p>
          <a:p>
            <a:r>
              <a:rPr lang="fr-FR" dirty="0">
                <a:hlinkClick r:id="rId6"/>
              </a:rPr>
              <a:t>World Bank, </a:t>
            </a:r>
            <a:r>
              <a:rPr lang="fr-FR" dirty="0" err="1">
                <a:hlinkClick r:id="rId6"/>
              </a:rPr>
              <a:t>Enhanced</a:t>
            </a:r>
            <a:r>
              <a:rPr lang="fr-FR" dirty="0">
                <a:hlinkClick r:id="rId6"/>
              </a:rPr>
              <a:t> </a:t>
            </a:r>
            <a:r>
              <a:rPr lang="fr-FR" dirty="0" err="1">
                <a:hlinkClick r:id="rId6"/>
              </a:rPr>
              <a:t>Climate</a:t>
            </a:r>
            <a:r>
              <a:rPr lang="fr-FR" dirty="0">
                <a:hlinkClick r:id="rId6"/>
              </a:rPr>
              <a:t> </a:t>
            </a:r>
            <a:r>
              <a:rPr lang="fr-FR" dirty="0" err="1">
                <a:hlinkClick r:id="rId6"/>
              </a:rPr>
              <a:t>Resilience</a:t>
            </a:r>
            <a:r>
              <a:rPr lang="fr-FR" dirty="0">
                <a:hlinkClick r:id="rId6"/>
              </a:rPr>
              <a:t> of </a:t>
            </a:r>
            <a:r>
              <a:rPr lang="fr-FR" dirty="0" err="1">
                <a:hlinkClick r:id="rId6"/>
              </a:rPr>
              <a:t>Africa’s</a:t>
            </a:r>
            <a:r>
              <a:rPr lang="fr-FR" dirty="0">
                <a:hlinkClick r:id="rId6"/>
              </a:rPr>
              <a:t> Infrastructure</a:t>
            </a:r>
          </a:p>
          <a:p>
            <a:endParaRPr lang="en-US" dirty="0"/>
          </a:p>
          <a:p>
            <a:r>
              <a:rPr lang="fr-FR" dirty="0"/>
              <a:t>Commission européenne, Changement climatique et grands projets : </a:t>
            </a:r>
            <a:r>
              <a:rPr lang="fr-FR" dirty="0" err="1"/>
              <a:t>Outline</a:t>
            </a:r>
            <a:r>
              <a:rPr lang="fr-FR" dirty="0"/>
              <a:t> of the </a:t>
            </a:r>
            <a:r>
              <a:rPr lang="fr-FR" dirty="0" err="1"/>
              <a:t>climate</a:t>
            </a:r>
            <a:r>
              <a:rPr lang="fr-FR" dirty="0"/>
              <a:t> change </a:t>
            </a:r>
            <a:r>
              <a:rPr lang="fr-FR" dirty="0" err="1"/>
              <a:t>related</a:t>
            </a:r>
            <a:r>
              <a:rPr lang="fr-FR" dirty="0"/>
              <a:t> </a:t>
            </a:r>
            <a:r>
              <a:rPr lang="fr-FR" dirty="0" err="1"/>
              <a:t>requirements</a:t>
            </a:r>
            <a:r>
              <a:rPr lang="fr-FR" dirty="0"/>
              <a:t> and guidance for major </a:t>
            </a:r>
            <a:r>
              <a:rPr lang="fr-FR" dirty="0" err="1"/>
              <a:t>projects</a:t>
            </a:r>
            <a:r>
              <a:rPr lang="fr-FR" dirty="0"/>
              <a:t> in the 2014-2020 </a:t>
            </a:r>
            <a:r>
              <a:rPr lang="fr-FR" dirty="0" err="1"/>
              <a:t>programming</a:t>
            </a:r>
            <a:r>
              <a:rPr lang="fr-FR" dirty="0"/>
              <a:t> </a:t>
            </a:r>
            <a:r>
              <a:rPr lang="fr-FR" dirty="0" err="1"/>
              <a:t>period</a:t>
            </a:r>
            <a:endParaRPr lang="fr-FR" dirty="0"/>
          </a:p>
          <a:p>
            <a:endParaRPr lang="en-US" dirty="0"/>
          </a:p>
        </p:txBody>
      </p:sp>
    </p:spTree>
    <p:extLst>
      <p:ext uri="{BB962C8B-B14F-4D97-AF65-F5344CB8AC3E}">
        <p14:creationId xmlns:p14="http://schemas.microsoft.com/office/powerpoint/2010/main" val="96282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custDataLst>
              <p:tags r:id="rId1"/>
            </p:custDataLst>
          </p:nvPr>
        </p:nvSpPr>
        <p:spPr>
          <a:xfrm>
            <a:off x="376147" y="683214"/>
            <a:ext cx="8483784" cy="993775"/>
          </a:xfrm>
        </p:spPr>
        <p:txBody>
          <a:bodyPr>
            <a:normAutofit fontScale="90000"/>
          </a:bodyPr>
          <a:lstStyle/>
          <a:p>
            <a:r>
              <a:rPr lang="fr-FR" dirty="0"/>
              <a:t>Objectifs d’AFRI-RES et du programme de formation</a:t>
            </a:r>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custDataLst>
              <p:tags r:id="rId2"/>
            </p:custDataLst>
          </p:nvPr>
        </p:nvSpPr>
        <p:spPr>
          <a:xfrm>
            <a:off x="316523" y="1885648"/>
            <a:ext cx="8827477" cy="1570231"/>
          </a:xfrm>
        </p:spPr>
        <p:txBody>
          <a:bodyPr>
            <a:normAutofit/>
          </a:bodyPr>
          <a:lstStyle/>
          <a:p>
            <a:pPr marL="0" indent="0">
              <a:lnSpc>
                <a:spcPct val="120000"/>
              </a:lnSpc>
              <a:spcBef>
                <a:spcPts val="360"/>
              </a:spcBef>
              <a:buNone/>
            </a:pPr>
            <a:r>
              <a:rPr lang="fr-FR" sz="1600" dirty="0"/>
              <a:t>Objectif du Mécanisme d’investissement en faveur de la résilience climatique en Afrique (AFRI-RES) : Renforcer la capacité des institutions africaines (administrations centrales, organisations de bassins fluviaux, communautés économiques régionales, pools énergétiques et praticiens du développement) à planifier, concevoir et mettre en œuvre des investissements résilients à la variabilité et au changement climatiques dans des secteurs sélectionnés.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custDataLst>
              <p:tags r:id="rId3"/>
            </p:custDataLst>
          </p:nvPr>
        </p:nvSpPr>
        <p:spPr>
          <a:xfrm>
            <a:off x="376147" y="3610780"/>
            <a:ext cx="8483784" cy="2554545"/>
          </a:xfrm>
          <a:prstGeom prst="rect">
            <a:avLst/>
          </a:prstGeom>
          <a:noFill/>
        </p:spPr>
        <p:txBody>
          <a:bodyPr wrap="square" rtlCol="0">
            <a:spAutoFit/>
          </a:bodyPr>
          <a:lstStyle/>
          <a:p>
            <a:pPr lvl="0"/>
            <a:r>
              <a:rPr lang="fr-FR" sz="1400" dirty="0"/>
              <a:t>Objectifs du programme de formation :</a:t>
            </a:r>
          </a:p>
          <a:p>
            <a:pPr marL="285750" indent="-285750">
              <a:buFont typeface="Wingdings" pitchFamily="2" charset="2"/>
              <a:buChar char="ü"/>
            </a:pPr>
            <a:r>
              <a:rPr lang="fr-FR" sz="1400" dirty="0"/>
              <a:t>Apporter des informations sur les risques climatiques pour les infrastructures africaines</a:t>
            </a:r>
          </a:p>
          <a:p>
            <a:pPr marL="285750" indent="-285750">
              <a:buFont typeface="Wingdings" pitchFamily="2" charset="2"/>
              <a:buChar char="ü"/>
            </a:pPr>
            <a:r>
              <a:rPr lang="fr-FR" sz="1400" dirty="0"/>
              <a:t>Faire comprendre la résilience climatique, ses attributs et les directives connexes</a:t>
            </a:r>
          </a:p>
          <a:p>
            <a:pPr marL="285750" indent="-285750">
              <a:buFont typeface="Wingdings" pitchFamily="2" charset="2"/>
              <a:buChar char="ü"/>
            </a:pPr>
            <a:r>
              <a:rPr lang="fr-FR" sz="1400" dirty="0"/>
              <a:t>Former les participants à l’utilisation des attributs de résilience et des directives relatives à la résilience climatique pour le secteur de l’hydroélectricité déjà développés par la Banque mondiale dans le cadre du programme AFRI-RES</a:t>
            </a:r>
          </a:p>
          <a:p>
            <a:pPr marL="285750" indent="-285750">
              <a:buFont typeface="Wingdings" pitchFamily="2" charset="2"/>
              <a:buChar char="ü"/>
            </a:pPr>
            <a:r>
              <a:rPr lang="fr-FR" sz="1400" dirty="0"/>
              <a:t>Développer la capacité à suivre et évaluer les projets pour l’adoption des attributs de la résilience climatique afin de garantir les impacts prévus des projets</a:t>
            </a:r>
          </a:p>
          <a:p>
            <a:pPr marL="285750" indent="-285750">
              <a:buFont typeface="Wingdings" pitchFamily="2" charset="2"/>
              <a:buChar char="ü"/>
            </a:pPr>
            <a:r>
              <a:rPr lang="fr-FR" sz="1400" dirty="0"/>
              <a:t>Promouvoir des mesures de résilience climatique pour améliorer la qualité et la durabilité des projets</a:t>
            </a:r>
          </a:p>
          <a:p>
            <a:pPr marL="285750" indent="-285750">
              <a:buFont typeface="Wingdings" pitchFamily="2" charset="2"/>
              <a:buChar char="ü"/>
            </a:pPr>
            <a:r>
              <a:rPr lang="fr-FR" sz="1400" dirty="0"/>
              <a:t>Augmenter la capacité de gestion adaptative des projets, afin d’intégrer les nouvelles informations et connaissances sur la résilience au changement climatique, pertinentes pour les projets.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custDataLst>
              <p:tags r:id="rId1"/>
            </p:custDataLst>
          </p:nvPr>
        </p:nvSpPr>
        <p:spPr>
          <a:xfrm>
            <a:off x="628650" y="500062"/>
            <a:ext cx="7886700" cy="1325563"/>
          </a:xfrm>
        </p:spPr>
        <p:txBody>
          <a:bodyPr/>
          <a:lstStyle/>
          <a:p>
            <a:r>
              <a:rPr lang="fr-FR" dirty="0"/>
              <a:t>Objectifs du module 3</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custDataLst>
              <p:tags r:id="rId2"/>
            </p:custDataLst>
          </p:nvPr>
        </p:nvSpPr>
        <p:spPr>
          <a:xfrm>
            <a:off x="628650" y="1834173"/>
            <a:ext cx="5117242" cy="4351338"/>
          </a:xfrm>
        </p:spPr>
        <p:txBody>
          <a:bodyPr>
            <a:normAutofit/>
          </a:bodyPr>
          <a:lstStyle/>
          <a:p>
            <a:pPr marL="0" indent="0">
              <a:buNone/>
            </a:pPr>
            <a:r>
              <a:rPr lang="fr-FR" dirty="0"/>
              <a:t>À l’issue du module 3, les participants </a:t>
            </a:r>
          </a:p>
          <a:p>
            <a:pPr>
              <a:buFont typeface="Wingdings" pitchFamily="2" charset="2"/>
              <a:buChar char="ü"/>
            </a:pPr>
            <a:r>
              <a:rPr lang="fr-FR" dirty="0"/>
              <a:t>comprendront la résilience au changement climatique, ses attributs et les directives connexes</a:t>
            </a:r>
          </a:p>
          <a:p>
            <a:pPr marL="285750" indent="-285750">
              <a:buFont typeface="Wingdings" pitchFamily="2" charset="2"/>
              <a:buChar char="ü"/>
            </a:pPr>
            <a:r>
              <a:rPr lang="fr-FR" dirty="0"/>
              <a:t>promouvront des mesures de résilience pour améliorer la qualité et la durabilité des projets</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custDataLst>
              <p:tags r:id="rId3"/>
            </p:custDataLst>
          </p:nvPr>
        </p:nvPicPr>
        <p:blipFill>
          <a:blip r:embed="rId5">
            <a:extLst>
              <a:ext uri="{96DAC541-7B7A-43D3-8B79-37D633B846F1}">
                <asvg:svgBlip xmlns:asvg="http://schemas.microsoft.com/office/drawing/2016/SVG/main" r:embed="rId6"/>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custDataLst>
              <p:tags r:id="rId1"/>
            </p:custDataLst>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lang="en-GB"/>
          </a:p>
        </p:txBody>
      </p:sp>
      <p:sp>
        <p:nvSpPr>
          <p:cNvPr id="8" name="TextBox 7">
            <a:extLst>
              <a:ext uri="{FF2B5EF4-FFF2-40B4-BE49-F238E27FC236}">
                <a16:creationId xmlns:a16="http://schemas.microsoft.com/office/drawing/2014/main" id="{69D8B655-A0B5-46F5-B94C-1321E9094208}"/>
              </a:ext>
            </a:extLst>
          </p:cNvPr>
          <p:cNvSpPr txBox="1"/>
          <p:nvPr>
            <p:custDataLst>
              <p:tags r:id="rId2"/>
            </p:custDataLst>
          </p:nvPr>
        </p:nvSpPr>
        <p:spPr>
          <a:xfrm>
            <a:off x="1784759" y="1025978"/>
            <a:ext cx="5363117" cy="461665"/>
          </a:xfrm>
          <a:prstGeom prst="rect">
            <a:avLst/>
          </a:prstGeom>
          <a:noFill/>
        </p:spPr>
        <p:txBody>
          <a:bodyPr wrap="square" rtlCol="0">
            <a:spAutoFit/>
          </a:bodyPr>
          <a:lstStyle/>
          <a:p>
            <a:pPr algn="ctr"/>
            <a:r>
              <a:rPr lang="fr-FR" sz="2400" b="1">
                <a:solidFill>
                  <a:srgbClr val="0070C0"/>
                </a:solidFill>
              </a:rPr>
              <a:t>Définir les attentes et la portée</a:t>
            </a:r>
          </a:p>
        </p:txBody>
      </p:sp>
      <p:sp>
        <p:nvSpPr>
          <p:cNvPr id="5" name="Rectangle 4">
            <a:extLst>
              <a:ext uri="{FF2B5EF4-FFF2-40B4-BE49-F238E27FC236}">
                <a16:creationId xmlns:a16="http://schemas.microsoft.com/office/drawing/2014/main" id="{2A2430D9-9305-EC4C-A926-E8E253B83772}"/>
              </a:ext>
            </a:extLst>
          </p:cNvPr>
          <p:cNvSpPr/>
          <p:nvPr>
            <p:custDataLst>
              <p:tags r:id="rId3"/>
            </p:custDataLst>
          </p:nvPr>
        </p:nvSpPr>
        <p:spPr>
          <a:xfrm>
            <a:off x="578226" y="1706005"/>
            <a:ext cx="7987547" cy="5078313"/>
          </a:xfrm>
          <a:prstGeom prst="rect">
            <a:avLst/>
          </a:prstGeom>
        </p:spPr>
        <p:txBody>
          <a:bodyPr wrap="square">
            <a:spAutoFit/>
          </a:bodyPr>
          <a:lstStyle/>
          <a:p>
            <a:r>
              <a:rPr lang="fr-FR" dirty="0"/>
              <a:t>L’adaptation ex ante de la planification et de la conception des infrastructures offre un grand potentiel de réduction des impacts du changement climatique sur les infrastructures dans des futurs plus secs, et permet de mieux tirer parti d’une plus grande disponibilité de l’eau dans des futurs plus humides (BM, ECRAI).</a:t>
            </a:r>
          </a:p>
          <a:p>
            <a:endParaRPr lang="en-US" dirty="0"/>
          </a:p>
          <a:p>
            <a:r>
              <a:rPr lang="fr-FR" dirty="0"/>
              <a:t>Qu’est-ce qui pourrait être influencé par le changement climatique ?</a:t>
            </a:r>
          </a:p>
          <a:p>
            <a:pPr marL="285750" indent="-285750">
              <a:buFont typeface="Arial" panose="020B0604020202020204" pitchFamily="34" charset="0"/>
              <a:buChar char="•"/>
            </a:pPr>
            <a:r>
              <a:rPr lang="fr-FR" dirty="0"/>
              <a:t>Niveaux de production</a:t>
            </a:r>
          </a:p>
          <a:p>
            <a:pPr marL="285750" indent="-285750">
              <a:buFont typeface="Arial" panose="020B0604020202020204" pitchFamily="34" charset="0"/>
              <a:buChar char="•"/>
            </a:pPr>
            <a:r>
              <a:rPr lang="fr-FR" dirty="0"/>
              <a:t>Coûts pour les consommateurs</a:t>
            </a:r>
          </a:p>
          <a:p>
            <a:pPr marL="285750" indent="-285750">
              <a:buFont typeface="Arial" panose="020B0604020202020204" pitchFamily="34" charset="0"/>
              <a:buChar char="•"/>
            </a:pPr>
            <a:r>
              <a:rPr lang="fr-FR" dirty="0"/>
              <a:t>Impacts environnementaux</a:t>
            </a:r>
          </a:p>
          <a:p>
            <a:pPr marL="285750" indent="-285750">
              <a:buFont typeface="Arial" panose="020B0604020202020204" pitchFamily="34" charset="0"/>
              <a:buChar char="•"/>
            </a:pPr>
            <a:r>
              <a:rPr lang="fr-FR" dirty="0"/>
              <a:t>Répartition des ressources en eau</a:t>
            </a:r>
          </a:p>
          <a:p>
            <a:pPr marL="285750" indent="-285750">
              <a:buFont typeface="Arial" panose="020B0604020202020204" pitchFamily="34" charset="0"/>
              <a:buChar char="•"/>
            </a:pPr>
            <a:endParaRPr lang="en-US" dirty="0"/>
          </a:p>
          <a:p>
            <a:endParaRPr lang="en-US" dirty="0"/>
          </a:p>
          <a:p>
            <a:r>
              <a:rPr lang="fr-FR" dirty="0"/>
              <a:t>Sur quoi les mesures de résilience climatique doivent-elles porter ?</a:t>
            </a:r>
          </a:p>
          <a:p>
            <a:endParaRPr lang="en-US" dirty="0"/>
          </a:p>
          <a:p>
            <a:r>
              <a:rPr lang="fr-FR" dirty="0"/>
              <a:t>Quelles sont les variables à prendre en compte ?</a:t>
            </a:r>
          </a:p>
          <a:p>
            <a:endParaRPr lang="en-US" dirty="0"/>
          </a:p>
          <a:p>
            <a:r>
              <a:rPr lang="fr-FR" dirty="0"/>
              <a:t>Quelles informations et conseils </a:t>
            </a:r>
            <a:r>
              <a:rPr lang="fr-FR" dirty="0" err="1"/>
              <a:t>seront-ils</a:t>
            </a:r>
            <a:r>
              <a:rPr lang="fr-FR" dirty="0"/>
              <a:t> fournis par le gouvernement ? </a:t>
            </a:r>
          </a:p>
          <a:p>
            <a:endParaRPr lang="en-US" dirty="0"/>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207CF1-C1C2-6441-8E14-8926529E2AAB}"/>
              </a:ext>
            </a:extLst>
          </p:cNvPr>
          <p:cNvPicPr>
            <a:picLocks noChangeAspect="1"/>
          </p:cNvPicPr>
          <p:nvPr>
            <p:custDataLst>
              <p:tags r:id="rId1"/>
            </p:custDataLst>
          </p:nvPr>
        </p:nvPicPr>
        <p:blipFill>
          <a:blip r:embed="rId3"/>
          <a:stretch>
            <a:fillRect/>
          </a:stretch>
        </p:blipFill>
        <p:spPr>
          <a:xfrm>
            <a:off x="0" y="602251"/>
            <a:ext cx="9144000" cy="5653498"/>
          </a:xfrm>
          <a:prstGeom prst="rect">
            <a:avLst/>
          </a:prstGeom>
        </p:spPr>
      </p:pic>
    </p:spTree>
    <p:extLst>
      <p:ext uri="{BB962C8B-B14F-4D97-AF65-F5344CB8AC3E}">
        <p14:creationId xmlns:p14="http://schemas.microsoft.com/office/powerpoint/2010/main" val="243024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A5B8E-D709-B943-81F9-D7BBCB5A43F6}"/>
              </a:ext>
            </a:extLst>
          </p:cNvPr>
          <p:cNvPicPr>
            <a:picLocks noChangeAspect="1"/>
          </p:cNvPicPr>
          <p:nvPr>
            <p:custDataLst>
              <p:tags r:id="rId1"/>
            </p:custDataLst>
          </p:nvPr>
        </p:nvPicPr>
        <p:blipFill>
          <a:blip r:embed="rId3"/>
          <a:stretch>
            <a:fillRect/>
          </a:stretch>
        </p:blipFill>
        <p:spPr>
          <a:xfrm>
            <a:off x="0" y="507358"/>
            <a:ext cx="9144000" cy="5843284"/>
          </a:xfrm>
          <a:prstGeom prst="rect">
            <a:avLst/>
          </a:prstGeom>
        </p:spPr>
      </p:pic>
    </p:spTree>
    <p:extLst>
      <p:ext uri="{BB962C8B-B14F-4D97-AF65-F5344CB8AC3E}">
        <p14:creationId xmlns:p14="http://schemas.microsoft.com/office/powerpoint/2010/main" val="79095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3E0FD6-301D-1345-A1C2-2F06A83896CE}"/>
              </a:ext>
            </a:extLst>
          </p:cNvPr>
          <p:cNvPicPr>
            <a:picLocks noChangeAspect="1"/>
          </p:cNvPicPr>
          <p:nvPr>
            <p:custDataLst>
              <p:tags r:id="rId1"/>
            </p:custDataLst>
          </p:nvPr>
        </p:nvPicPr>
        <p:blipFill>
          <a:blip r:embed="rId4"/>
          <a:stretch>
            <a:fillRect/>
          </a:stretch>
        </p:blipFill>
        <p:spPr>
          <a:xfrm>
            <a:off x="0" y="2572332"/>
            <a:ext cx="9144000" cy="1713336"/>
          </a:xfrm>
          <a:prstGeom prst="rect">
            <a:avLst/>
          </a:prstGeom>
        </p:spPr>
      </p:pic>
      <p:sp>
        <p:nvSpPr>
          <p:cNvPr id="3" name="TextBox 2">
            <a:extLst>
              <a:ext uri="{FF2B5EF4-FFF2-40B4-BE49-F238E27FC236}">
                <a16:creationId xmlns:a16="http://schemas.microsoft.com/office/drawing/2014/main" id="{4A7DA93A-1E55-2949-ACCA-01CF91644A7D}"/>
              </a:ext>
            </a:extLst>
          </p:cNvPr>
          <p:cNvSpPr txBox="1"/>
          <p:nvPr>
            <p:custDataLst>
              <p:tags r:id="rId2"/>
            </p:custDataLst>
          </p:nvPr>
        </p:nvSpPr>
        <p:spPr>
          <a:xfrm>
            <a:off x="263471" y="4866467"/>
            <a:ext cx="7966129" cy="923330"/>
          </a:xfrm>
          <a:prstGeom prst="rect">
            <a:avLst/>
          </a:prstGeom>
          <a:noFill/>
        </p:spPr>
        <p:txBody>
          <a:bodyPr wrap="square" rtlCol="0">
            <a:spAutoFit/>
          </a:bodyPr>
          <a:lstStyle/>
          <a:p>
            <a:r>
              <a:rPr lang="fr-FR" dirty="0"/>
              <a:t>Source : Commission européenne, Changement climatique et grands projets : </a:t>
            </a:r>
            <a:r>
              <a:rPr lang="fr-FR" dirty="0" err="1"/>
              <a:t>Outline</a:t>
            </a:r>
            <a:r>
              <a:rPr lang="fr-FR" dirty="0"/>
              <a:t> of the </a:t>
            </a:r>
            <a:r>
              <a:rPr lang="fr-FR" dirty="0" err="1"/>
              <a:t>climate</a:t>
            </a:r>
            <a:r>
              <a:rPr lang="fr-FR" dirty="0"/>
              <a:t> change </a:t>
            </a:r>
            <a:r>
              <a:rPr lang="fr-FR" dirty="0" err="1"/>
              <a:t>related</a:t>
            </a:r>
            <a:r>
              <a:rPr lang="fr-FR" dirty="0"/>
              <a:t> </a:t>
            </a:r>
            <a:r>
              <a:rPr lang="fr-FR" dirty="0" err="1"/>
              <a:t>requirements</a:t>
            </a:r>
            <a:r>
              <a:rPr lang="fr-FR" dirty="0"/>
              <a:t> and guidance for major </a:t>
            </a:r>
            <a:r>
              <a:rPr lang="fr-FR" dirty="0" err="1"/>
              <a:t>projects</a:t>
            </a:r>
            <a:r>
              <a:rPr lang="fr-FR" dirty="0"/>
              <a:t> in the 2014-2020 </a:t>
            </a:r>
            <a:r>
              <a:rPr lang="fr-FR" dirty="0" err="1"/>
              <a:t>programming</a:t>
            </a:r>
            <a:r>
              <a:rPr lang="fr-FR" dirty="0"/>
              <a:t> </a:t>
            </a:r>
            <a:r>
              <a:rPr lang="fr-FR" dirty="0" err="1"/>
              <a:t>period</a:t>
            </a:r>
            <a:endParaRPr lang="fr-FR" dirty="0"/>
          </a:p>
        </p:txBody>
      </p:sp>
    </p:spTree>
    <p:extLst>
      <p:ext uri="{BB962C8B-B14F-4D97-AF65-F5344CB8AC3E}">
        <p14:creationId xmlns:p14="http://schemas.microsoft.com/office/powerpoint/2010/main" val="37864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custDataLst>
              <p:tags r:id="rId1"/>
            </p:custDataLst>
            <p:extLst>
              <p:ext uri="{D42A27DB-BD31-4B8C-83A1-F6EECF244321}">
                <p14:modId xmlns:p14="http://schemas.microsoft.com/office/powerpoint/2010/main" val="1947844679"/>
              </p:ext>
            </p:extLst>
          </p:nvPr>
        </p:nvGraphicFramePr>
        <p:xfrm>
          <a:off x="495946" y="1144247"/>
          <a:ext cx="8152107" cy="5956431"/>
        </p:xfrm>
        <a:graphic>
          <a:graphicData uri="http://schemas.openxmlformats.org/drawingml/2006/table">
            <a:tbl>
              <a:tblPr firstRow="1" bandRow="1">
                <a:tableStyleId>{5C22544A-7EE6-4342-B048-85BDC9FD1C3A}</a:tableStyleId>
              </a:tblPr>
              <a:tblGrid>
                <a:gridCol w="1425844">
                  <a:extLst>
                    <a:ext uri="{9D8B030D-6E8A-4147-A177-3AD203B41FA5}">
                      <a16:colId xmlns:a16="http://schemas.microsoft.com/office/drawing/2014/main" val="8790330"/>
                    </a:ext>
                  </a:extLst>
                </a:gridCol>
                <a:gridCol w="3006671">
                  <a:extLst>
                    <a:ext uri="{9D8B030D-6E8A-4147-A177-3AD203B41FA5}">
                      <a16:colId xmlns:a16="http://schemas.microsoft.com/office/drawing/2014/main" val="210428249"/>
                    </a:ext>
                  </a:extLst>
                </a:gridCol>
                <a:gridCol w="3719592">
                  <a:extLst>
                    <a:ext uri="{9D8B030D-6E8A-4147-A177-3AD203B41FA5}">
                      <a16:colId xmlns:a16="http://schemas.microsoft.com/office/drawing/2014/main" val="3603682677"/>
                    </a:ext>
                  </a:extLst>
                </a:gridCol>
              </a:tblGrid>
              <a:tr h="896751">
                <a:tc>
                  <a:txBody>
                    <a:bodyPr/>
                    <a:lstStyle/>
                    <a:p>
                      <a:r>
                        <a:rPr lang="fr-FR" sz="1600"/>
                        <a:t>Variable climatique</a:t>
                      </a:r>
                    </a:p>
                  </a:txBody>
                  <a:tcPr/>
                </a:tc>
                <a:tc>
                  <a:txBody>
                    <a:bodyPr/>
                    <a:lstStyle/>
                    <a:p>
                      <a:r>
                        <a:rPr lang="fr-FR" sz="1600"/>
                        <a:t>Impacts sur les composantes du projet</a:t>
                      </a:r>
                    </a:p>
                  </a:txBody>
                  <a:tcPr/>
                </a:tc>
                <a:tc>
                  <a:txBody>
                    <a:bodyPr/>
                    <a:lstStyle/>
                    <a:p>
                      <a:r>
                        <a:rPr lang="fr-FR" sz="1600"/>
                        <a:t>Mesures potentielles de résilience/adaptation </a:t>
                      </a:r>
                    </a:p>
                  </a:txBody>
                  <a:tcPr/>
                </a:tc>
                <a:extLst>
                  <a:ext uri="{0D108BD9-81ED-4DB2-BD59-A6C34878D82A}">
                    <a16:rowId xmlns:a16="http://schemas.microsoft.com/office/drawing/2014/main" val="3643683914"/>
                  </a:ext>
                </a:extLst>
              </a:tr>
              <a:tr h="472953">
                <a:tc rowSpan="2">
                  <a:txBody>
                    <a:bodyPr/>
                    <a:lstStyle/>
                    <a:p>
                      <a:r>
                        <a:rPr lang="fr-FR" sz="1600"/>
                        <a:t>Température</a:t>
                      </a:r>
                    </a:p>
                  </a:txBody>
                  <a:tcPr/>
                </a:tc>
                <a:tc>
                  <a:txBody>
                    <a:bodyPr/>
                    <a:lstStyle/>
                    <a:p>
                      <a:r>
                        <a:rPr lang="fr-FR" sz="1600"/>
                        <a:t>Dilatation/contraction des matériaux</a:t>
                      </a:r>
                    </a:p>
                    <a:p>
                      <a:r>
                        <a:rPr lang="fr-FR" sz="1600"/>
                        <a:t>provoquant des fissures, entraînant</a:t>
                      </a:r>
                    </a:p>
                    <a:p>
                      <a:r>
                        <a:rPr lang="fr-FR" sz="1600"/>
                        <a:t>des fuites ou une instabilité</a:t>
                      </a:r>
                    </a:p>
                  </a:txBody>
                  <a:tcPr/>
                </a:tc>
                <a:tc>
                  <a:txBody>
                    <a:bodyPr/>
                    <a:lstStyle/>
                    <a:p>
                      <a:r>
                        <a:rPr lang="fr-FR" sz="1600"/>
                        <a:t>Monolithes et/ou joints de construction supplémentaires</a:t>
                      </a:r>
                    </a:p>
                    <a:p>
                      <a:r>
                        <a:rPr lang="fr-FR" sz="1600"/>
                        <a:t>• Nouvelles conceptions de mélange de béton qui sont plus</a:t>
                      </a:r>
                    </a:p>
                    <a:p>
                      <a:r>
                        <a:rPr lang="fr-FR" sz="1600"/>
                        <a:t>plus résistants aux variations de température</a:t>
                      </a:r>
                    </a:p>
                    <a:p>
                      <a:r>
                        <a:rPr lang="fr-FR" sz="1600"/>
                        <a:t>• Changement du type de barrage/choix des matériaux de construction</a:t>
                      </a:r>
                    </a:p>
                    <a:p>
                      <a:r>
                        <a:rPr lang="fr-FR" sz="1600"/>
                        <a:t>• Contrôle de la température du béton du barrage</a:t>
                      </a:r>
                    </a:p>
                    <a:p>
                      <a:r>
                        <a:rPr lang="fr-FR" sz="1600"/>
                        <a:t>par pré ou post-refroidissement</a:t>
                      </a:r>
                    </a:p>
                  </a:txBody>
                  <a:tcPr/>
                </a:tc>
                <a:extLst>
                  <a:ext uri="{0D108BD9-81ED-4DB2-BD59-A6C34878D82A}">
                    <a16:rowId xmlns:a16="http://schemas.microsoft.com/office/drawing/2014/main" val="878013045"/>
                  </a:ext>
                </a:extLst>
              </a:tr>
              <a:tr h="472953">
                <a:tc vMerge="1">
                  <a:txBody>
                    <a:bodyPr/>
                    <a:lstStyle/>
                    <a:p>
                      <a:endParaRPr lang="en-US" dirty="0"/>
                    </a:p>
                  </a:txBody>
                  <a:tcPr/>
                </a:tc>
                <a:tc>
                  <a:txBody>
                    <a:bodyPr/>
                    <a:lstStyle/>
                    <a:p>
                      <a:r>
                        <a:rPr lang="fr-FR" sz="1600"/>
                        <a:t>Certaines construction utilisant certains</a:t>
                      </a:r>
                    </a:p>
                    <a:p>
                      <a:r>
                        <a:rPr lang="fr-FR" sz="1600"/>
                        <a:t>matériaux (ex. mise en place de béton</a:t>
                      </a:r>
                    </a:p>
                    <a:p>
                      <a:r>
                        <a:rPr lang="fr-FR" sz="1600"/>
                        <a:t>ou barrage à noyau argileux) ne peuvent pas se faire dans des conditions caractérisées par</a:t>
                      </a:r>
                    </a:p>
                    <a:p>
                      <a:r>
                        <a:rPr lang="fr-FR" sz="1600"/>
                        <a:t>des températures extrêmes</a:t>
                      </a:r>
                    </a:p>
                  </a:txBody>
                  <a:tcPr/>
                </a:tc>
                <a:tc>
                  <a:txBody>
                    <a:bodyPr/>
                    <a:lstStyle/>
                    <a:p>
                      <a:r>
                        <a:rPr lang="fr-FR" sz="1600"/>
                        <a:t>La planification de la construction doit tenir compte des</a:t>
                      </a:r>
                    </a:p>
                    <a:p>
                      <a:r>
                        <a:rPr lang="fr-FR" sz="1600"/>
                        <a:t>variations extrêmes de température, qui peuvent nécessiter des mesures</a:t>
                      </a:r>
                    </a:p>
                    <a:p>
                      <a:r>
                        <a:rPr lang="fr-FR" sz="1600"/>
                        <a:t>supplémentaires au cours de la construction (ex. la glace pour la construction</a:t>
                      </a:r>
                    </a:p>
                    <a:p>
                      <a:r>
                        <a:rPr lang="fr-FR" sz="1600"/>
                        <a:t>de structures en béton) ou une révision du calendrier de construction</a:t>
                      </a:r>
                    </a:p>
                  </a:txBody>
                  <a:tcPr/>
                </a:tc>
                <a:extLst>
                  <a:ext uri="{0D108BD9-81ED-4DB2-BD59-A6C34878D82A}">
                    <a16:rowId xmlns:a16="http://schemas.microsoft.com/office/drawing/2014/main" val="1855886790"/>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custDataLst>
              <p:tags r:id="rId2"/>
            </p:custDataLst>
          </p:nvPr>
        </p:nvSpPr>
        <p:spPr>
          <a:xfrm>
            <a:off x="185980" y="774915"/>
            <a:ext cx="6217408" cy="369332"/>
          </a:xfrm>
          <a:prstGeom prst="rect">
            <a:avLst/>
          </a:prstGeom>
          <a:noFill/>
        </p:spPr>
        <p:txBody>
          <a:bodyPr wrap="none" rtlCol="0">
            <a:spAutoFit/>
          </a:bodyPr>
          <a:lstStyle/>
          <a:p>
            <a:r>
              <a:rPr lang="fr-FR" dirty="0"/>
              <a:t>Mesures d’adaptation structurelle - Barrage et ouvrages annexes</a:t>
            </a:r>
          </a:p>
        </p:txBody>
      </p:sp>
    </p:spTree>
    <p:extLst>
      <p:ext uri="{BB962C8B-B14F-4D97-AF65-F5344CB8AC3E}">
        <p14:creationId xmlns:p14="http://schemas.microsoft.com/office/powerpoint/2010/main" val="2381445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11280</TotalTime>
  <Words>2731</Words>
  <Application>Microsoft Office PowerPoint</Application>
  <PresentationFormat>Affichage à l'écran (4:3)</PresentationFormat>
  <Paragraphs>187</Paragraphs>
  <Slides>22</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Calibri Light</vt:lpstr>
      <vt:lpstr>Helvetica</vt:lpstr>
      <vt:lpstr>Lucida Sans</vt:lpstr>
      <vt:lpstr>Wingdings</vt:lpstr>
      <vt:lpstr>Office Theme</vt:lpstr>
      <vt:lpstr>Présentation PowerPoint</vt:lpstr>
      <vt:lpstr>Présentation PowerPoint</vt:lpstr>
      <vt:lpstr>Objectifs d’AFRI-RES et du programme de formation</vt:lpstr>
      <vt:lpstr>Objectifs du module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daouda gassama</cp:lastModifiedBy>
  <cp:revision>49</cp:revision>
  <cp:lastPrinted>2019-09-16T07:34:27Z</cp:lastPrinted>
  <dcterms:created xsi:type="dcterms:W3CDTF">2020-06-02T15:41:00Z</dcterms:created>
  <dcterms:modified xsi:type="dcterms:W3CDTF">2022-11-26T17:44:33Z</dcterms:modified>
</cp:coreProperties>
</file>