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409" r:id="rId2"/>
    <p:sldId id="430" r:id="rId3"/>
    <p:sldId id="264" r:id="rId4"/>
    <p:sldId id="265" r:id="rId5"/>
    <p:sldId id="383" r:id="rId6"/>
    <p:sldId id="414" r:id="rId7"/>
    <p:sldId id="260" r:id="rId8"/>
    <p:sldId id="415" r:id="rId9"/>
    <p:sldId id="261" r:id="rId10"/>
    <p:sldId id="262" r:id="rId11"/>
    <p:sldId id="413" r:id="rId12"/>
    <p:sldId id="423" r:id="rId13"/>
    <p:sldId id="411" r:id="rId14"/>
    <p:sldId id="422" r:id="rId15"/>
    <p:sldId id="420" r:id="rId16"/>
    <p:sldId id="417" r:id="rId17"/>
    <p:sldId id="431" r:id="rId18"/>
    <p:sldId id="432" r:id="rId19"/>
    <p:sldId id="433" r:id="rId20"/>
    <p:sldId id="424" r:id="rId21"/>
    <p:sldId id="427" r:id="rId22"/>
    <p:sldId id="428" r:id="rId23"/>
    <p:sldId id="429" r:id="rId24"/>
    <p:sldId id="416" r:id="rId25"/>
    <p:sldId id="434" r:id="rId26"/>
    <p:sldId id="435" r:id="rId27"/>
    <p:sldId id="266" r:id="rId28"/>
    <p:sldId id="267" r:id="rId29"/>
    <p:sldId id="257" r:id="rId30"/>
    <p:sldId id="418" r:id="rId31"/>
    <p:sldId id="425"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9" autoAdjust="0"/>
    <p:restoredTop sz="77863"/>
  </p:normalViewPr>
  <p:slideViewPr>
    <p:cSldViewPr snapToGrid="0" snapToObjects="1">
      <p:cViewPr varScale="1">
        <p:scale>
          <a:sx n="56" d="100"/>
          <a:sy n="56" d="100"/>
        </p:scale>
        <p:origin x="1698"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C32BC6-7A7E-4B4B-B04A-17D58161332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8D03F0A-346A-A448-A00C-8789D20ACCEB}">
      <dgm:prSet/>
      <dgm:spPr/>
      <dgm:t>
        <a:bodyPr/>
        <a:lstStyle/>
        <a:p>
          <a:r>
            <a:rPr lang="fr-FR" dirty="0"/>
            <a:t>Quels sont les impacts du changement climatique auxquels vous êtes confronté dans votre pays ?</a:t>
          </a:r>
        </a:p>
      </dgm:t>
    </dgm:pt>
    <dgm:pt modelId="{08CDEE19-007B-C043-93EA-C1609439FAF7}" type="parTrans" cxnId="{F20A2F92-DC69-5043-A516-0A3038C02C4E}">
      <dgm:prSet/>
      <dgm:spPr/>
      <dgm:t>
        <a:bodyPr/>
        <a:lstStyle/>
        <a:p>
          <a:endParaRPr lang="en-US"/>
        </a:p>
      </dgm:t>
    </dgm:pt>
    <dgm:pt modelId="{94C8D305-5B33-5749-893B-37483950C5FF}" type="sibTrans" cxnId="{F20A2F92-DC69-5043-A516-0A3038C02C4E}">
      <dgm:prSet/>
      <dgm:spPr/>
      <dgm:t>
        <a:bodyPr/>
        <a:lstStyle/>
        <a:p>
          <a:endParaRPr lang="en-US"/>
        </a:p>
      </dgm:t>
    </dgm:pt>
    <dgm:pt modelId="{E4F8BDAB-DFE4-804C-9BA5-B3BFFB32FF92}">
      <dgm:prSet/>
      <dgm:spPr/>
      <dgm:t>
        <a:bodyPr/>
        <a:lstStyle/>
        <a:p>
          <a:r>
            <a:rPr lang="fr-FR" dirty="0"/>
            <a:t>Quelles sont les insuffisances en matière de données et de connaissances qui limitent la capacité d’évaluer les impacts climatiques ?</a:t>
          </a:r>
        </a:p>
      </dgm:t>
    </dgm:pt>
    <dgm:pt modelId="{22EDA8B4-A226-134A-9FD8-F0FFB6804955}" type="parTrans" cxnId="{E7C48EB2-0C62-544C-978D-465A3B8C3419}">
      <dgm:prSet/>
      <dgm:spPr/>
      <dgm:t>
        <a:bodyPr/>
        <a:lstStyle/>
        <a:p>
          <a:endParaRPr lang="en-US"/>
        </a:p>
      </dgm:t>
    </dgm:pt>
    <dgm:pt modelId="{B640D1EB-4DA6-F64A-9064-1D0351B1FF9F}" type="sibTrans" cxnId="{E7C48EB2-0C62-544C-978D-465A3B8C3419}">
      <dgm:prSet/>
      <dgm:spPr/>
      <dgm:t>
        <a:bodyPr/>
        <a:lstStyle/>
        <a:p>
          <a:endParaRPr lang="en-US"/>
        </a:p>
      </dgm:t>
    </dgm:pt>
    <dgm:pt modelId="{8ADE2677-7CEF-5E48-929E-E10504C9D9A9}">
      <dgm:prSet/>
      <dgm:spPr/>
      <dgm:t>
        <a:bodyPr/>
        <a:lstStyle/>
        <a:p>
          <a:r>
            <a:rPr lang="fr-FR" dirty="0"/>
            <a:t>Quels sont les impacts qui, selon vous, affecteront le plus la production d’hydroélectricité dans votre pays ou votre région ?</a:t>
          </a:r>
        </a:p>
      </dgm:t>
    </dgm:pt>
    <dgm:pt modelId="{F3F3BF41-00F8-8647-A416-72B4BF9F5E85}" type="parTrans" cxnId="{4A764F08-D370-DF49-9F39-DD2D854BE49D}">
      <dgm:prSet/>
      <dgm:spPr/>
      <dgm:t>
        <a:bodyPr/>
        <a:lstStyle/>
        <a:p>
          <a:endParaRPr lang="en-US"/>
        </a:p>
      </dgm:t>
    </dgm:pt>
    <dgm:pt modelId="{020649CC-8E05-D744-AE72-F3FDF7E9D038}" type="sibTrans" cxnId="{4A764F08-D370-DF49-9F39-DD2D854BE49D}">
      <dgm:prSet/>
      <dgm:spPr/>
      <dgm:t>
        <a:bodyPr/>
        <a:lstStyle/>
        <a:p>
          <a:endParaRPr lang="en-US"/>
        </a:p>
      </dgm:t>
    </dgm:pt>
    <dgm:pt modelId="{B7273850-C362-3544-B446-C991076FF4CE}">
      <dgm:prSet/>
      <dgm:spPr/>
      <dgm:t>
        <a:bodyPr/>
        <a:lstStyle/>
        <a:p>
          <a:r>
            <a:rPr lang="fr-FR" dirty="0"/>
            <a:t>Quels sont, selon vous, les principaux coûts de l’adaptation des projets hydroélectriques au changement climatique ? Quels seraient les coûts de l’inaction ?</a:t>
          </a:r>
        </a:p>
      </dgm:t>
    </dgm:pt>
    <dgm:pt modelId="{08F45558-D05E-9240-B771-8167E9534AAE}" type="parTrans" cxnId="{B9108AE7-5164-E249-9DD6-DABCE8583A27}">
      <dgm:prSet/>
      <dgm:spPr/>
      <dgm:t>
        <a:bodyPr/>
        <a:lstStyle/>
        <a:p>
          <a:endParaRPr lang="en-US"/>
        </a:p>
      </dgm:t>
    </dgm:pt>
    <dgm:pt modelId="{7A165599-EDBF-E84D-A158-992E0DDD7A25}" type="sibTrans" cxnId="{B9108AE7-5164-E249-9DD6-DABCE8583A27}">
      <dgm:prSet/>
      <dgm:spPr/>
      <dgm:t>
        <a:bodyPr/>
        <a:lstStyle/>
        <a:p>
          <a:endParaRPr lang="en-US"/>
        </a:p>
      </dgm:t>
    </dgm:pt>
    <dgm:pt modelId="{5B888A7F-1D23-3E43-A629-939DD87E6AA4}" type="pres">
      <dgm:prSet presAssocID="{90C32BC6-7A7E-4B4B-B04A-17D58161332C}" presName="Name0" presStyleCnt="0">
        <dgm:presLayoutVars>
          <dgm:chMax val="7"/>
          <dgm:chPref val="7"/>
          <dgm:dir/>
        </dgm:presLayoutVars>
      </dgm:prSet>
      <dgm:spPr/>
    </dgm:pt>
    <dgm:pt modelId="{10BCD1DF-A8F7-EC4E-B58E-55AFC1ED93AE}" type="pres">
      <dgm:prSet presAssocID="{90C32BC6-7A7E-4B4B-B04A-17D58161332C}" presName="Name1" presStyleCnt="0"/>
      <dgm:spPr/>
    </dgm:pt>
    <dgm:pt modelId="{0C50A5C9-976B-A044-B3C7-381F79C4CEE3}" type="pres">
      <dgm:prSet presAssocID="{90C32BC6-7A7E-4B4B-B04A-17D58161332C}" presName="cycle" presStyleCnt="0"/>
      <dgm:spPr/>
    </dgm:pt>
    <dgm:pt modelId="{45D17B82-C8D7-F14B-9046-636376D18B26}" type="pres">
      <dgm:prSet presAssocID="{90C32BC6-7A7E-4B4B-B04A-17D58161332C}" presName="srcNode" presStyleLbl="node1" presStyleIdx="0" presStyleCnt="4"/>
      <dgm:spPr/>
    </dgm:pt>
    <dgm:pt modelId="{31A1A09C-A88B-BA44-80B2-AED1FACBEFFE}" type="pres">
      <dgm:prSet presAssocID="{90C32BC6-7A7E-4B4B-B04A-17D58161332C}" presName="conn" presStyleLbl="parChTrans1D2" presStyleIdx="0" presStyleCnt="1"/>
      <dgm:spPr/>
    </dgm:pt>
    <dgm:pt modelId="{522EEC0A-CD87-E745-8DB3-FC959A8B607C}" type="pres">
      <dgm:prSet presAssocID="{90C32BC6-7A7E-4B4B-B04A-17D58161332C}" presName="extraNode" presStyleLbl="node1" presStyleIdx="0" presStyleCnt="4"/>
      <dgm:spPr/>
    </dgm:pt>
    <dgm:pt modelId="{79CE2514-29C2-2D44-909B-129C8A0E2261}" type="pres">
      <dgm:prSet presAssocID="{90C32BC6-7A7E-4B4B-B04A-17D58161332C}" presName="dstNode" presStyleLbl="node1" presStyleIdx="0" presStyleCnt="4"/>
      <dgm:spPr/>
    </dgm:pt>
    <dgm:pt modelId="{556EA11E-EB43-5B4C-8F2A-BDF5B173ACBF}" type="pres">
      <dgm:prSet presAssocID="{88D03F0A-346A-A448-A00C-8789D20ACCEB}" presName="text_1" presStyleLbl="node1" presStyleIdx="0" presStyleCnt="4">
        <dgm:presLayoutVars>
          <dgm:bulletEnabled val="1"/>
        </dgm:presLayoutVars>
      </dgm:prSet>
      <dgm:spPr/>
    </dgm:pt>
    <dgm:pt modelId="{4F35DCFE-1964-9542-824A-9E1A7D2E39A4}" type="pres">
      <dgm:prSet presAssocID="{88D03F0A-346A-A448-A00C-8789D20ACCEB}" presName="accent_1" presStyleCnt="0"/>
      <dgm:spPr/>
    </dgm:pt>
    <dgm:pt modelId="{E04CC0EA-7808-1D45-8ADD-45E46690C532}" type="pres">
      <dgm:prSet presAssocID="{88D03F0A-346A-A448-A00C-8789D20ACCEB}" presName="accentRepeatNode" presStyleLbl="solidFgAcc1" presStyleIdx="0" presStyleCnt="4"/>
      <dgm:spPr/>
    </dgm:pt>
    <dgm:pt modelId="{0A9A6DBB-90C6-3A46-B0E1-3619A2D1CE95}" type="pres">
      <dgm:prSet presAssocID="{E4F8BDAB-DFE4-804C-9BA5-B3BFFB32FF92}" presName="text_2" presStyleLbl="node1" presStyleIdx="1" presStyleCnt="4">
        <dgm:presLayoutVars>
          <dgm:bulletEnabled val="1"/>
        </dgm:presLayoutVars>
      </dgm:prSet>
      <dgm:spPr/>
    </dgm:pt>
    <dgm:pt modelId="{334D5E8B-229A-2F4A-AC6E-021F3B68CE48}" type="pres">
      <dgm:prSet presAssocID="{E4F8BDAB-DFE4-804C-9BA5-B3BFFB32FF92}" presName="accent_2" presStyleCnt="0"/>
      <dgm:spPr/>
    </dgm:pt>
    <dgm:pt modelId="{5698AB5B-88FB-A540-ABBB-51CFCEEAF706}" type="pres">
      <dgm:prSet presAssocID="{E4F8BDAB-DFE4-804C-9BA5-B3BFFB32FF92}" presName="accentRepeatNode" presStyleLbl="solidFgAcc1" presStyleIdx="1" presStyleCnt="4"/>
      <dgm:spPr/>
    </dgm:pt>
    <dgm:pt modelId="{6CC4BEBD-6910-CB46-AC27-8E8EB1DC03FB}" type="pres">
      <dgm:prSet presAssocID="{8ADE2677-7CEF-5E48-929E-E10504C9D9A9}" presName="text_3" presStyleLbl="node1" presStyleIdx="2" presStyleCnt="4">
        <dgm:presLayoutVars>
          <dgm:bulletEnabled val="1"/>
        </dgm:presLayoutVars>
      </dgm:prSet>
      <dgm:spPr/>
    </dgm:pt>
    <dgm:pt modelId="{2350F2C6-D5B3-3145-87F2-874D3A2F3196}" type="pres">
      <dgm:prSet presAssocID="{8ADE2677-7CEF-5E48-929E-E10504C9D9A9}" presName="accent_3" presStyleCnt="0"/>
      <dgm:spPr/>
    </dgm:pt>
    <dgm:pt modelId="{DF099FC0-906D-3149-A5BE-EC85378CAD3C}" type="pres">
      <dgm:prSet presAssocID="{8ADE2677-7CEF-5E48-929E-E10504C9D9A9}" presName="accentRepeatNode" presStyleLbl="solidFgAcc1" presStyleIdx="2" presStyleCnt="4"/>
      <dgm:spPr/>
    </dgm:pt>
    <dgm:pt modelId="{98C0E95A-72C4-2B44-9200-84752FBBBF46}" type="pres">
      <dgm:prSet presAssocID="{B7273850-C362-3544-B446-C991076FF4CE}" presName="text_4" presStyleLbl="node1" presStyleIdx="3" presStyleCnt="4">
        <dgm:presLayoutVars>
          <dgm:bulletEnabled val="1"/>
        </dgm:presLayoutVars>
      </dgm:prSet>
      <dgm:spPr/>
    </dgm:pt>
    <dgm:pt modelId="{97366F82-7EDC-C647-9C92-8145DCD2F5EA}" type="pres">
      <dgm:prSet presAssocID="{B7273850-C362-3544-B446-C991076FF4CE}" presName="accent_4" presStyleCnt="0"/>
      <dgm:spPr/>
    </dgm:pt>
    <dgm:pt modelId="{08EB0F6E-B280-4445-86AD-3F319D024A73}" type="pres">
      <dgm:prSet presAssocID="{B7273850-C362-3544-B446-C991076FF4CE}" presName="accentRepeatNode" presStyleLbl="solidFgAcc1" presStyleIdx="3" presStyleCnt="4"/>
      <dgm:spPr/>
    </dgm:pt>
  </dgm:ptLst>
  <dgm:cxnLst>
    <dgm:cxn modelId="{4A764F08-D370-DF49-9F39-DD2D854BE49D}" srcId="{90C32BC6-7A7E-4B4B-B04A-17D58161332C}" destId="{8ADE2677-7CEF-5E48-929E-E10504C9D9A9}" srcOrd="2" destOrd="0" parTransId="{F3F3BF41-00F8-8647-A416-72B4BF9F5E85}" sibTransId="{020649CC-8E05-D744-AE72-F3FDF7E9D038}"/>
    <dgm:cxn modelId="{DCF23A19-703F-7A40-9705-9205827F37FF}" type="presOf" srcId="{8ADE2677-7CEF-5E48-929E-E10504C9D9A9}" destId="{6CC4BEBD-6910-CB46-AC27-8E8EB1DC03FB}" srcOrd="0" destOrd="0" presId="urn:microsoft.com/office/officeart/2008/layout/VerticalCurvedList"/>
    <dgm:cxn modelId="{C04E1522-F3FA-DC48-9FAB-353BFBB90B12}" type="presOf" srcId="{90C32BC6-7A7E-4B4B-B04A-17D58161332C}" destId="{5B888A7F-1D23-3E43-A629-939DD87E6AA4}" srcOrd="0" destOrd="0" presId="urn:microsoft.com/office/officeart/2008/layout/VerticalCurvedList"/>
    <dgm:cxn modelId="{26AB1738-ADD7-1B41-9E13-7B3B44A57229}" type="presOf" srcId="{94C8D305-5B33-5749-893B-37483950C5FF}" destId="{31A1A09C-A88B-BA44-80B2-AED1FACBEFFE}" srcOrd="0" destOrd="0" presId="urn:microsoft.com/office/officeart/2008/layout/VerticalCurvedList"/>
    <dgm:cxn modelId="{1BF55885-FE6A-A64A-BE57-F178A3EA0C5B}" type="presOf" srcId="{E4F8BDAB-DFE4-804C-9BA5-B3BFFB32FF92}" destId="{0A9A6DBB-90C6-3A46-B0E1-3619A2D1CE95}" srcOrd="0" destOrd="0" presId="urn:microsoft.com/office/officeart/2008/layout/VerticalCurvedList"/>
    <dgm:cxn modelId="{F20A2F92-DC69-5043-A516-0A3038C02C4E}" srcId="{90C32BC6-7A7E-4B4B-B04A-17D58161332C}" destId="{88D03F0A-346A-A448-A00C-8789D20ACCEB}" srcOrd="0" destOrd="0" parTransId="{08CDEE19-007B-C043-93EA-C1609439FAF7}" sibTransId="{94C8D305-5B33-5749-893B-37483950C5FF}"/>
    <dgm:cxn modelId="{6139C8A4-6885-4D45-BAA6-2026A49729B6}" type="presOf" srcId="{88D03F0A-346A-A448-A00C-8789D20ACCEB}" destId="{556EA11E-EB43-5B4C-8F2A-BDF5B173ACBF}" srcOrd="0" destOrd="0" presId="urn:microsoft.com/office/officeart/2008/layout/VerticalCurvedList"/>
    <dgm:cxn modelId="{E7C48EB2-0C62-544C-978D-465A3B8C3419}" srcId="{90C32BC6-7A7E-4B4B-B04A-17D58161332C}" destId="{E4F8BDAB-DFE4-804C-9BA5-B3BFFB32FF92}" srcOrd="1" destOrd="0" parTransId="{22EDA8B4-A226-134A-9FD8-F0FFB6804955}" sibTransId="{B640D1EB-4DA6-F64A-9064-1D0351B1FF9F}"/>
    <dgm:cxn modelId="{B9108AE7-5164-E249-9DD6-DABCE8583A27}" srcId="{90C32BC6-7A7E-4B4B-B04A-17D58161332C}" destId="{B7273850-C362-3544-B446-C991076FF4CE}" srcOrd="3" destOrd="0" parTransId="{08F45558-D05E-9240-B771-8167E9534AAE}" sibTransId="{7A165599-EDBF-E84D-A158-992E0DDD7A25}"/>
    <dgm:cxn modelId="{811D5FEF-BCDA-C04A-AB08-92452D04DAC9}" type="presOf" srcId="{B7273850-C362-3544-B446-C991076FF4CE}" destId="{98C0E95A-72C4-2B44-9200-84752FBBBF46}" srcOrd="0" destOrd="0" presId="urn:microsoft.com/office/officeart/2008/layout/VerticalCurvedList"/>
    <dgm:cxn modelId="{9A4A44E0-6BE9-A54A-B4B1-6F1095C64530}" type="presParOf" srcId="{5B888A7F-1D23-3E43-A629-939DD87E6AA4}" destId="{10BCD1DF-A8F7-EC4E-B58E-55AFC1ED93AE}" srcOrd="0" destOrd="0" presId="urn:microsoft.com/office/officeart/2008/layout/VerticalCurvedList"/>
    <dgm:cxn modelId="{0E822EBB-7CDD-0D4F-9515-0EAF5E762EB4}" type="presParOf" srcId="{10BCD1DF-A8F7-EC4E-B58E-55AFC1ED93AE}" destId="{0C50A5C9-976B-A044-B3C7-381F79C4CEE3}" srcOrd="0" destOrd="0" presId="urn:microsoft.com/office/officeart/2008/layout/VerticalCurvedList"/>
    <dgm:cxn modelId="{9E8494A4-4D4A-5D4B-9EEA-2E0C1BE7404F}" type="presParOf" srcId="{0C50A5C9-976B-A044-B3C7-381F79C4CEE3}" destId="{45D17B82-C8D7-F14B-9046-636376D18B26}" srcOrd="0" destOrd="0" presId="urn:microsoft.com/office/officeart/2008/layout/VerticalCurvedList"/>
    <dgm:cxn modelId="{6E0786A6-B3AA-684F-AC12-C6DFD4B194EC}" type="presParOf" srcId="{0C50A5C9-976B-A044-B3C7-381F79C4CEE3}" destId="{31A1A09C-A88B-BA44-80B2-AED1FACBEFFE}" srcOrd="1" destOrd="0" presId="urn:microsoft.com/office/officeart/2008/layout/VerticalCurvedList"/>
    <dgm:cxn modelId="{EDCE03A6-0DD5-894B-8C65-FDB71B8E5F09}" type="presParOf" srcId="{0C50A5C9-976B-A044-B3C7-381F79C4CEE3}" destId="{522EEC0A-CD87-E745-8DB3-FC959A8B607C}" srcOrd="2" destOrd="0" presId="urn:microsoft.com/office/officeart/2008/layout/VerticalCurvedList"/>
    <dgm:cxn modelId="{8AABCA46-0FA8-7F4E-9A00-30D6EB230455}" type="presParOf" srcId="{0C50A5C9-976B-A044-B3C7-381F79C4CEE3}" destId="{79CE2514-29C2-2D44-909B-129C8A0E2261}" srcOrd="3" destOrd="0" presId="urn:microsoft.com/office/officeart/2008/layout/VerticalCurvedList"/>
    <dgm:cxn modelId="{4AA7536D-5F18-FD42-9BE2-59D4ABE24D71}" type="presParOf" srcId="{10BCD1DF-A8F7-EC4E-B58E-55AFC1ED93AE}" destId="{556EA11E-EB43-5B4C-8F2A-BDF5B173ACBF}" srcOrd="1" destOrd="0" presId="urn:microsoft.com/office/officeart/2008/layout/VerticalCurvedList"/>
    <dgm:cxn modelId="{38F6E41C-DC0D-E049-8003-8AAD8D105BC9}" type="presParOf" srcId="{10BCD1DF-A8F7-EC4E-B58E-55AFC1ED93AE}" destId="{4F35DCFE-1964-9542-824A-9E1A7D2E39A4}" srcOrd="2" destOrd="0" presId="urn:microsoft.com/office/officeart/2008/layout/VerticalCurvedList"/>
    <dgm:cxn modelId="{A80A857B-7100-4042-9C62-2AD7F17F8D31}" type="presParOf" srcId="{4F35DCFE-1964-9542-824A-9E1A7D2E39A4}" destId="{E04CC0EA-7808-1D45-8ADD-45E46690C532}" srcOrd="0" destOrd="0" presId="urn:microsoft.com/office/officeart/2008/layout/VerticalCurvedList"/>
    <dgm:cxn modelId="{677365E9-6D6D-F643-93E8-3C0BDA754BE4}" type="presParOf" srcId="{10BCD1DF-A8F7-EC4E-B58E-55AFC1ED93AE}" destId="{0A9A6DBB-90C6-3A46-B0E1-3619A2D1CE95}" srcOrd="3" destOrd="0" presId="urn:microsoft.com/office/officeart/2008/layout/VerticalCurvedList"/>
    <dgm:cxn modelId="{6A49E342-0DA3-AD4F-84DD-57216F1A1AFB}" type="presParOf" srcId="{10BCD1DF-A8F7-EC4E-B58E-55AFC1ED93AE}" destId="{334D5E8B-229A-2F4A-AC6E-021F3B68CE48}" srcOrd="4" destOrd="0" presId="urn:microsoft.com/office/officeart/2008/layout/VerticalCurvedList"/>
    <dgm:cxn modelId="{9B7EED33-56C9-6D44-92E5-DE7677A327B8}" type="presParOf" srcId="{334D5E8B-229A-2F4A-AC6E-021F3B68CE48}" destId="{5698AB5B-88FB-A540-ABBB-51CFCEEAF706}" srcOrd="0" destOrd="0" presId="urn:microsoft.com/office/officeart/2008/layout/VerticalCurvedList"/>
    <dgm:cxn modelId="{26975DC3-62B9-094E-9CD5-1CE6DF2A8D6E}" type="presParOf" srcId="{10BCD1DF-A8F7-EC4E-B58E-55AFC1ED93AE}" destId="{6CC4BEBD-6910-CB46-AC27-8E8EB1DC03FB}" srcOrd="5" destOrd="0" presId="urn:microsoft.com/office/officeart/2008/layout/VerticalCurvedList"/>
    <dgm:cxn modelId="{08D3CDD2-7812-CE4E-BE22-238E203C2120}" type="presParOf" srcId="{10BCD1DF-A8F7-EC4E-B58E-55AFC1ED93AE}" destId="{2350F2C6-D5B3-3145-87F2-874D3A2F3196}" srcOrd="6" destOrd="0" presId="urn:microsoft.com/office/officeart/2008/layout/VerticalCurvedList"/>
    <dgm:cxn modelId="{19E7EF5E-D258-6D47-AF9D-9154E941CD16}" type="presParOf" srcId="{2350F2C6-D5B3-3145-87F2-874D3A2F3196}" destId="{DF099FC0-906D-3149-A5BE-EC85378CAD3C}" srcOrd="0" destOrd="0" presId="urn:microsoft.com/office/officeart/2008/layout/VerticalCurvedList"/>
    <dgm:cxn modelId="{76F58D3D-0FF8-BC41-9D4E-1C718470226F}" type="presParOf" srcId="{10BCD1DF-A8F7-EC4E-B58E-55AFC1ED93AE}" destId="{98C0E95A-72C4-2B44-9200-84752FBBBF46}" srcOrd="7" destOrd="0" presId="urn:microsoft.com/office/officeart/2008/layout/VerticalCurvedList"/>
    <dgm:cxn modelId="{437D88ED-C13C-AE48-AF31-BF5215C6973F}" type="presParOf" srcId="{10BCD1DF-A8F7-EC4E-B58E-55AFC1ED93AE}" destId="{97366F82-7EDC-C647-9C92-8145DCD2F5EA}" srcOrd="8" destOrd="0" presId="urn:microsoft.com/office/officeart/2008/layout/VerticalCurvedList"/>
    <dgm:cxn modelId="{24B6E024-3B97-1942-98F9-F66011E55F44}" type="presParOf" srcId="{97366F82-7EDC-C647-9C92-8145DCD2F5EA}" destId="{08EB0F6E-B280-4445-86AD-3F319D024A7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1A09C-A88B-BA44-80B2-AED1FACBEFFE}">
      <dsp:nvSpPr>
        <dsp:cNvPr id="0" name=""/>
        <dsp:cNvSpPr/>
      </dsp:nvSpPr>
      <dsp:spPr>
        <a:xfrm>
          <a:off x="-4524613" y="-693808"/>
          <a:ext cx="5389990" cy="5389990"/>
        </a:xfrm>
        <a:prstGeom prst="blockArc">
          <a:avLst>
            <a:gd name="adj1" fmla="val 18900000"/>
            <a:gd name="adj2" fmla="val 2700000"/>
            <a:gd name="adj3" fmla="val 401"/>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6EA11E-EB43-5B4C-8F2A-BDF5B173ACBF}">
      <dsp:nvSpPr>
        <dsp:cNvPr id="0" name=""/>
        <dsp:cNvSpPr/>
      </dsp:nvSpPr>
      <dsp:spPr>
        <a:xfrm>
          <a:off x="453287" y="307702"/>
          <a:ext cx="7396633" cy="61572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Quels sont les impacts du changement climatique auxquels vous êtes confronté dans votre pays ?</a:t>
          </a:r>
        </a:p>
      </dsp:txBody>
      <dsp:txXfrm>
        <a:off x="453287" y="307702"/>
        <a:ext cx="7396633" cy="615725"/>
      </dsp:txXfrm>
    </dsp:sp>
    <dsp:sp modelId="{E04CC0EA-7808-1D45-8ADD-45E46690C532}">
      <dsp:nvSpPr>
        <dsp:cNvPr id="0" name=""/>
        <dsp:cNvSpPr/>
      </dsp:nvSpPr>
      <dsp:spPr>
        <a:xfrm>
          <a:off x="68459" y="230736"/>
          <a:ext cx="769656" cy="76965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9A6DBB-90C6-3A46-B0E1-3619A2D1CE95}">
      <dsp:nvSpPr>
        <dsp:cNvPr id="0" name=""/>
        <dsp:cNvSpPr/>
      </dsp:nvSpPr>
      <dsp:spPr>
        <a:xfrm>
          <a:off x="806297" y="1231450"/>
          <a:ext cx="7043624" cy="615725"/>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Quelles sont les insuffisances en matière de données et de connaissances qui limitent la capacité d’évaluer les impacts climatiques ?</a:t>
          </a:r>
        </a:p>
      </dsp:txBody>
      <dsp:txXfrm>
        <a:off x="806297" y="1231450"/>
        <a:ext cx="7043624" cy="615725"/>
      </dsp:txXfrm>
    </dsp:sp>
    <dsp:sp modelId="{5698AB5B-88FB-A540-ABBB-51CFCEEAF706}">
      <dsp:nvSpPr>
        <dsp:cNvPr id="0" name=""/>
        <dsp:cNvSpPr/>
      </dsp:nvSpPr>
      <dsp:spPr>
        <a:xfrm>
          <a:off x="421468" y="1154484"/>
          <a:ext cx="769656" cy="76965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C4BEBD-6910-CB46-AC27-8E8EB1DC03FB}">
      <dsp:nvSpPr>
        <dsp:cNvPr id="0" name=""/>
        <dsp:cNvSpPr/>
      </dsp:nvSpPr>
      <dsp:spPr>
        <a:xfrm>
          <a:off x="806297" y="2155198"/>
          <a:ext cx="7043624" cy="615725"/>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Quels sont les impacts qui, selon vous, affecteront le plus la production d’hydroélectricité dans votre pays ou votre région ?</a:t>
          </a:r>
        </a:p>
      </dsp:txBody>
      <dsp:txXfrm>
        <a:off x="806297" y="2155198"/>
        <a:ext cx="7043624" cy="615725"/>
      </dsp:txXfrm>
    </dsp:sp>
    <dsp:sp modelId="{DF099FC0-906D-3149-A5BE-EC85378CAD3C}">
      <dsp:nvSpPr>
        <dsp:cNvPr id="0" name=""/>
        <dsp:cNvSpPr/>
      </dsp:nvSpPr>
      <dsp:spPr>
        <a:xfrm>
          <a:off x="421468" y="2078232"/>
          <a:ext cx="769656" cy="76965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0E95A-72C4-2B44-9200-84752FBBBF46}">
      <dsp:nvSpPr>
        <dsp:cNvPr id="0" name=""/>
        <dsp:cNvSpPr/>
      </dsp:nvSpPr>
      <dsp:spPr>
        <a:xfrm>
          <a:off x="453287" y="3078946"/>
          <a:ext cx="7396633" cy="61572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732" tIns="38100" rIns="38100" bIns="38100" numCol="1" spcCol="1270" anchor="ctr" anchorCtr="0">
          <a:noAutofit/>
        </a:bodyPr>
        <a:lstStyle/>
        <a:p>
          <a:pPr marL="0" lvl="0" indent="0" algn="l" defTabSz="666750">
            <a:lnSpc>
              <a:spcPct val="90000"/>
            </a:lnSpc>
            <a:spcBef>
              <a:spcPct val="0"/>
            </a:spcBef>
            <a:spcAft>
              <a:spcPct val="35000"/>
            </a:spcAft>
            <a:buNone/>
          </a:pPr>
          <a:r>
            <a:rPr lang="fr-FR" sz="1500" kern="1200" dirty="0"/>
            <a:t>Quels sont, selon vous, les principaux coûts de l’adaptation des projets hydroélectriques au changement climatique ? Quels seraient les coûts de l’inaction ?</a:t>
          </a:r>
        </a:p>
      </dsp:txBody>
      <dsp:txXfrm>
        <a:off x="453287" y="3078946"/>
        <a:ext cx="7396633" cy="615725"/>
      </dsp:txXfrm>
    </dsp:sp>
    <dsp:sp modelId="{08EB0F6E-B280-4445-86AD-3F319D024A73}">
      <dsp:nvSpPr>
        <dsp:cNvPr id="0" name=""/>
        <dsp:cNvSpPr/>
      </dsp:nvSpPr>
      <dsp:spPr>
        <a:xfrm>
          <a:off x="68459" y="3001980"/>
          <a:ext cx="769656" cy="76965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11/24/2022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‹N°›</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24/11/2022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‹N°›</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a:t>
            </a:fld>
            <a:endParaRPr lang="en-GB"/>
          </a:p>
        </p:txBody>
      </p:sp>
    </p:spTree>
    <p:extLst>
      <p:ext uri="{BB962C8B-B14F-4D97-AF65-F5344CB8AC3E}">
        <p14:creationId xmlns:p14="http://schemas.microsoft.com/office/powerpoint/2010/main" val="3677591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 tableau 5.1 ci-dessous présente un résumé des analyses du changement climatique pour tous les bassins. En l'absence de changement climatique, les nouveaux investissements dans les infrastructures ont le potentiel de générer plus de 600 milliards de dollars de revenus sur la période 2015 à 2050 dans les sept bassins (deuxième colonne du tableau) - avec le changement climatique, il existe un potentiel de pertes de près de 60 milliards de dollars par rapport au scénario de référence, sans changement climatique et également près de 60 milliards de dollars de gains « exceptionnels » liés au changement climatique. Bien que ces estimations soient fondées sur l'hypothèse d'une absence d'adaptation, les « gains exceptionnels » peuvent nécessiter des mesures pour réaliser ces revenus, par exemple une restructuration des accords d'achat d'électricité et/ou une réduction des coûts de production et/ou des investissements, pour garantir la mise sur le marché de nouvelles centrales hydroélectriques ou davantage de produits de culture irriguée à des prix raisonnables. Les coûts potentiels de l'inaction, indiqués dans la cinquième colonne, sont les plus élevés dans le bassin du Zambèze, avec des montants cumulés pouvant atteindre 43,3 milliards de dollars en 2008, dans les scénarios les plus secs, et les pertes pourraient également être importantes dans les bassins du Nil (24,8 milliards de dollars) et du Congo (12,3 milliards de dollars).</a:t>
            </a: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25</a:t>
            </a:fld>
            <a:endParaRPr lang="en-GB"/>
          </a:p>
        </p:txBody>
      </p:sp>
    </p:spTree>
    <p:extLst>
      <p:ext uri="{BB962C8B-B14F-4D97-AF65-F5344CB8AC3E}">
        <p14:creationId xmlns:p14="http://schemas.microsoft.com/office/powerpoint/2010/main" val="244741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Globalement, ces résultats suggèrent que dans chaque bassin, le potentiel de l'adaptation à atténuer les pertes et à accroître les possibilités offertes par le changement climatique sont considérables. Par exemple, l'adaptation dans le Zambèze a le potentiel d’atténuer les pertes - en récupérant 6,3 milliards de dollars de pertes potentielles dans un scénario sec, et en ajoutant 9,1 milliards de dollars de gains dans des scénarios plus humides - tout comme l'adaptation au Sénégal. Les bassins du Nil et de la Volta ont tous deux un potentiel d'adaptation « à la hausse » élevé, car les performances des infrastructures dans les scénarios humides peuvent être nettement améliorées grâce à l'adaptation, mais le potentiel d'adaptation est bien moindre dans les scénarios secs. Le potentiel d'adaptation pour la réduction des pertes et l’augmentation des gains est examiné pour tous les bassins dans le tableau 6.1. couvrant à la fois l'expansion de l'hydroélectricité et de l'irrigation.</a:t>
            </a: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26</a:t>
            </a:fld>
            <a:endParaRPr lang="en-GB"/>
          </a:p>
        </p:txBody>
      </p:sp>
    </p:spTree>
    <p:extLst>
      <p:ext uri="{BB962C8B-B14F-4D97-AF65-F5344CB8AC3E}">
        <p14:creationId xmlns:p14="http://schemas.microsoft.com/office/powerpoint/2010/main" val="70564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on SSPs (https://</a:t>
            </a:r>
            <a:r>
              <a:rPr lang="en-US" dirty="0" err="1"/>
              <a:t>www.carbonbrief.org</a:t>
            </a:r>
            <a:r>
              <a:rPr lang="en-US" dirty="0"/>
              <a:t>/explainer-how-shared-socioeconomic-pathways-explore-future-climate-change)</a:t>
            </a:r>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https://interactive-</a:t>
            </a:r>
            <a:r>
              <a:rPr lang="en-US" sz="1200" b="1" i="0" u="none" strike="noStrike" kern="1200" dirty="0" err="1">
                <a:solidFill>
                  <a:schemeClr val="tx1"/>
                </a:solidFill>
                <a:effectLst/>
                <a:latin typeface="+mn-lt"/>
                <a:ea typeface="+mn-ea"/>
                <a:cs typeface="+mn-cs"/>
              </a:rPr>
              <a:t>atlas.ipcc.ch</a:t>
            </a:r>
            <a:r>
              <a:rPr lang="en-US" sz="1200" b="1" i="0" u="none" strike="noStrike" kern="1200" dirty="0">
                <a:solidFill>
                  <a:schemeClr val="tx1"/>
                </a:solidFill>
                <a:effectLst/>
                <a:latin typeface="+mn-lt"/>
                <a:ea typeface="+mn-ea"/>
                <a:cs typeface="+mn-cs"/>
              </a:rPr>
              <a:t>/permalink/</a:t>
            </a:r>
            <a:r>
              <a:rPr lang="en-US" sz="1200" b="1" i="0" u="none" strike="noStrike" kern="1200" dirty="0" err="1">
                <a:solidFill>
                  <a:schemeClr val="tx1"/>
                </a:solidFill>
                <a:effectLst/>
                <a:latin typeface="+mn-lt"/>
                <a:ea typeface="+mn-ea"/>
                <a:cs typeface="+mn-cs"/>
              </a:rPr>
              <a:t>XgwlTOwC</a:t>
            </a:r>
            <a:endParaRPr lang="en-US" dirty="0"/>
          </a:p>
        </p:txBody>
      </p:sp>
      <p:sp>
        <p:nvSpPr>
          <p:cNvPr id="4" name="Slide Number Placeholder 3"/>
          <p:cNvSpPr>
            <a:spLocks noGrp="1"/>
          </p:cNvSpPr>
          <p:nvPr>
            <p:ph type="sldNum" sz="quarter" idx="5"/>
          </p:nvPr>
        </p:nvSpPr>
        <p:spPr/>
        <p:txBody>
          <a:bodyPr/>
          <a:lstStyle/>
          <a:p>
            <a:fld id="{DBFEC87F-13B0-C641-8FD3-69ED36C108AF}" type="slidenum">
              <a:rPr lang="en-US" smtClean="0"/>
              <a:t>7</a:t>
            </a:fld>
            <a:endParaRPr lang="en-US"/>
          </a:p>
        </p:txBody>
      </p:sp>
    </p:spTree>
    <p:extLst>
      <p:ext uri="{BB962C8B-B14F-4D97-AF65-F5344CB8AC3E}">
        <p14:creationId xmlns:p14="http://schemas.microsoft.com/office/powerpoint/2010/main" val="137555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certains pays, l'évaluation des impacts climatiques potentiels sur l'hydroélectricité présente un niveau d’incertitude considérable, en raison du manque de données d'observation historiques et du faible consensus entre les climatologues. En outre, même lorsque les données sont disponibles, les fonctionnaires et les services publics, en particulier ceux des zones rurales ont une faible capacité à évaluer les risques et les impacts climatiques, et à intégrer les résultats dans la planification et la mise en œuvre des projets hydroélectriques. Les projets qui ne prennent pas en compte les impacts climatiques pourraient avoir des difficultés à gérer le stress créé par un climat changeant.</a:t>
            </a: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12</a:t>
            </a:fld>
            <a:endParaRPr lang="en-GB"/>
          </a:p>
        </p:txBody>
      </p:sp>
    </p:spTree>
    <p:extLst>
      <p:ext uri="{BB962C8B-B14F-4D97-AF65-F5344CB8AC3E}">
        <p14:creationId xmlns:p14="http://schemas.microsoft.com/office/powerpoint/2010/main" val="424652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résultats de la figure 5.1 montrent que dans les scénarios les plus secs, qui se situent dans le coin inférieur gauche, la production d'hydroélectricité pourrait diminuer de plus de 60 % et la demande d'irrigation non satisfaite de plus de 25 % dans le bassin du Zambèze. Les avantages des scénarios plus humides dans le bassin du Zambèze, dans le coin supérieur droit suggèrent une augmentation de la production d'hydroélectricité de plus de 50 % et de quelques pour cent de la fourniture d'eau d'irrigation. Les résultats pour l'Orange sont plus équilibrés, avec des résultats de production d'hydroélectricité se situant dans une fourchette de +/- 20%, et une demande d'irrigation non satisfaite ne dépassant pas 10%. Les résultats pour le Congo montrent une sensibilité bien moindre au climat - ce bassin déjà humide pourrait enregistrer une réduction pouvant atteindre 15% de sa production d'hydroélectricité, selon les projections climatiques, tandis que la demande d'irrigation ne serait pas satisfaite jusqu'à 15 % dans un certain avenir climatique, et 10 % dans un autre, mais la grande majorité des autres résultats relatifs à la production d'énergie hydroélectrique pourraient être réduits. Près de 120 futurs climatiques pour le rendement des résultats à quelques points de pourcentage de ceux du scénario de référence du Congo. Certes, les résultats varient considérablement d'un bassin à l'autre, mais dans l'ensemble, le changement climatique pourrait être un facteur important pour la performance des infrastructures d'eau et d'électricité dans la région et pour celle des infrastructures d’alimentation en eau et d'électricité dans le SAPP.</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17</a:t>
            </a:fld>
            <a:endParaRPr lang="en-GB"/>
          </a:p>
        </p:txBody>
      </p:sp>
    </p:spTree>
    <p:extLst>
      <p:ext uri="{BB962C8B-B14F-4D97-AF65-F5344CB8AC3E}">
        <p14:creationId xmlns:p14="http://schemas.microsoft.com/office/powerpoint/2010/main" val="321565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résultats de l'EEEOA, présentés à la figure 5.2, montrent une sensibilité climatique relative élevée des infrastructures dans le bassin de la Volta, tant pour l'hydroélectricité que pour l'irrigation, et une sensibilité au climat un peu plus faible pour le Sénégal (avec toutefois un biais vers des scénarios plus secs et une performance en dessous de la moyenne) et le Niger. Dans la figure 5.3, pour le Nil, nous voyons un degré élevé de sensibilité au climat pour les sous-bassins du Nil oriental et des lacs équatoriaux pour l'hydroélectricité, et une sensibilité élevée pour l'irrigation dans le Nil oriental, mais une faible sensibilité pour l'irrigation concernant l'agriculture pluviale pour les sous-bassin des Lacs équatoriaux.5</a:t>
            </a: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18</a:t>
            </a:fld>
            <a:endParaRPr lang="en-GB"/>
          </a:p>
        </p:txBody>
      </p:sp>
    </p:spTree>
    <p:extLst>
      <p:ext uri="{BB962C8B-B14F-4D97-AF65-F5344CB8AC3E}">
        <p14:creationId xmlns:p14="http://schemas.microsoft.com/office/powerpoint/2010/main" val="351680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22</a:t>
            </a:fld>
            <a:endParaRPr lang="en-GB"/>
          </a:p>
        </p:txBody>
      </p:sp>
    </p:spTree>
    <p:extLst>
      <p:ext uri="{BB962C8B-B14F-4D97-AF65-F5344CB8AC3E}">
        <p14:creationId xmlns:p14="http://schemas.microsoft.com/office/powerpoint/2010/main" val="78650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23</a:t>
            </a:fld>
            <a:endParaRPr lang="en-GB"/>
          </a:p>
        </p:txBody>
      </p:sp>
    </p:spTree>
    <p:extLst>
      <p:ext uri="{BB962C8B-B14F-4D97-AF65-F5344CB8AC3E}">
        <p14:creationId xmlns:p14="http://schemas.microsoft.com/office/powerpoint/2010/main" val="191320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Helvetica" pitchFamily="2" charset="0"/>
              </a:rPr>
              <a:t>La longue durée de vie des actifs hydroélectriques, qui varie généralement entre 50 et 100 ans, requiert que les nouveaux projets hydroélectriques tiennent compte des implications à long terme du changement climatique (Trace, 2019). Au cours de leur durée de vie, la plupart des centrales hydroélectriques africaines pourraient être de plus en plus exposées aux impacts climatiques. Compte tenu du rôle croissant de l'hydroélectricité sur le continent, la question de l'exposition croissante doit être prise en compte, de la planification initiale à la gestion globale de l'hydroélectricité.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Helvetica" pitchFamily="2" charset="0"/>
              </a:rPr>
              <a:t>Impacts : en supposant qu'il n'y ait pas d'adaptation, quels sont les divers impacts qui seront causés par les différents scénarios climatiques, par rapport aux objectifs physiques et/ou monétaires définis dans le plan de développement ?</a:t>
            </a: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Situation de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Helvetica" pitchFamily="2" charset="0"/>
              </a:rPr>
              <a:t>Il est important de noter que le changement climatique peut avoir deux types d'impacts. Le premier est une baisse du niveau des services qui se produira si le climat s'avère être plus « sec » que prévu. Dans ce cas, la production d'hydroélectricité et/ou les surface irriguées seraient moindre, par rapport à ce qui était prévu. Cette situation engendrera donc un coût en termes de perte de revenus. Dans le second cas (un climat futur « plus humide » que prévu), il serait possible de produire plus d'hydroélectricité (ou d'irriguer plus d'hectares) que prévu sur la base du climat historique. Il se présentera alors un coût d'opportunité, c'est-à-dire les revenus auxquels on renonce en n'installant pas la capacité hydroélectrique supplémentaire ou en n’aménageant pas les surfaces d'irrigation supplémentaires.</a:t>
            </a:r>
            <a:endParaRPr lang="en-US" dirty="0">
              <a:effectLst/>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24</a:t>
            </a:fld>
            <a:endParaRPr lang="en-GB"/>
          </a:p>
        </p:txBody>
      </p:sp>
    </p:spTree>
    <p:extLst>
      <p:ext uri="{BB962C8B-B14F-4D97-AF65-F5344CB8AC3E}">
        <p14:creationId xmlns:p14="http://schemas.microsoft.com/office/powerpoint/2010/main" val="3513592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‹N°›</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CBD4C-3BEC-2E43-92F7-7960E478FE92}"/>
              </a:ext>
            </a:extLst>
          </p:cNvPr>
          <p:cNvSpPr>
            <a:spLocks noGrp="1"/>
          </p:cNvSpPr>
          <p:nvPr>
            <p:ph type="dt" sz="half" idx="10"/>
          </p:nvPr>
        </p:nvSpPr>
        <p:spPr/>
        <p:txBody>
          <a:bodyPr/>
          <a:lstStyle/>
          <a:p>
            <a:fld id="{8383EF5C-CB28-B34A-B152-449911509D1B}" type="datetimeFigureOut">
              <a:rPr lang="en-US" smtClean="0"/>
              <a:t>11/24/2022</a:t>
            </a:fld>
            <a:endParaRPr lang="en-US"/>
          </a:p>
        </p:txBody>
      </p:sp>
      <p:sp>
        <p:nvSpPr>
          <p:cNvPr id="3" name="Footer Placeholder 2">
            <a:extLst>
              <a:ext uri="{FF2B5EF4-FFF2-40B4-BE49-F238E27FC236}">
                <a16:creationId xmlns:a16="http://schemas.microsoft.com/office/drawing/2014/main" id="{91ADE0F2-BF27-AA4E-8FD6-393003157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4BF10-A06E-5441-B606-A64A44B1897A}"/>
              </a:ext>
            </a:extLst>
          </p:cNvPr>
          <p:cNvSpPr>
            <a:spLocks noGrp="1"/>
          </p:cNvSpPr>
          <p:nvPr>
            <p:ph type="sldNum" sz="quarter" idx="12"/>
          </p:nvPr>
        </p:nvSpPr>
        <p:spPr/>
        <p:txBody>
          <a:bodyPr/>
          <a:lstStyle/>
          <a:p>
            <a:fld id="{8128E173-1F63-204D-A3CF-AB64126D28F9}" type="slidenum">
              <a:rPr lang="en-US" smtClean="0"/>
              <a:t>‹N°›</a:t>
            </a:fld>
            <a:endParaRPr lang="en-US"/>
          </a:p>
        </p:txBody>
      </p:sp>
    </p:spTree>
    <p:extLst>
      <p:ext uri="{BB962C8B-B14F-4D97-AF65-F5344CB8AC3E}">
        <p14:creationId xmlns:p14="http://schemas.microsoft.com/office/powerpoint/2010/main" val="376455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slideLayout" Target="../slideLayouts/slideLayout4.xml"/><Relationship Id="rId4"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5.xml"/><Relationship Id="rId7" Type="http://schemas.openxmlformats.org/officeDocument/2006/relationships/notesSlide" Target="../notesSlides/notesSlide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4.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29.png"/><Relationship Id="rId4"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5.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tags" Target="../tags/tag69.xml"/><Relationship Id="rId7" Type="http://schemas.openxmlformats.org/officeDocument/2006/relationships/slideLayout" Target="../slideLayouts/slideLayout4.xml"/><Relationship Id="rId12" Type="http://schemas.microsoft.com/office/2007/relationships/diagramDrawing" Target="../diagrams/drawing1.xml"/><Relationship Id="rId17" Type="http://schemas.openxmlformats.org/officeDocument/2006/relationships/image" Target="../media/image35.png"/><Relationship Id="rId2" Type="http://schemas.openxmlformats.org/officeDocument/2006/relationships/tags" Target="../tags/tag68.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diagramColors" Target="../diagrams/colors1.xml"/><Relationship Id="rId5" Type="http://schemas.openxmlformats.org/officeDocument/2006/relationships/tags" Target="../tags/tag71.xml"/><Relationship Id="rId15" Type="http://schemas.openxmlformats.org/officeDocument/2006/relationships/image" Target="../media/image33.png"/><Relationship Id="rId10" Type="http://schemas.openxmlformats.org/officeDocument/2006/relationships/diagramQuickStyle" Target="../diagrams/quickStyle1.xml"/><Relationship Id="rId19" Type="http://schemas.openxmlformats.org/officeDocument/2006/relationships/image" Target="../media/image37.png"/><Relationship Id="rId4" Type="http://schemas.openxmlformats.org/officeDocument/2006/relationships/tags" Target="../tags/tag70.xml"/><Relationship Id="rId9" Type="http://schemas.openxmlformats.org/officeDocument/2006/relationships/diagramLayout" Target="../diagrams/layout1.xml"/><Relationship Id="rId14" Type="http://schemas.openxmlformats.org/officeDocument/2006/relationships/image" Target="../media/image32.sv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4.xml"/><Relationship Id="rId1" Type="http://schemas.openxmlformats.org/officeDocument/2006/relationships/tags" Target="../tags/tag7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hyperlink" Target="https://www.worldbank.org/en/topic/transport/publication/enhancing-the-climate-resilience-of-africas-infrastructure-the-roads-and-bridges-sector" TargetMode="Externa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hyperlink" Target="https://www.ipcc.ch/report/ar6/wg1/#FullReport" TargetMode="External"/><Relationship Id="rId5" Type="http://schemas.openxmlformats.org/officeDocument/2006/relationships/hyperlink" Target="https://www.hydropower.org/publications/hydropower-sector-climate-resilience-guide" TargetMode="External"/><Relationship Id="rId4" Type="http://schemas.openxmlformats.org/officeDocument/2006/relationships/hyperlink" Target="https://www.iea.org/reports/climate-impacts-on-african-hydropower/climate-risks-to-african-hydropower"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tags" Target="../tags/tag23.xml"/><Relationship Id="rId7" Type="http://schemas.openxmlformats.org/officeDocument/2006/relationships/image" Target="../media/image19.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4.xml"/><Relationship Id="rId5" Type="http://schemas.openxmlformats.org/officeDocument/2006/relationships/tags" Target="../tags/tag25.xml"/><Relationship Id="rId10" Type="http://schemas.openxmlformats.org/officeDocument/2006/relationships/hyperlink" Target="https://pp2.au-pida.org/" TargetMode="External"/><Relationship Id="rId4" Type="http://schemas.openxmlformats.org/officeDocument/2006/relationships/tags" Target="../tags/tag24.xml"/><Relationship Id="rId9" Type="http://schemas.openxmlformats.org/officeDocument/2006/relationships/image" Target="../media/image2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custDataLst>
              <p:tags r:id="rId1"/>
            </p:custDataLst>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fr-FR"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Programme de formation du Mécanisme d’investissement en faveur de la résilience climatique en Afrique (AFRI-RES) du Deuxième Plan d’action prioritaire (PAP II) du Programme de développement des infrastructures en Afrique (PIDA)</a:t>
            </a:r>
            <a:br>
              <a:rPr lang="fr-FR"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br>
            <a:r>
              <a:rPr lang="fr-FR"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1 : Risques, impacts et vulnérabilité liés au changement climatique concernant les projets hydroélectriques</a:t>
            </a: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BC2BD02B-110B-8F49-AE89-F72BFB5E92EB}"/>
              </a:ext>
            </a:extLst>
          </p:cNvPr>
          <p:cNvPicPr>
            <a:picLocks noChangeAspect="1"/>
          </p:cNvPicPr>
          <p:nvPr>
            <p:custDataLst>
              <p:tags r:id="rId1"/>
            </p:custDataLst>
          </p:nvPr>
        </p:nvPicPr>
        <p:blipFill rotWithShape="1">
          <a:blip r:embed="rId6"/>
          <a:srcRect l="3093" r="1" b="1"/>
          <a:stretch/>
        </p:blipFill>
        <p:spPr>
          <a:xfrm>
            <a:off x="0" y="1240309"/>
            <a:ext cx="9143985" cy="5142539"/>
          </a:xfrm>
          <a:prstGeom prst="rect">
            <a:avLst/>
          </a:prstGeom>
        </p:spPr>
      </p:pic>
      <p:sp>
        <p:nvSpPr>
          <p:cNvPr id="7" name="TextBox 6">
            <a:extLst>
              <a:ext uri="{FF2B5EF4-FFF2-40B4-BE49-F238E27FC236}">
                <a16:creationId xmlns:a16="http://schemas.microsoft.com/office/drawing/2014/main" id="{81277A39-7FCF-FB40-AD44-1667142769A0}"/>
              </a:ext>
            </a:extLst>
          </p:cNvPr>
          <p:cNvSpPr txBox="1"/>
          <p:nvPr>
            <p:custDataLst>
              <p:tags r:id="rId2"/>
            </p:custDataLst>
          </p:nvPr>
        </p:nvSpPr>
        <p:spPr>
          <a:xfrm>
            <a:off x="5775902" y="5741699"/>
            <a:ext cx="2982686" cy="507831"/>
          </a:xfrm>
          <a:prstGeom prst="rect">
            <a:avLst/>
          </a:prstGeom>
          <a:noFill/>
        </p:spPr>
        <p:txBody>
          <a:bodyPr wrap="square" rtlCol="0">
            <a:spAutoFit/>
          </a:bodyPr>
          <a:lstStyle/>
          <a:p>
            <a:r>
              <a:rPr lang="fr-FR" sz="1350" dirty="0"/>
              <a:t>Source : Banque mondiale, rapport ECRAI</a:t>
            </a:r>
          </a:p>
        </p:txBody>
      </p:sp>
      <p:sp>
        <p:nvSpPr>
          <p:cNvPr id="5" name="TextBox 4">
            <a:extLst>
              <a:ext uri="{FF2B5EF4-FFF2-40B4-BE49-F238E27FC236}">
                <a16:creationId xmlns:a16="http://schemas.microsoft.com/office/drawing/2014/main" id="{AA6EA29E-08CF-BE4C-90BF-EF81B37A91AD}"/>
              </a:ext>
            </a:extLst>
          </p:cNvPr>
          <p:cNvSpPr txBox="1"/>
          <p:nvPr>
            <p:custDataLst>
              <p:tags r:id="rId3"/>
            </p:custDataLst>
          </p:nvPr>
        </p:nvSpPr>
        <p:spPr>
          <a:xfrm>
            <a:off x="2292228" y="870977"/>
            <a:ext cx="4829014" cy="369332"/>
          </a:xfrm>
          <a:prstGeom prst="rect">
            <a:avLst/>
          </a:prstGeom>
          <a:noFill/>
        </p:spPr>
        <p:txBody>
          <a:bodyPr wrap="none" rtlCol="0">
            <a:spAutoFit/>
          </a:bodyPr>
          <a:lstStyle/>
          <a:p>
            <a:r>
              <a:rPr lang="fr-FR"/>
              <a:t>Localisation des bassins fluviaux et des pools énergétiques en Afrique</a:t>
            </a:r>
          </a:p>
        </p:txBody>
      </p:sp>
      <p:sp>
        <p:nvSpPr>
          <p:cNvPr id="2" name="Rectangle 1">
            <a:extLst>
              <a:ext uri="{FF2B5EF4-FFF2-40B4-BE49-F238E27FC236}">
                <a16:creationId xmlns:a16="http://schemas.microsoft.com/office/drawing/2014/main" id="{847592AA-0BAA-274D-8626-82A21A94301A}"/>
              </a:ext>
            </a:extLst>
          </p:cNvPr>
          <p:cNvSpPr/>
          <p:nvPr>
            <p:custDataLst>
              <p:tags r:id="rId4"/>
            </p:custDataLst>
          </p:nvPr>
        </p:nvSpPr>
        <p:spPr>
          <a:xfrm>
            <a:off x="222422" y="5498757"/>
            <a:ext cx="5214551" cy="884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49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95D3C7-F150-F544-BDB7-0D2297D26480}"/>
              </a:ext>
            </a:extLst>
          </p:cNvPr>
          <p:cNvSpPr txBox="1"/>
          <p:nvPr>
            <p:custDataLst>
              <p:tags r:id="rId1"/>
            </p:custDataLst>
          </p:nvPr>
        </p:nvSpPr>
        <p:spPr>
          <a:xfrm>
            <a:off x="222422" y="972395"/>
            <a:ext cx="8798011" cy="5478423"/>
          </a:xfrm>
          <a:prstGeom prst="rect">
            <a:avLst/>
          </a:prstGeom>
          <a:noFill/>
        </p:spPr>
        <p:txBody>
          <a:bodyPr wrap="square" rtlCol="0">
            <a:spAutoFit/>
          </a:bodyPr>
          <a:lstStyle/>
          <a:p>
            <a:r>
              <a:rPr lang="fr-FR" sz="1400" b="1" dirty="0"/>
              <a:t>Afrique de l’Ouest (WAF) </a:t>
            </a:r>
          </a:p>
          <a:p>
            <a:r>
              <a:rPr lang="fr-FR" sz="1400" dirty="0"/>
              <a:t>Augmentation observée des inondations causées par le débordement des rivières ; </a:t>
            </a:r>
          </a:p>
          <a:p>
            <a:r>
              <a:rPr lang="fr-FR" sz="1400" i="1" dirty="0"/>
              <a:t>Augmentation observée de l’assèchement et des sécheresses agricoles et écologiques ; </a:t>
            </a:r>
          </a:p>
          <a:p>
            <a:r>
              <a:rPr lang="fr-FR" sz="1400" i="1" dirty="0"/>
              <a:t>Augmentation prévue des sécheresses météorologiques à l’élévation de la température à l’échelle mondiale de 4°, principalement sur des échelles de temps saisonnières ; </a:t>
            </a:r>
          </a:p>
          <a:p>
            <a:r>
              <a:rPr lang="fr-FR" sz="1400" dirty="0"/>
              <a:t>Augmentation projetée de la vitesse moyenne des vents ; augmentation des fortes précipitations et des inondations causées par les pluies. </a:t>
            </a:r>
          </a:p>
          <a:p>
            <a:endParaRPr lang="en-US" sz="1400" dirty="0"/>
          </a:p>
          <a:p>
            <a:r>
              <a:rPr lang="fr-FR" sz="1400" b="1" dirty="0"/>
              <a:t>Afrique centrale (CAF) </a:t>
            </a:r>
          </a:p>
          <a:p>
            <a:r>
              <a:rPr lang="fr-FR" sz="1400" i="1" dirty="0"/>
              <a:t>Baisse observée des précipitations moyennes ; </a:t>
            </a:r>
          </a:p>
          <a:p>
            <a:r>
              <a:rPr lang="fr-FR" sz="1400" i="1" dirty="0"/>
              <a:t>Diminution observée de l’indice de précipitation standardisé (déficit de précipitation) ; </a:t>
            </a:r>
          </a:p>
          <a:p>
            <a:r>
              <a:rPr lang="fr-FR" sz="1400" i="1" dirty="0"/>
              <a:t>Augmentation observée des sécheresses agricoles et écologiques ; </a:t>
            </a:r>
          </a:p>
          <a:p>
            <a:r>
              <a:rPr lang="fr-FR" sz="1400" dirty="0"/>
              <a:t>Augmentation prévue des fortes précipitations et des inondations causées par les pluies ; augmentation des inondations causées par le débordement des rivières. </a:t>
            </a:r>
          </a:p>
          <a:p>
            <a:endParaRPr lang="en-US" sz="1400" dirty="0"/>
          </a:p>
          <a:p>
            <a:r>
              <a:rPr lang="fr-FR" sz="1400" b="1" dirty="0"/>
              <a:t>Afrique occidentale et australe (WSAF) </a:t>
            </a:r>
          </a:p>
          <a:p>
            <a:r>
              <a:rPr lang="fr-FR" sz="1400" i="1" dirty="0"/>
              <a:t>Diminution observée des précipitations moyennes ; </a:t>
            </a:r>
          </a:p>
          <a:p>
            <a:r>
              <a:rPr lang="fr-FR" sz="1400" dirty="0"/>
              <a:t>Augmentation observée des fortes précipitations et des inondations causées par les précipitations ; </a:t>
            </a:r>
          </a:p>
          <a:p>
            <a:r>
              <a:rPr lang="fr-FR" sz="1400" dirty="0"/>
              <a:t>Augmentation observée et projetée de l’aridité, des sécheresses agricoles et écologiques ; </a:t>
            </a:r>
          </a:p>
          <a:p>
            <a:r>
              <a:rPr lang="fr-FR" sz="1400" i="1" dirty="0"/>
              <a:t>Augmentation projetée de la sécheresse à partir de 1,5 °C, confiance accrue avec l’augmentation du réchauffement climatique ; </a:t>
            </a:r>
          </a:p>
          <a:p>
            <a:r>
              <a:rPr lang="fr-FR" sz="1400" dirty="0"/>
              <a:t>Augmentation prévue de la vitesse moyenne du vent ; augmentation des conditions météorologiques propices aux incendies. </a:t>
            </a:r>
          </a:p>
          <a:p>
            <a:endParaRPr lang="en-US" sz="1400" dirty="0"/>
          </a:p>
          <a:p>
            <a:endParaRPr lang="en-US" sz="1400" dirty="0"/>
          </a:p>
        </p:txBody>
      </p:sp>
      <p:sp>
        <p:nvSpPr>
          <p:cNvPr id="3" name="TextBox 2">
            <a:extLst>
              <a:ext uri="{FF2B5EF4-FFF2-40B4-BE49-F238E27FC236}">
                <a16:creationId xmlns:a16="http://schemas.microsoft.com/office/drawing/2014/main" id="{E1DF962B-BDEA-284D-A6E2-B330CAEEC517}"/>
              </a:ext>
            </a:extLst>
          </p:cNvPr>
          <p:cNvSpPr txBox="1"/>
          <p:nvPr>
            <p:custDataLst>
              <p:tags r:id="rId2"/>
            </p:custDataLst>
          </p:nvPr>
        </p:nvSpPr>
        <p:spPr>
          <a:xfrm>
            <a:off x="1222044" y="603063"/>
            <a:ext cx="6699911" cy="369332"/>
          </a:xfrm>
          <a:prstGeom prst="rect">
            <a:avLst/>
          </a:prstGeom>
          <a:noFill/>
        </p:spPr>
        <p:txBody>
          <a:bodyPr wrap="none" rtlCol="0">
            <a:spAutoFit/>
          </a:bodyPr>
          <a:lstStyle/>
          <a:p>
            <a:r>
              <a:rPr lang="fr-FR"/>
              <a:t>Changements observés et projetés dans les régions dotées de projets hydroélectriques</a:t>
            </a:r>
          </a:p>
        </p:txBody>
      </p:sp>
      <p:sp>
        <p:nvSpPr>
          <p:cNvPr id="4" name="TextBox 3">
            <a:extLst>
              <a:ext uri="{FF2B5EF4-FFF2-40B4-BE49-F238E27FC236}">
                <a16:creationId xmlns:a16="http://schemas.microsoft.com/office/drawing/2014/main" id="{B2288807-E614-194C-A763-936BD4BD409F}"/>
              </a:ext>
            </a:extLst>
          </p:cNvPr>
          <p:cNvSpPr txBox="1"/>
          <p:nvPr>
            <p:custDataLst>
              <p:tags r:id="rId3"/>
            </p:custDataLst>
          </p:nvPr>
        </p:nvSpPr>
        <p:spPr>
          <a:xfrm>
            <a:off x="5498315" y="6221808"/>
            <a:ext cx="3522118" cy="261610"/>
          </a:xfrm>
          <a:prstGeom prst="rect">
            <a:avLst/>
          </a:prstGeom>
          <a:noFill/>
        </p:spPr>
        <p:txBody>
          <a:bodyPr wrap="none" rtlCol="0">
            <a:spAutoFit/>
          </a:bodyPr>
          <a:lstStyle/>
          <a:p>
            <a:r>
              <a:rPr lang="fr-FR" sz="1100" dirty="0"/>
              <a:t>Source : IPCC 6</a:t>
            </a:r>
            <a:r>
              <a:rPr lang="fr-FR" sz="1100" baseline="30000" dirty="0"/>
              <a:t>th</a:t>
            </a:r>
            <a:r>
              <a:rPr lang="fr-FR" sz="1100" dirty="0"/>
              <a:t> </a:t>
            </a:r>
            <a:r>
              <a:rPr lang="fr-FR" sz="1100" dirty="0" err="1"/>
              <a:t>Assessment</a:t>
            </a:r>
            <a:r>
              <a:rPr lang="fr-FR" sz="1100" dirty="0"/>
              <a:t>, WGI Report, </a:t>
            </a:r>
            <a:r>
              <a:rPr lang="fr-FR" sz="1100" dirty="0" err="1"/>
              <a:t>Africa</a:t>
            </a:r>
            <a:r>
              <a:rPr lang="fr-FR" sz="1100" dirty="0"/>
              <a:t> </a:t>
            </a:r>
            <a:r>
              <a:rPr lang="fr-FR" sz="1100" dirty="0" err="1"/>
              <a:t>Factsheet</a:t>
            </a:r>
            <a:endParaRPr lang="fr-FR" sz="1100" dirty="0"/>
          </a:p>
        </p:txBody>
      </p:sp>
    </p:spTree>
    <p:extLst>
      <p:ext uri="{BB962C8B-B14F-4D97-AF65-F5344CB8AC3E}">
        <p14:creationId xmlns:p14="http://schemas.microsoft.com/office/powerpoint/2010/main" val="2375173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169FB-7FDE-F54C-9503-FBA4DF1589D5}"/>
              </a:ext>
            </a:extLst>
          </p:cNvPr>
          <p:cNvPicPr>
            <a:picLocks noChangeAspect="1"/>
          </p:cNvPicPr>
          <p:nvPr>
            <p:custDataLst>
              <p:tags r:id="rId1"/>
            </p:custDataLst>
          </p:nvPr>
        </p:nvPicPr>
        <p:blipFill rotWithShape="1">
          <a:blip r:embed="rId8"/>
          <a:srcRect r="46058"/>
          <a:stretch/>
        </p:blipFill>
        <p:spPr>
          <a:xfrm>
            <a:off x="3867088" y="711940"/>
            <a:ext cx="2776243" cy="2840068"/>
          </a:xfrm>
          <a:prstGeom prst="rect">
            <a:avLst/>
          </a:prstGeom>
        </p:spPr>
      </p:pic>
      <p:pic>
        <p:nvPicPr>
          <p:cNvPr id="4" name="Picture 3">
            <a:extLst>
              <a:ext uri="{FF2B5EF4-FFF2-40B4-BE49-F238E27FC236}">
                <a16:creationId xmlns:a16="http://schemas.microsoft.com/office/drawing/2014/main" id="{8F303C0B-71BF-134B-9E21-1DE041D0A579}"/>
              </a:ext>
            </a:extLst>
          </p:cNvPr>
          <p:cNvPicPr>
            <a:picLocks noChangeAspect="1"/>
          </p:cNvPicPr>
          <p:nvPr>
            <p:custDataLst>
              <p:tags r:id="rId2"/>
            </p:custDataLst>
          </p:nvPr>
        </p:nvPicPr>
        <p:blipFill>
          <a:blip r:embed="rId9"/>
          <a:stretch>
            <a:fillRect/>
          </a:stretch>
        </p:blipFill>
        <p:spPr>
          <a:xfrm>
            <a:off x="403644" y="750129"/>
            <a:ext cx="3266131" cy="5357742"/>
          </a:xfrm>
          <a:prstGeom prst="rect">
            <a:avLst/>
          </a:prstGeom>
        </p:spPr>
      </p:pic>
      <p:pic>
        <p:nvPicPr>
          <p:cNvPr id="5" name="Picture 4">
            <a:extLst>
              <a:ext uri="{FF2B5EF4-FFF2-40B4-BE49-F238E27FC236}">
                <a16:creationId xmlns:a16="http://schemas.microsoft.com/office/drawing/2014/main" id="{9C5B2CDA-9AD9-2544-91CF-E29DEF11C56E}"/>
              </a:ext>
            </a:extLst>
          </p:cNvPr>
          <p:cNvPicPr>
            <a:picLocks noChangeAspect="1"/>
          </p:cNvPicPr>
          <p:nvPr>
            <p:custDataLst>
              <p:tags r:id="rId3"/>
            </p:custDataLst>
          </p:nvPr>
        </p:nvPicPr>
        <p:blipFill rotWithShape="1">
          <a:blip r:embed="rId8"/>
          <a:srcRect l="57648"/>
          <a:stretch/>
        </p:blipFill>
        <p:spPr>
          <a:xfrm>
            <a:off x="6643331" y="627121"/>
            <a:ext cx="2150434" cy="2801879"/>
          </a:xfrm>
          <a:prstGeom prst="rect">
            <a:avLst/>
          </a:prstGeom>
        </p:spPr>
      </p:pic>
      <p:sp>
        <p:nvSpPr>
          <p:cNvPr id="6" name="TextBox 5">
            <a:extLst>
              <a:ext uri="{FF2B5EF4-FFF2-40B4-BE49-F238E27FC236}">
                <a16:creationId xmlns:a16="http://schemas.microsoft.com/office/drawing/2014/main" id="{9B37ACC7-4119-6342-9E9B-53075410864D}"/>
              </a:ext>
            </a:extLst>
          </p:cNvPr>
          <p:cNvSpPr txBox="1"/>
          <p:nvPr>
            <p:custDataLst>
              <p:tags r:id="rId4"/>
            </p:custDataLst>
          </p:nvPr>
        </p:nvSpPr>
        <p:spPr>
          <a:xfrm>
            <a:off x="4300152" y="4040659"/>
            <a:ext cx="4164227" cy="1477328"/>
          </a:xfrm>
          <a:prstGeom prst="rect">
            <a:avLst/>
          </a:prstGeom>
          <a:noFill/>
        </p:spPr>
        <p:txBody>
          <a:bodyPr wrap="square" rtlCol="0">
            <a:spAutoFit/>
          </a:bodyPr>
          <a:lstStyle/>
          <a:p>
            <a:r>
              <a:rPr lang="fr-FR" b="1" dirty="0"/>
              <a:t>Les chiffres concernant les bassins hydrographiques varient toujours en fonction des niveaux de précipitations, mais l’augmentation de la température est constante dans toutes les projections.</a:t>
            </a:r>
          </a:p>
        </p:txBody>
      </p:sp>
      <p:sp>
        <p:nvSpPr>
          <p:cNvPr id="7" name="TextBox 6">
            <a:extLst>
              <a:ext uri="{FF2B5EF4-FFF2-40B4-BE49-F238E27FC236}">
                <a16:creationId xmlns:a16="http://schemas.microsoft.com/office/drawing/2014/main" id="{3884B351-D6F4-C844-92D9-984AD62BA92C}"/>
              </a:ext>
            </a:extLst>
          </p:cNvPr>
          <p:cNvSpPr txBox="1"/>
          <p:nvPr>
            <p:custDataLst>
              <p:tags r:id="rId5"/>
            </p:custDataLst>
          </p:nvPr>
        </p:nvSpPr>
        <p:spPr>
          <a:xfrm>
            <a:off x="5913688" y="5935499"/>
            <a:ext cx="2982686" cy="507831"/>
          </a:xfrm>
          <a:prstGeom prst="rect">
            <a:avLst/>
          </a:prstGeom>
          <a:noFill/>
        </p:spPr>
        <p:txBody>
          <a:bodyPr wrap="square" rtlCol="0">
            <a:spAutoFit/>
          </a:bodyPr>
          <a:lstStyle/>
          <a:p>
            <a:r>
              <a:rPr lang="fr-FR" sz="1350" dirty="0"/>
              <a:t>Source : Banque mondiale, rapport ECRAI</a:t>
            </a:r>
          </a:p>
        </p:txBody>
      </p:sp>
    </p:spTree>
    <p:extLst>
      <p:ext uri="{BB962C8B-B14F-4D97-AF65-F5344CB8AC3E}">
        <p14:creationId xmlns:p14="http://schemas.microsoft.com/office/powerpoint/2010/main" val="38039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2E6D9F-6807-4F43-BC58-3F2E8A3F57CD}"/>
              </a:ext>
            </a:extLst>
          </p:cNvPr>
          <p:cNvSpPr txBox="1"/>
          <p:nvPr>
            <p:custDataLst>
              <p:tags r:id="rId1"/>
            </p:custDataLst>
          </p:nvPr>
        </p:nvSpPr>
        <p:spPr>
          <a:xfrm>
            <a:off x="420130" y="671691"/>
            <a:ext cx="8377881" cy="5909310"/>
          </a:xfrm>
          <a:prstGeom prst="rect">
            <a:avLst/>
          </a:prstGeom>
          <a:noFill/>
        </p:spPr>
        <p:txBody>
          <a:bodyPr wrap="square" rtlCol="0">
            <a:spAutoFit/>
          </a:bodyPr>
          <a:lstStyle/>
          <a:p>
            <a:r>
              <a:rPr lang="fr-FR" b="1" dirty="0"/>
              <a:t>Groupe de travail 1 du GIEC : Activité sur l’Atlas interactif</a:t>
            </a:r>
          </a:p>
          <a:p>
            <a:endParaRPr lang="en-US" dirty="0"/>
          </a:p>
          <a:p>
            <a:r>
              <a:rPr lang="fr-FR" dirty="0"/>
              <a:t>L’atlas est disponible ici : https://interactive-atlas.ipcc.ch/permalink/XgwlTOwC</a:t>
            </a:r>
          </a:p>
          <a:p>
            <a:endParaRPr lang="en-US" dirty="0"/>
          </a:p>
          <a:p>
            <a:r>
              <a:rPr lang="fr-FR" dirty="0"/>
              <a:t>Étape 1 : Zoomer sur votre région ou pays</a:t>
            </a:r>
          </a:p>
          <a:p>
            <a:endParaRPr lang="en-US" dirty="0"/>
          </a:p>
          <a:p>
            <a:r>
              <a:rPr lang="fr-FR" dirty="0"/>
              <a:t>Étape 2 : Sélectionnez les modèles historiques et projections que vous voulez utiliser.</a:t>
            </a:r>
          </a:p>
          <a:p>
            <a:endParaRPr lang="en-US" dirty="0"/>
          </a:p>
          <a:p>
            <a:r>
              <a:rPr lang="fr-FR" dirty="0"/>
              <a:t>Étape 3 : Décidez de la variable qui vous intéresse (température moyenne, précipitations totales, jours sans pluie consécutifs, etc.)</a:t>
            </a:r>
          </a:p>
          <a:p>
            <a:endParaRPr lang="en-US" dirty="0"/>
          </a:p>
          <a:p>
            <a:r>
              <a:rPr lang="fr-FR" dirty="0"/>
              <a:t>Étape 4 : Sélectionnez l’échéance qui vous intéresse (court terme, moyen terme, long terme).</a:t>
            </a:r>
          </a:p>
          <a:p>
            <a:endParaRPr lang="en-US" dirty="0"/>
          </a:p>
          <a:p>
            <a:r>
              <a:rPr lang="fr-FR" dirty="0"/>
              <a:t>Étape 5 : Sélectionnez le scénario d’émissions (SSP5 - 8,5 est élevé ; SSP2 - 4,5 est moyen ; SSP1 - 2 est faible).</a:t>
            </a:r>
          </a:p>
          <a:p>
            <a:endParaRPr lang="en-US" dirty="0"/>
          </a:p>
          <a:p>
            <a:r>
              <a:rPr lang="fr-FR" dirty="0"/>
              <a:t>Étape 6 : Générer la carte</a:t>
            </a:r>
          </a:p>
          <a:p>
            <a:endParaRPr lang="en-US" dirty="0"/>
          </a:p>
          <a:p>
            <a:r>
              <a:rPr lang="fr-FR" dirty="0"/>
              <a:t>Facultatif : Changez certaines des sélections ci-dessus et générez une carte différente.</a:t>
            </a:r>
          </a:p>
          <a:p>
            <a:endParaRPr lang="en-US" dirty="0"/>
          </a:p>
        </p:txBody>
      </p:sp>
    </p:spTree>
    <p:extLst>
      <p:ext uri="{BB962C8B-B14F-4D97-AF65-F5344CB8AC3E}">
        <p14:creationId xmlns:p14="http://schemas.microsoft.com/office/powerpoint/2010/main" val="308577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5437CA-033D-0940-AE8B-B73251BF50B1}"/>
              </a:ext>
            </a:extLst>
          </p:cNvPr>
          <p:cNvSpPr/>
          <p:nvPr>
            <p:custDataLst>
              <p:tags r:id="rId1"/>
            </p:custDataLst>
          </p:nvPr>
        </p:nvSpPr>
        <p:spPr>
          <a:xfrm>
            <a:off x="766118" y="1465294"/>
            <a:ext cx="7611763" cy="646331"/>
          </a:xfrm>
          <a:prstGeom prst="rect">
            <a:avLst/>
          </a:prstGeom>
        </p:spPr>
        <p:txBody>
          <a:bodyPr wrap="square">
            <a:spAutoFit/>
          </a:bodyPr>
          <a:lstStyle/>
          <a:p>
            <a:r>
              <a:rPr lang="fr-FR">
                <a:latin typeface="Helvetica" pitchFamily="2" charset="0"/>
              </a:rPr>
              <a:t>La </a:t>
            </a:r>
            <a:r>
              <a:rPr lang="fr-FR" b="1">
                <a:latin typeface="Helvetica" pitchFamily="2" charset="0"/>
              </a:rPr>
              <a:t>vulnérabilité</a:t>
            </a:r>
            <a:r>
              <a:rPr lang="fr-FR">
                <a:latin typeface="Helvetica" pitchFamily="2" charset="0"/>
              </a:rPr>
              <a:t> découle de la </a:t>
            </a:r>
            <a:r>
              <a:rPr lang="fr-FR" b="1">
                <a:latin typeface="Helvetica" pitchFamily="2" charset="0"/>
              </a:rPr>
              <a:t>sensibilité</a:t>
            </a:r>
            <a:r>
              <a:rPr lang="fr-FR">
                <a:latin typeface="Helvetica" pitchFamily="2" charset="0"/>
              </a:rPr>
              <a:t> et de la </a:t>
            </a:r>
            <a:r>
              <a:rPr lang="fr-FR" b="1">
                <a:latin typeface="Helvetica" pitchFamily="2" charset="0"/>
              </a:rPr>
              <a:t>capacité d’adaptation limitée</a:t>
            </a:r>
            <a:r>
              <a:rPr lang="fr-FR">
                <a:latin typeface="Helvetica" pitchFamily="2" charset="0"/>
              </a:rPr>
              <a:t> des systèmes électriques et des parties prenantes du secteur </a:t>
            </a:r>
          </a:p>
        </p:txBody>
      </p:sp>
      <p:sp>
        <p:nvSpPr>
          <p:cNvPr id="3" name="TextBox 2">
            <a:extLst>
              <a:ext uri="{FF2B5EF4-FFF2-40B4-BE49-F238E27FC236}">
                <a16:creationId xmlns:a16="http://schemas.microsoft.com/office/drawing/2014/main" id="{C9E54B1B-E616-7E42-B424-448C2183AE86}"/>
              </a:ext>
            </a:extLst>
          </p:cNvPr>
          <p:cNvSpPr txBox="1"/>
          <p:nvPr>
            <p:custDataLst>
              <p:tags r:id="rId2"/>
            </p:custDataLst>
          </p:nvPr>
        </p:nvSpPr>
        <p:spPr>
          <a:xfrm>
            <a:off x="1222044" y="603063"/>
            <a:ext cx="4663071" cy="369332"/>
          </a:xfrm>
          <a:prstGeom prst="rect">
            <a:avLst/>
          </a:prstGeom>
          <a:noFill/>
        </p:spPr>
        <p:txBody>
          <a:bodyPr wrap="none" rtlCol="0">
            <a:spAutoFit/>
          </a:bodyPr>
          <a:lstStyle/>
          <a:p>
            <a:r>
              <a:rPr lang="fr-FR" b="1"/>
              <a:t>Vulnérabilité du secteur hydroélectrique africain</a:t>
            </a:r>
          </a:p>
        </p:txBody>
      </p:sp>
      <p:graphicFrame>
        <p:nvGraphicFramePr>
          <p:cNvPr id="4" name="Table 4">
            <a:extLst>
              <a:ext uri="{FF2B5EF4-FFF2-40B4-BE49-F238E27FC236}">
                <a16:creationId xmlns:a16="http://schemas.microsoft.com/office/drawing/2014/main" id="{4B0588A0-42D9-BF4C-AFBF-BA8E3023B8DC}"/>
              </a:ext>
            </a:extLst>
          </p:cNvPr>
          <p:cNvGraphicFramePr>
            <a:graphicFrameLocks noGrp="1"/>
          </p:cNvGraphicFramePr>
          <p:nvPr>
            <p:custDataLst>
              <p:tags r:id="rId3"/>
            </p:custDataLst>
            <p:extLst>
              <p:ext uri="{D42A27DB-BD31-4B8C-83A1-F6EECF244321}">
                <p14:modId xmlns:p14="http://schemas.microsoft.com/office/powerpoint/2010/main" val="2288309500"/>
              </p:ext>
            </p:extLst>
          </p:nvPr>
        </p:nvGraphicFramePr>
        <p:xfrm>
          <a:off x="877329" y="2432901"/>
          <a:ext cx="7611763" cy="3648532"/>
        </p:xfrm>
        <a:graphic>
          <a:graphicData uri="http://schemas.openxmlformats.org/drawingml/2006/table">
            <a:tbl>
              <a:tblPr firstRow="1" bandRow="1">
                <a:tableStyleId>{5C22544A-7EE6-4342-B048-85BDC9FD1C3A}</a:tableStyleId>
              </a:tblPr>
              <a:tblGrid>
                <a:gridCol w="1228060">
                  <a:extLst>
                    <a:ext uri="{9D8B030D-6E8A-4147-A177-3AD203B41FA5}">
                      <a16:colId xmlns:a16="http://schemas.microsoft.com/office/drawing/2014/main" val="2427543589"/>
                    </a:ext>
                  </a:extLst>
                </a:gridCol>
                <a:gridCol w="2533567">
                  <a:extLst>
                    <a:ext uri="{9D8B030D-6E8A-4147-A177-3AD203B41FA5}">
                      <a16:colId xmlns:a16="http://schemas.microsoft.com/office/drawing/2014/main" val="3189689447"/>
                    </a:ext>
                  </a:extLst>
                </a:gridCol>
                <a:gridCol w="3850136">
                  <a:extLst>
                    <a:ext uri="{9D8B030D-6E8A-4147-A177-3AD203B41FA5}">
                      <a16:colId xmlns:a16="http://schemas.microsoft.com/office/drawing/2014/main" val="4082025231"/>
                    </a:ext>
                  </a:extLst>
                </a:gridCol>
              </a:tblGrid>
              <a:tr h="478612">
                <a:tc>
                  <a:txBody>
                    <a:bodyPr/>
                    <a:lstStyle/>
                    <a:p>
                      <a:endParaRPr lang="en-US" sz="1400" dirty="0">
                        <a:latin typeface="+mn-lt"/>
                      </a:endParaRPr>
                    </a:p>
                  </a:txBody>
                  <a:tcPr/>
                </a:tc>
                <a:tc>
                  <a:txBody>
                    <a:bodyPr/>
                    <a:lstStyle/>
                    <a:p>
                      <a:r>
                        <a:rPr lang="fr-FR" sz="1400">
                          <a:latin typeface="+mn-lt"/>
                        </a:rPr>
                        <a:t>Sensibilité</a:t>
                      </a:r>
                    </a:p>
                  </a:txBody>
                  <a:tcPr/>
                </a:tc>
                <a:tc>
                  <a:txBody>
                    <a:bodyPr/>
                    <a:lstStyle/>
                    <a:p>
                      <a:r>
                        <a:rPr lang="fr-FR" sz="1400">
                          <a:latin typeface="+mn-lt"/>
                        </a:rPr>
                        <a:t>Capacité d'adaptation</a:t>
                      </a:r>
                    </a:p>
                  </a:txBody>
                  <a:tcPr/>
                </a:tc>
                <a:extLst>
                  <a:ext uri="{0D108BD9-81ED-4DB2-BD59-A6C34878D82A}">
                    <a16:rowId xmlns:a16="http://schemas.microsoft.com/office/drawing/2014/main" val="2074825286"/>
                  </a:ext>
                </a:extLst>
              </a:tr>
              <a:tr h="829352">
                <a:tc>
                  <a:txBody>
                    <a:bodyPr/>
                    <a:lstStyle/>
                    <a:p>
                      <a:r>
                        <a:rPr lang="fr-FR" sz="1400">
                          <a:latin typeface="+mn-lt"/>
                        </a:rPr>
                        <a:t>Définition</a:t>
                      </a:r>
                    </a:p>
                  </a:txBody>
                  <a:tcPr/>
                </a:tc>
                <a:tc>
                  <a:txBody>
                    <a:bodyPr/>
                    <a:lstStyle/>
                    <a:p>
                      <a:r>
                        <a:rPr lang="fr-FR" sz="1400">
                          <a:latin typeface="+mn-lt"/>
                        </a:rPr>
                        <a:t>Mesure dans laquelle un système est touché par un secteur ou une source qui pourrait être affectée négativement par les aléas climatiques.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latin typeface="+mn-lt"/>
                        </a:rPr>
                        <a:t>Indique la capacité d'un système et des parties prenantes à anticiper, se préparer et planifier afin de faire face aux impacts climatiques potentiels.</a:t>
                      </a:r>
                    </a:p>
                    <a:p>
                      <a:endParaRPr lang="en-US" sz="1400" dirty="0">
                        <a:latin typeface="+mn-lt"/>
                      </a:endParaRPr>
                    </a:p>
                  </a:txBody>
                  <a:tcPr/>
                </a:tc>
                <a:extLst>
                  <a:ext uri="{0D108BD9-81ED-4DB2-BD59-A6C34878D82A}">
                    <a16:rowId xmlns:a16="http://schemas.microsoft.com/office/drawing/2014/main" val="688775788"/>
                  </a:ext>
                </a:extLst>
              </a:tr>
              <a:tr h="1572541">
                <a:tc>
                  <a:txBody>
                    <a:bodyPr/>
                    <a:lstStyle/>
                    <a:p>
                      <a:r>
                        <a:rPr lang="fr-FR" sz="1400">
                          <a:latin typeface="+mn-lt"/>
                        </a:rPr>
                        <a:t>Le secteur africain de l'hydroélectricité</a:t>
                      </a:r>
                    </a:p>
                  </a:txBody>
                  <a:tcPr/>
                </a:tc>
                <a:tc>
                  <a:txBody>
                    <a:bodyPr/>
                    <a:lstStyle/>
                    <a:p>
                      <a:r>
                        <a:rPr lang="fr-FR" sz="1400">
                          <a:latin typeface="+mn-lt"/>
                        </a:rPr>
                        <a:t>Disponibilité restreinte de l'eau ; rareté des ressources en eau entraînant la concurrence entre la production électrique et les autres usages.</a:t>
                      </a:r>
                    </a:p>
                  </a:txBody>
                  <a:tcPr/>
                </a:tc>
                <a:tc>
                  <a:txBody>
                    <a:bodyPr/>
                    <a:lstStyle/>
                    <a:p>
                      <a:r>
                        <a:rPr lang="fr-FR" sz="1400">
                          <a:latin typeface="+mn-lt"/>
                        </a:rPr>
                        <a:t>Les fonctionnaires et les services publics de la majorité des pays africains, en particulier ceux des zones rurales ont de faibles niveaux de capacité d'adaptation ; certains d'entre eux éprouvent déjà </a:t>
                      </a:r>
                    </a:p>
                    <a:p>
                      <a:r>
                        <a:rPr lang="fr-FR" sz="1400">
                          <a:latin typeface="+mn-lt"/>
                        </a:rPr>
                        <a:t>des difficultés à faire face au niveau actuel de variabilité climatique (GIEC, 2014a).</a:t>
                      </a:r>
                    </a:p>
                    <a:p>
                      <a:endParaRPr lang="en-US" sz="1400" dirty="0">
                        <a:latin typeface="+mn-lt"/>
                      </a:endParaRPr>
                    </a:p>
                    <a:p>
                      <a:endParaRPr lang="en-US" sz="1400" dirty="0">
                        <a:latin typeface="+mn-lt"/>
                      </a:endParaRPr>
                    </a:p>
                  </a:txBody>
                  <a:tcPr/>
                </a:tc>
                <a:extLst>
                  <a:ext uri="{0D108BD9-81ED-4DB2-BD59-A6C34878D82A}">
                    <a16:rowId xmlns:a16="http://schemas.microsoft.com/office/drawing/2014/main" val="246826991"/>
                  </a:ext>
                </a:extLst>
              </a:tr>
            </a:tbl>
          </a:graphicData>
        </a:graphic>
      </p:graphicFrame>
    </p:spTree>
    <p:extLst>
      <p:ext uri="{BB962C8B-B14F-4D97-AF65-F5344CB8AC3E}">
        <p14:creationId xmlns:p14="http://schemas.microsoft.com/office/powerpoint/2010/main" val="257147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CB509F-6BEC-EB46-ABD5-8A9B2D81D92E}"/>
              </a:ext>
            </a:extLst>
          </p:cNvPr>
          <p:cNvSpPr/>
          <p:nvPr>
            <p:custDataLst>
              <p:tags r:id="rId1"/>
            </p:custDataLst>
          </p:nvPr>
        </p:nvSpPr>
        <p:spPr>
          <a:xfrm>
            <a:off x="735227" y="1208544"/>
            <a:ext cx="7673546" cy="4524315"/>
          </a:xfrm>
          <a:prstGeom prst="rect">
            <a:avLst/>
          </a:prstGeom>
        </p:spPr>
        <p:txBody>
          <a:bodyPr wrap="square">
            <a:spAutoFit/>
          </a:bodyPr>
          <a:lstStyle/>
          <a:p>
            <a:r>
              <a:rPr lang="fr-FR" dirty="0"/>
              <a:t>L’hydroélectricité est particulièrement sensible aux effets néfastes du changement climatique,</a:t>
            </a:r>
          </a:p>
          <a:p>
            <a:r>
              <a:rPr lang="fr-FR" dirty="0"/>
              <a:t>car elle est directement affectée par l’évolution des précipitations et des températures. Par exemple, la production d’hydroélectricité peut fluctuer en raison des variations du débit annuel moyen, des changements de débits saisonniers et de l’évaporation accrue des réservoirs (GIEC, 2014a). Par conséquent, une dépendance accrue à l’égard de l’hydroélectricité pourrait signifier une plus grande probabilité d’exposition aux risques climatiques.</a:t>
            </a:r>
          </a:p>
          <a:p>
            <a:endParaRPr lang="en-US" dirty="0"/>
          </a:p>
          <a:p>
            <a:r>
              <a:rPr lang="fr-FR" dirty="0"/>
              <a:t>La probabilité croissante de survenue de phénomènes météorologiques extrêmes pourrait également augmenter le niveau de risque climatique sur l’hydroélectricité en Afrique. Lorsque le cyclone tropical </a:t>
            </a:r>
            <a:r>
              <a:rPr lang="fr-FR" dirty="0" err="1"/>
              <a:t>Idai</a:t>
            </a:r>
            <a:r>
              <a:rPr lang="fr-FR" dirty="0"/>
              <a:t> a frappé la côte est de l’Afrique, les inondations et les débris excessifs ont provoqué la mise hors service de deux grandes centrales hydroélectriques au Malawi, réduisant sa capacité de production qui passe de 320 MW à 50 MW (Centre for </a:t>
            </a:r>
            <a:r>
              <a:rPr lang="fr-FR" dirty="0" err="1"/>
              <a:t>Disaster</a:t>
            </a:r>
            <a:r>
              <a:rPr lang="fr-FR" dirty="0"/>
              <a:t> </a:t>
            </a:r>
            <a:r>
              <a:rPr lang="fr-FR" dirty="0" err="1"/>
              <a:t>Philanthropy</a:t>
            </a:r>
            <a:r>
              <a:rPr lang="fr-FR" dirty="0"/>
              <a:t>, 2019 ; The Watchers, 2019). </a:t>
            </a:r>
          </a:p>
        </p:txBody>
      </p:sp>
      <p:sp>
        <p:nvSpPr>
          <p:cNvPr id="3" name="TextBox 2">
            <a:extLst>
              <a:ext uri="{FF2B5EF4-FFF2-40B4-BE49-F238E27FC236}">
                <a16:creationId xmlns:a16="http://schemas.microsoft.com/office/drawing/2014/main" id="{AEE7B1F8-E550-D748-91DD-C446B5C8ED82}"/>
              </a:ext>
            </a:extLst>
          </p:cNvPr>
          <p:cNvSpPr txBox="1"/>
          <p:nvPr>
            <p:custDataLst>
              <p:tags r:id="rId2"/>
            </p:custDataLst>
          </p:nvPr>
        </p:nvSpPr>
        <p:spPr>
          <a:xfrm>
            <a:off x="1222044" y="603063"/>
            <a:ext cx="4355680" cy="369332"/>
          </a:xfrm>
          <a:prstGeom prst="rect">
            <a:avLst/>
          </a:prstGeom>
          <a:noFill/>
        </p:spPr>
        <p:txBody>
          <a:bodyPr wrap="none" rtlCol="0">
            <a:spAutoFit/>
          </a:bodyPr>
          <a:lstStyle/>
          <a:p>
            <a:r>
              <a:rPr lang="fr-FR" b="1"/>
              <a:t>Impacts sur le secteur hydroélectrique africain</a:t>
            </a:r>
          </a:p>
        </p:txBody>
      </p:sp>
    </p:spTree>
    <p:extLst>
      <p:ext uri="{BB962C8B-B14F-4D97-AF65-F5344CB8AC3E}">
        <p14:creationId xmlns:p14="http://schemas.microsoft.com/office/powerpoint/2010/main" val="105555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75A06E-28BD-9C41-897A-ED70F833B3E8}"/>
              </a:ext>
            </a:extLst>
          </p:cNvPr>
          <p:cNvPicPr>
            <a:picLocks noChangeAspect="1"/>
          </p:cNvPicPr>
          <p:nvPr>
            <p:custDataLst>
              <p:tags r:id="rId1"/>
            </p:custDataLst>
          </p:nvPr>
        </p:nvPicPr>
        <p:blipFill>
          <a:blip r:embed="rId4"/>
          <a:stretch>
            <a:fillRect/>
          </a:stretch>
        </p:blipFill>
        <p:spPr>
          <a:xfrm>
            <a:off x="90487" y="504814"/>
            <a:ext cx="8963025" cy="5848372"/>
          </a:xfrm>
          <a:prstGeom prst="rect">
            <a:avLst/>
          </a:prstGeom>
          <a:noFill/>
        </p:spPr>
      </p:pic>
      <p:sp>
        <p:nvSpPr>
          <p:cNvPr id="3" name="Rectangle 2">
            <a:extLst>
              <a:ext uri="{FF2B5EF4-FFF2-40B4-BE49-F238E27FC236}">
                <a16:creationId xmlns:a16="http://schemas.microsoft.com/office/drawing/2014/main" id="{AB69A6B5-4F34-B54C-92EE-B55BC8643383}"/>
              </a:ext>
            </a:extLst>
          </p:cNvPr>
          <p:cNvSpPr/>
          <p:nvPr>
            <p:custDataLst>
              <p:tags r:id="rId2"/>
            </p:custDataLst>
          </p:nvPr>
        </p:nvSpPr>
        <p:spPr>
          <a:xfrm>
            <a:off x="4766153" y="6045409"/>
            <a:ext cx="4572000" cy="307777"/>
          </a:xfrm>
          <a:prstGeom prst="rect">
            <a:avLst/>
          </a:prstGeom>
        </p:spPr>
        <p:txBody>
          <a:bodyPr>
            <a:spAutoFit/>
          </a:bodyPr>
          <a:lstStyle/>
          <a:p>
            <a:r>
              <a:rPr lang="fr-FR" sz="1400" dirty="0"/>
              <a:t>Source : AIE, </a:t>
            </a:r>
            <a:r>
              <a:rPr lang="fr-FR" sz="1400" dirty="0" err="1"/>
              <a:t>Climate</a:t>
            </a:r>
            <a:r>
              <a:rPr lang="fr-FR" sz="1400" dirty="0"/>
              <a:t> Impacts on </a:t>
            </a:r>
            <a:r>
              <a:rPr lang="fr-FR" sz="1400" dirty="0" err="1"/>
              <a:t>African</a:t>
            </a:r>
            <a:r>
              <a:rPr lang="fr-FR" sz="1400" dirty="0"/>
              <a:t> </a:t>
            </a:r>
            <a:r>
              <a:rPr lang="fr-FR" sz="1400" dirty="0" err="1"/>
              <a:t>Hydropower</a:t>
            </a:r>
            <a:endParaRPr lang="fr-FR" sz="1400" dirty="0"/>
          </a:p>
        </p:txBody>
      </p:sp>
    </p:spTree>
    <p:extLst>
      <p:ext uri="{BB962C8B-B14F-4D97-AF65-F5344CB8AC3E}">
        <p14:creationId xmlns:p14="http://schemas.microsoft.com/office/powerpoint/2010/main" val="346729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850002-8EC0-B943-BE87-2E0DB8C3ADFA}"/>
              </a:ext>
            </a:extLst>
          </p:cNvPr>
          <p:cNvPicPr>
            <a:picLocks noChangeAspect="1"/>
          </p:cNvPicPr>
          <p:nvPr>
            <p:custDataLst>
              <p:tags r:id="rId1"/>
            </p:custDataLst>
          </p:nvPr>
        </p:nvPicPr>
        <p:blipFill>
          <a:blip r:embed="rId4"/>
          <a:stretch>
            <a:fillRect/>
          </a:stretch>
        </p:blipFill>
        <p:spPr>
          <a:xfrm>
            <a:off x="0" y="492428"/>
            <a:ext cx="9144000" cy="5873143"/>
          </a:xfrm>
          <a:prstGeom prst="rect">
            <a:avLst/>
          </a:prstGeom>
        </p:spPr>
      </p:pic>
    </p:spTree>
    <p:extLst>
      <p:ext uri="{BB962C8B-B14F-4D97-AF65-F5344CB8AC3E}">
        <p14:creationId xmlns:p14="http://schemas.microsoft.com/office/powerpoint/2010/main" val="54862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0D9C6B-0835-7847-BAB5-DAAD5F052399}"/>
              </a:ext>
            </a:extLst>
          </p:cNvPr>
          <p:cNvPicPr>
            <a:picLocks noChangeAspect="1"/>
          </p:cNvPicPr>
          <p:nvPr>
            <p:custDataLst>
              <p:tags r:id="rId1"/>
            </p:custDataLst>
          </p:nvPr>
        </p:nvPicPr>
        <p:blipFill>
          <a:blip r:embed="rId4"/>
          <a:stretch>
            <a:fillRect/>
          </a:stretch>
        </p:blipFill>
        <p:spPr>
          <a:xfrm>
            <a:off x="0" y="570828"/>
            <a:ext cx="9144000" cy="5716343"/>
          </a:xfrm>
          <a:prstGeom prst="rect">
            <a:avLst/>
          </a:prstGeom>
        </p:spPr>
      </p:pic>
    </p:spTree>
    <p:extLst>
      <p:ext uri="{BB962C8B-B14F-4D97-AF65-F5344CB8AC3E}">
        <p14:creationId xmlns:p14="http://schemas.microsoft.com/office/powerpoint/2010/main" val="119985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683ABA-72B2-864D-A38E-D139ACED2727}"/>
              </a:ext>
            </a:extLst>
          </p:cNvPr>
          <p:cNvPicPr>
            <a:picLocks noChangeAspect="1"/>
          </p:cNvPicPr>
          <p:nvPr>
            <p:custDataLst>
              <p:tags r:id="rId1"/>
            </p:custDataLst>
          </p:nvPr>
        </p:nvPicPr>
        <p:blipFill>
          <a:blip r:embed="rId3"/>
          <a:stretch>
            <a:fillRect/>
          </a:stretch>
        </p:blipFill>
        <p:spPr>
          <a:xfrm>
            <a:off x="0" y="947197"/>
            <a:ext cx="9144000" cy="4963606"/>
          </a:xfrm>
          <a:prstGeom prst="rect">
            <a:avLst/>
          </a:prstGeom>
        </p:spPr>
      </p:pic>
    </p:spTree>
    <p:extLst>
      <p:ext uri="{BB962C8B-B14F-4D97-AF65-F5344CB8AC3E}">
        <p14:creationId xmlns:p14="http://schemas.microsoft.com/office/powerpoint/2010/main" val="234196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custDataLst>
              <p:tags r:id="rId1"/>
            </p:custDataLst>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Structure du module		</a:t>
            </a:r>
          </a:p>
        </p:txBody>
      </p:sp>
      <p:sp>
        <p:nvSpPr>
          <p:cNvPr id="3" name="Content Placeholder 2">
            <a:extLst>
              <a:ext uri="{FF2B5EF4-FFF2-40B4-BE49-F238E27FC236}">
                <a16:creationId xmlns:a16="http://schemas.microsoft.com/office/drawing/2014/main" id="{962AF58B-1C47-1D42-932B-1D76DBFBC9D3}"/>
              </a:ext>
            </a:extLst>
          </p:cNvPr>
          <p:cNvSpPr txBox="1">
            <a:spLocks/>
          </p:cNvSpPr>
          <p:nvPr>
            <p:custDataLst>
              <p:tags r:id="rId2"/>
            </p:custDataLst>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Objectifs du module</a:t>
            </a:r>
          </a:p>
          <a:p>
            <a:r>
              <a:rPr lang="fr-FR" sz="2400" dirty="0"/>
              <a:t>Perspectives sur le changement climatique au niveau mondial</a:t>
            </a:r>
          </a:p>
          <a:p>
            <a:r>
              <a:rPr lang="fr-FR" sz="2400" dirty="0"/>
              <a:t>Risques climatiques pour l’Afrique à moyen et long terme</a:t>
            </a:r>
          </a:p>
          <a:p>
            <a:r>
              <a:rPr lang="fr-FR" sz="2400" dirty="0"/>
              <a:t>Exercice : Utilisation de l’Atlas interactif du GIEC</a:t>
            </a:r>
          </a:p>
          <a:p>
            <a:r>
              <a:rPr lang="fr-FR" sz="2400" dirty="0"/>
              <a:t>Impacts du changement climatique attendus sur les infrastructures hydroélectriques</a:t>
            </a:r>
          </a:p>
          <a:p>
            <a:r>
              <a:rPr lang="fr-FR" sz="2400" dirty="0"/>
              <a:t>Pourquoi s’adapter ?</a:t>
            </a:r>
          </a:p>
          <a:p>
            <a:r>
              <a:rPr lang="fr-FR" sz="2400" dirty="0"/>
              <a:t>Discussion</a:t>
            </a:r>
          </a:p>
          <a:p>
            <a:r>
              <a:rPr lang="fr-FR" sz="2400" dirty="0"/>
              <a:t>Glossaire et ressources </a:t>
            </a:r>
          </a:p>
        </p:txBody>
      </p:sp>
    </p:spTree>
    <p:extLst>
      <p:ext uri="{BB962C8B-B14F-4D97-AF65-F5344CB8AC3E}">
        <p14:creationId xmlns:p14="http://schemas.microsoft.com/office/powerpoint/2010/main" val="4260181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B703F-6495-8940-ACEA-C0D1A3376A6E}"/>
              </a:ext>
            </a:extLst>
          </p:cNvPr>
          <p:cNvGraphicFramePr>
            <a:graphicFrameLocks noGrp="1"/>
          </p:cNvGraphicFramePr>
          <p:nvPr>
            <p:custDataLst>
              <p:tags r:id="rId1"/>
            </p:custDataLst>
            <p:extLst>
              <p:ext uri="{D42A27DB-BD31-4B8C-83A1-F6EECF244321}">
                <p14:modId xmlns:p14="http://schemas.microsoft.com/office/powerpoint/2010/main" val="3841804775"/>
              </p:ext>
            </p:extLst>
          </p:nvPr>
        </p:nvGraphicFramePr>
        <p:xfrm>
          <a:off x="593124" y="928257"/>
          <a:ext cx="7957752" cy="5264598"/>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462034454"/>
                    </a:ext>
                  </a:extLst>
                </a:gridCol>
                <a:gridCol w="2916195">
                  <a:extLst>
                    <a:ext uri="{9D8B030D-6E8A-4147-A177-3AD203B41FA5}">
                      <a16:colId xmlns:a16="http://schemas.microsoft.com/office/drawing/2014/main" val="4253359997"/>
                    </a:ext>
                  </a:extLst>
                </a:gridCol>
                <a:gridCol w="2162432">
                  <a:extLst>
                    <a:ext uri="{9D8B030D-6E8A-4147-A177-3AD203B41FA5}">
                      <a16:colId xmlns:a16="http://schemas.microsoft.com/office/drawing/2014/main" val="3002468530"/>
                    </a:ext>
                  </a:extLst>
                </a:gridCol>
                <a:gridCol w="1544595">
                  <a:extLst>
                    <a:ext uri="{9D8B030D-6E8A-4147-A177-3AD203B41FA5}">
                      <a16:colId xmlns:a16="http://schemas.microsoft.com/office/drawing/2014/main" val="2359929856"/>
                    </a:ext>
                  </a:extLst>
                </a:gridCol>
              </a:tblGrid>
              <a:tr h="542482">
                <a:tc>
                  <a:txBody>
                    <a:bodyPr/>
                    <a:lstStyle/>
                    <a:p>
                      <a:r>
                        <a:rPr lang="fr-FR" sz="1400"/>
                        <a:t>Variable climatique</a:t>
                      </a:r>
                    </a:p>
                  </a:txBody>
                  <a:tcPr/>
                </a:tc>
                <a:tc>
                  <a:txBody>
                    <a:bodyPr/>
                    <a:lstStyle/>
                    <a:p>
                      <a:r>
                        <a:rPr lang="fr-FR" sz="1400"/>
                        <a:t>Impacts ou facteurs de stress sur la composante du projet</a:t>
                      </a:r>
                    </a:p>
                  </a:txBody>
                  <a:tcPr/>
                </a:tc>
                <a:tc>
                  <a:txBody>
                    <a:bodyPr/>
                    <a:lstStyle/>
                    <a:p>
                      <a:r>
                        <a:rPr lang="fr-FR" sz="1400"/>
                        <a:t>Indicateurs</a:t>
                      </a:r>
                    </a:p>
                  </a:txBody>
                  <a:tcPr/>
                </a:tc>
                <a:tc>
                  <a:txBody>
                    <a:bodyPr/>
                    <a:lstStyle/>
                    <a:p>
                      <a:r>
                        <a:rPr lang="fr-FR" sz="1400"/>
                        <a:t>Échéance</a:t>
                      </a:r>
                    </a:p>
                  </a:txBody>
                  <a:tcPr/>
                </a:tc>
                <a:extLst>
                  <a:ext uri="{0D108BD9-81ED-4DB2-BD59-A6C34878D82A}">
                    <a16:rowId xmlns:a16="http://schemas.microsoft.com/office/drawing/2014/main" val="1447890219"/>
                  </a:ext>
                </a:extLst>
              </a:tr>
              <a:tr h="1441547">
                <a:tc rowSpan="4">
                  <a:txBody>
                    <a:bodyPr/>
                    <a:lstStyle/>
                    <a:p>
                      <a:r>
                        <a:rPr lang="fr-FR" sz="1400"/>
                        <a:t>Précipitations et débit des cours d'eau</a:t>
                      </a:r>
                    </a:p>
                  </a:txBody>
                  <a:tcPr/>
                </a:tc>
                <a:tc>
                  <a:txBody>
                    <a:bodyPr/>
                    <a:lstStyle/>
                    <a:p>
                      <a:r>
                        <a:rPr lang="fr-FR" sz="1400">
                          <a:solidFill>
                            <a:schemeClr val="dk1"/>
                          </a:solidFill>
                          <a:effectLst/>
                          <a:latin typeface="+mn-lt"/>
                          <a:ea typeface="+mn-ea"/>
                          <a:cs typeface="+mn-cs"/>
                        </a:rPr>
                        <a:t>Niveaux de production horaire (passage du pic du soir au pic de la mi-journée) et niveaux saisonniers </a:t>
                      </a:r>
                    </a:p>
                    <a:p>
                      <a:r>
                        <a:rPr lang="fr-FR" sz="1400">
                          <a:solidFill>
                            <a:schemeClr val="dk1"/>
                          </a:solidFill>
                          <a:effectLst/>
                          <a:latin typeface="+mn-lt"/>
                          <a:ea typeface="+mn-ea"/>
                          <a:cs typeface="+mn-cs"/>
                        </a:rPr>
                        <a:t>(passage du pic d'hiver au pic d'été).</a:t>
                      </a:r>
                    </a:p>
                  </a:txBody>
                  <a:tcPr/>
                </a:tc>
                <a:tc>
                  <a:txBody>
                    <a:bodyPr/>
                    <a:lstStyle/>
                    <a:p>
                      <a:r>
                        <a:rPr lang="fr-FR" sz="1400">
                          <a:solidFill>
                            <a:schemeClr val="dk1"/>
                          </a:solidFill>
                          <a:effectLst/>
                          <a:latin typeface="+mn-lt"/>
                          <a:ea typeface="+mn-ea"/>
                          <a:cs typeface="+mn-cs"/>
                        </a:rPr>
                        <a:t>Changement des exigences du réseau entraînant des modifications des accords d'achat d'électricité (AAE) ou des opérations de la centrale.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dk1"/>
                          </a:solidFill>
                          <a:effectLst/>
                          <a:latin typeface="+mn-lt"/>
                          <a:ea typeface="+mn-ea"/>
                          <a:cs typeface="+mn-cs"/>
                        </a:rPr>
                        <a:t>Graduelle, à long terme</a:t>
                      </a:r>
                    </a:p>
                    <a:p>
                      <a:endParaRPr lang="en-US" sz="1400" dirty="0"/>
                    </a:p>
                  </a:txBody>
                  <a:tcPr/>
                </a:tc>
                <a:extLst>
                  <a:ext uri="{0D108BD9-81ED-4DB2-BD59-A6C34878D82A}">
                    <a16:rowId xmlns:a16="http://schemas.microsoft.com/office/drawing/2014/main" val="4123709898"/>
                  </a:ext>
                </a:extLst>
              </a:tr>
              <a:tr h="763172">
                <a:tc vMerge="1">
                  <a:txBody>
                    <a:bodyPr/>
                    <a:lstStyle/>
                    <a:p>
                      <a:endParaRPr lang="en-US" dirty="0"/>
                    </a:p>
                  </a:txBody>
                  <a:tcPr/>
                </a:tc>
                <a:tc>
                  <a:txBody>
                    <a:bodyPr/>
                    <a:lstStyle/>
                    <a:p>
                      <a:r>
                        <a:rPr lang="fr-FR" sz="1400">
                          <a:solidFill>
                            <a:schemeClr val="dk1"/>
                          </a:solidFill>
                          <a:effectLst/>
                          <a:latin typeface="+mn-lt"/>
                          <a:ea typeface="+mn-ea"/>
                          <a:cs typeface="+mn-cs"/>
                        </a:rPr>
                        <a:t>Changements du facteur de charge du réseau (rapport entre la capacité de pointe et la moyenne)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dk1"/>
                          </a:solidFill>
                          <a:effectLst/>
                          <a:latin typeface="+mn-lt"/>
                          <a:ea typeface="+mn-ea"/>
                          <a:cs typeface="+mn-cs"/>
                        </a:rPr>
                        <a:t>Production d'énergie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dk1"/>
                          </a:solidFill>
                          <a:effectLst/>
                          <a:latin typeface="+mn-lt"/>
                          <a:ea typeface="+mn-ea"/>
                          <a:cs typeface="+mn-cs"/>
                        </a:rPr>
                        <a:t>Graduelle, à long terme</a:t>
                      </a:r>
                    </a:p>
                    <a:p>
                      <a:endParaRPr lang="en-US" sz="1400" dirty="0"/>
                    </a:p>
                  </a:txBody>
                  <a:tcPr/>
                </a:tc>
                <a:extLst>
                  <a:ext uri="{0D108BD9-81ED-4DB2-BD59-A6C34878D82A}">
                    <a16:rowId xmlns:a16="http://schemas.microsoft.com/office/drawing/2014/main" val="600411061"/>
                  </a:ext>
                </a:extLst>
              </a:tr>
              <a:tr h="1441547">
                <a:tc vMerge="1">
                  <a:txBody>
                    <a:bodyPr/>
                    <a:lstStyle/>
                    <a:p>
                      <a:endParaRPr lang="en-US" dirty="0"/>
                    </a:p>
                  </a:txBody>
                  <a:tcPr/>
                </a:tc>
                <a:tc>
                  <a:txBody>
                    <a:bodyPr/>
                    <a:lstStyle/>
                    <a:p>
                      <a:r>
                        <a:rPr lang="fr-FR" sz="1400">
                          <a:solidFill>
                            <a:schemeClr val="dk1"/>
                          </a:solidFill>
                          <a:effectLst/>
                          <a:latin typeface="+mn-lt"/>
                          <a:ea typeface="+mn-ea"/>
                          <a:cs typeface="+mn-cs"/>
                        </a:rPr>
                        <a:t>Impacts sur les autres technologies (réduction de la puissance thermique due au refroidissement</a:t>
                      </a:r>
                    </a:p>
                    <a:p>
                      <a:r>
                        <a:rPr lang="fr-FR" sz="1400">
                          <a:solidFill>
                            <a:schemeClr val="dk1"/>
                          </a:solidFill>
                          <a:effectLst/>
                          <a:latin typeface="+mn-lt"/>
                          <a:ea typeface="+mn-ea"/>
                          <a:cs typeface="+mn-cs"/>
                        </a:rPr>
                        <a:t>température/disponibilité de l'eau, production des énergies renouvelables)</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615750324"/>
                  </a:ext>
                </a:extLst>
              </a:tr>
              <a:tr h="1075850">
                <a:tc vMerge="1">
                  <a:txBody>
                    <a:bodyPr/>
                    <a:lstStyle/>
                    <a:p>
                      <a:endParaRPr lang="en-US" dirty="0"/>
                    </a:p>
                  </a:txBody>
                  <a:tcPr/>
                </a:tc>
                <a:tc>
                  <a:txBody>
                    <a:bodyPr/>
                    <a:lstStyle/>
                    <a:p>
                      <a:r>
                        <a:rPr lang="fr-FR" sz="1400">
                          <a:solidFill>
                            <a:schemeClr val="dk1"/>
                          </a:solidFill>
                          <a:effectLst/>
                          <a:latin typeface="+mn-lt"/>
                          <a:ea typeface="+mn-ea"/>
                          <a:cs typeface="+mn-cs"/>
                        </a:rPr>
                        <a:t>Changements concernant les rejets d'eau en aval et diminution des</a:t>
                      </a:r>
                    </a:p>
                    <a:p>
                      <a:r>
                        <a:rPr lang="fr-FR" sz="1400">
                          <a:solidFill>
                            <a:schemeClr val="dk1"/>
                          </a:solidFill>
                          <a:effectLst/>
                          <a:latin typeface="+mn-lt"/>
                          <a:ea typeface="+mn-ea"/>
                          <a:cs typeface="+mn-cs"/>
                        </a:rPr>
                        <a:t>Flux environnementaux minimums</a:t>
                      </a:r>
                    </a:p>
                  </a:txBody>
                  <a:tcPr/>
                </a:tc>
                <a:tc>
                  <a:txBody>
                    <a:bodyPr/>
                    <a:lstStyle/>
                    <a:p>
                      <a:r>
                        <a:rPr lang="fr-FR" sz="1400">
                          <a:solidFill>
                            <a:schemeClr val="dk1"/>
                          </a:solidFill>
                          <a:effectLst/>
                          <a:latin typeface="+mn-lt"/>
                          <a:ea typeface="+mn-ea"/>
                          <a:cs typeface="+mn-cs"/>
                        </a:rPr>
                        <a:t>Dommages à l'habitat des poissons</a:t>
                      </a:r>
                    </a:p>
                    <a:p>
                      <a:r>
                        <a:rPr lang="fr-FR" sz="1400">
                          <a:solidFill>
                            <a:schemeClr val="dk1"/>
                          </a:solidFill>
                          <a:effectLst/>
                          <a:latin typeface="+mn-lt"/>
                          <a:ea typeface="+mn-ea"/>
                          <a:cs typeface="+mn-cs"/>
                        </a:rPr>
                        <a:t>Inondations quotidiennes</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dk1"/>
                          </a:solidFill>
                          <a:effectLst/>
                          <a:latin typeface="+mn-lt"/>
                          <a:ea typeface="+mn-ea"/>
                          <a:cs typeface="+mn-cs"/>
                        </a:rPr>
                        <a:t>Graduelle, à long terme</a:t>
                      </a:r>
                    </a:p>
                    <a:p>
                      <a:endParaRPr lang="en-US" sz="1400" dirty="0"/>
                    </a:p>
                  </a:txBody>
                  <a:tcPr/>
                </a:tc>
                <a:extLst>
                  <a:ext uri="{0D108BD9-81ED-4DB2-BD59-A6C34878D82A}">
                    <a16:rowId xmlns:a16="http://schemas.microsoft.com/office/drawing/2014/main" val="2427642400"/>
                  </a:ext>
                </a:extLst>
              </a:tr>
            </a:tbl>
          </a:graphicData>
        </a:graphic>
      </p:graphicFrame>
      <p:sp>
        <p:nvSpPr>
          <p:cNvPr id="5" name="TextBox 4">
            <a:extLst>
              <a:ext uri="{FF2B5EF4-FFF2-40B4-BE49-F238E27FC236}">
                <a16:creationId xmlns:a16="http://schemas.microsoft.com/office/drawing/2014/main" id="{2AD6007C-69FE-9D46-B26C-673090A5B332}"/>
              </a:ext>
            </a:extLst>
          </p:cNvPr>
          <p:cNvSpPr txBox="1"/>
          <p:nvPr>
            <p:custDataLst>
              <p:tags r:id="rId2"/>
            </p:custDataLst>
          </p:nvPr>
        </p:nvSpPr>
        <p:spPr>
          <a:xfrm>
            <a:off x="691979" y="595245"/>
            <a:ext cx="2139560" cy="369332"/>
          </a:xfrm>
          <a:prstGeom prst="rect">
            <a:avLst/>
          </a:prstGeom>
          <a:noFill/>
        </p:spPr>
        <p:txBody>
          <a:bodyPr wrap="none" rtlCol="0">
            <a:spAutoFit/>
          </a:bodyPr>
          <a:lstStyle/>
          <a:p>
            <a:r>
              <a:rPr lang="fr-FR" dirty="0"/>
              <a:t>Production d’énergie</a:t>
            </a:r>
          </a:p>
        </p:txBody>
      </p:sp>
      <p:sp>
        <p:nvSpPr>
          <p:cNvPr id="6" name="TextBox 5">
            <a:extLst>
              <a:ext uri="{FF2B5EF4-FFF2-40B4-BE49-F238E27FC236}">
                <a16:creationId xmlns:a16="http://schemas.microsoft.com/office/drawing/2014/main" id="{CEB2ECFC-980A-5D4A-8235-62401950B1BB}"/>
              </a:ext>
            </a:extLst>
          </p:cNvPr>
          <p:cNvSpPr txBox="1"/>
          <p:nvPr>
            <p:custDataLst>
              <p:tags r:id="rId3"/>
            </p:custDataLst>
          </p:nvPr>
        </p:nvSpPr>
        <p:spPr>
          <a:xfrm>
            <a:off x="790834" y="6192855"/>
            <a:ext cx="8507392" cy="276999"/>
          </a:xfrm>
          <a:prstGeom prst="rect">
            <a:avLst/>
          </a:prstGeom>
          <a:noFill/>
        </p:spPr>
        <p:txBody>
          <a:bodyPr wrap="square" rtlCol="0">
            <a:spAutoFit/>
          </a:bodyPr>
          <a:lstStyle/>
          <a:p>
            <a:r>
              <a:rPr lang="fr-FR" sz="1200"/>
              <a:t>Source : International Hydropower Association, 2019. Hydropower Sector Climate Resilience Guide. London, United Kingdom</a:t>
            </a:r>
          </a:p>
        </p:txBody>
      </p:sp>
    </p:spTree>
    <p:extLst>
      <p:ext uri="{BB962C8B-B14F-4D97-AF65-F5344CB8AC3E}">
        <p14:creationId xmlns:p14="http://schemas.microsoft.com/office/powerpoint/2010/main" val="1546643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B703F-6495-8940-ACEA-C0D1A3376A6E}"/>
              </a:ext>
            </a:extLst>
          </p:cNvPr>
          <p:cNvGraphicFramePr>
            <a:graphicFrameLocks noGrp="1"/>
          </p:cNvGraphicFramePr>
          <p:nvPr>
            <p:custDataLst>
              <p:tags r:id="rId1"/>
            </p:custDataLst>
            <p:extLst>
              <p:ext uri="{D42A27DB-BD31-4B8C-83A1-F6EECF244321}">
                <p14:modId xmlns:p14="http://schemas.microsoft.com/office/powerpoint/2010/main" val="3021290392"/>
              </p:ext>
            </p:extLst>
          </p:nvPr>
        </p:nvGraphicFramePr>
        <p:xfrm>
          <a:off x="593124" y="928257"/>
          <a:ext cx="7957752" cy="4972241"/>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462034454"/>
                    </a:ext>
                  </a:extLst>
                </a:gridCol>
                <a:gridCol w="2916195">
                  <a:extLst>
                    <a:ext uri="{9D8B030D-6E8A-4147-A177-3AD203B41FA5}">
                      <a16:colId xmlns:a16="http://schemas.microsoft.com/office/drawing/2014/main" val="4253359997"/>
                    </a:ext>
                  </a:extLst>
                </a:gridCol>
                <a:gridCol w="2162432">
                  <a:extLst>
                    <a:ext uri="{9D8B030D-6E8A-4147-A177-3AD203B41FA5}">
                      <a16:colId xmlns:a16="http://schemas.microsoft.com/office/drawing/2014/main" val="3002468530"/>
                    </a:ext>
                  </a:extLst>
                </a:gridCol>
                <a:gridCol w="1544595">
                  <a:extLst>
                    <a:ext uri="{9D8B030D-6E8A-4147-A177-3AD203B41FA5}">
                      <a16:colId xmlns:a16="http://schemas.microsoft.com/office/drawing/2014/main" val="2359929856"/>
                    </a:ext>
                  </a:extLst>
                </a:gridCol>
              </a:tblGrid>
              <a:tr h="542482">
                <a:tc>
                  <a:txBody>
                    <a:bodyPr/>
                    <a:lstStyle/>
                    <a:p>
                      <a:r>
                        <a:rPr lang="fr-FR" sz="1400"/>
                        <a:t>Variable climatique</a:t>
                      </a:r>
                    </a:p>
                  </a:txBody>
                  <a:tcPr/>
                </a:tc>
                <a:tc>
                  <a:txBody>
                    <a:bodyPr/>
                    <a:lstStyle/>
                    <a:p>
                      <a:r>
                        <a:rPr lang="fr-FR" sz="1400"/>
                        <a:t>Impacts ou facteurs de stress sur la composante du projet</a:t>
                      </a:r>
                    </a:p>
                  </a:txBody>
                  <a:tcPr/>
                </a:tc>
                <a:tc>
                  <a:txBody>
                    <a:bodyPr/>
                    <a:lstStyle/>
                    <a:p>
                      <a:r>
                        <a:rPr lang="fr-FR" sz="1400"/>
                        <a:t>Indicateurs</a:t>
                      </a:r>
                    </a:p>
                  </a:txBody>
                  <a:tcPr/>
                </a:tc>
                <a:tc>
                  <a:txBody>
                    <a:bodyPr/>
                    <a:lstStyle/>
                    <a:p>
                      <a:r>
                        <a:rPr lang="fr-FR" sz="1400"/>
                        <a:t>Échéance</a:t>
                      </a:r>
                    </a:p>
                  </a:txBody>
                  <a:tcPr/>
                </a:tc>
                <a:extLst>
                  <a:ext uri="{0D108BD9-81ED-4DB2-BD59-A6C34878D82A}">
                    <a16:rowId xmlns:a16="http://schemas.microsoft.com/office/drawing/2014/main" val="1447890219"/>
                  </a:ext>
                </a:extLst>
              </a:tr>
              <a:tr h="1441547">
                <a:tc rowSpan="3">
                  <a:txBody>
                    <a:bodyPr/>
                    <a:lstStyle/>
                    <a:p>
                      <a:r>
                        <a:rPr lang="fr-FR" sz="1400"/>
                        <a:t>Précipitations et débit des cours d'eau</a:t>
                      </a:r>
                    </a:p>
                  </a:txBody>
                  <a:tcPr/>
                </a:tc>
                <a:tc>
                  <a:txBody>
                    <a:bodyPr/>
                    <a:lstStyle/>
                    <a:p>
                      <a:r>
                        <a:rPr lang="fr-FR" sz="1400">
                          <a:solidFill>
                            <a:schemeClr val="dk1"/>
                          </a:solidFill>
                          <a:effectLst/>
                          <a:latin typeface="+mn-lt"/>
                          <a:ea typeface="+mn-ea"/>
                          <a:cs typeface="+mn-cs"/>
                        </a:rPr>
                        <a:t>les fortes averses endommagent</a:t>
                      </a:r>
                    </a:p>
                    <a:p>
                      <a:r>
                        <a:rPr lang="fr-FR" sz="1400">
                          <a:solidFill>
                            <a:schemeClr val="dk1"/>
                          </a:solidFill>
                          <a:effectLst/>
                          <a:latin typeface="+mn-lt"/>
                          <a:ea typeface="+mn-ea"/>
                          <a:cs typeface="+mn-cs"/>
                        </a:rPr>
                        <a:t>les routes non revêtues</a:t>
                      </a:r>
                    </a:p>
                  </a:txBody>
                  <a:tcPr/>
                </a:tc>
                <a:tc>
                  <a:txBody>
                    <a:bodyPr/>
                    <a:lstStyle/>
                    <a:p>
                      <a:r>
                        <a:rPr lang="fr-FR" sz="1400">
                          <a:solidFill>
                            <a:schemeClr val="dk1"/>
                          </a:solidFill>
                          <a:effectLst/>
                          <a:latin typeface="+mn-lt"/>
                          <a:ea typeface="+mn-ea"/>
                          <a:cs typeface="+mn-cs"/>
                        </a:rPr>
                        <a:t>Dommages aux routes</a:t>
                      </a:r>
                    </a:p>
                    <a:p>
                      <a:endParaRPr lang="en-US" sz="1400" kern="1200" dirty="0">
                        <a:solidFill>
                          <a:schemeClr val="dk1"/>
                        </a:solidFill>
                        <a:effectLst/>
                        <a:latin typeface="+mn-lt"/>
                        <a:ea typeface="+mn-ea"/>
                        <a:cs typeface="+mn-cs"/>
                      </a:endParaRPr>
                    </a:p>
                    <a:p>
                      <a:r>
                        <a:rPr lang="fr-FR" sz="1400">
                          <a:solidFill>
                            <a:schemeClr val="dk1"/>
                          </a:solidFill>
                          <a:effectLst/>
                          <a:latin typeface="+mn-lt"/>
                          <a:ea typeface="+mn-ea"/>
                          <a:cs typeface="+mn-cs"/>
                        </a:rPr>
                        <a:t>Augmentation des eaux stagnantes</a:t>
                      </a:r>
                    </a:p>
                    <a:p>
                      <a:r>
                        <a:rPr lang="fr-FR" sz="1400">
                          <a:solidFill>
                            <a:schemeClr val="dk1"/>
                          </a:solidFill>
                          <a:effectLst/>
                          <a:latin typeface="+mn-lt"/>
                          <a:ea typeface="+mn-ea"/>
                          <a:cs typeface="+mn-cs"/>
                        </a:rPr>
                        <a:t>sur les routes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dk1"/>
                          </a:solidFill>
                          <a:effectLst/>
                          <a:latin typeface="+mn-lt"/>
                          <a:ea typeface="+mn-ea"/>
                          <a:cs typeface="+mn-cs"/>
                        </a:rPr>
                        <a:t>Extrême, soudain</a:t>
                      </a:r>
                    </a:p>
                    <a:p>
                      <a:endParaRPr lang="en-US" sz="1400" dirty="0"/>
                    </a:p>
                  </a:txBody>
                  <a:tcPr/>
                </a:tc>
                <a:extLst>
                  <a:ext uri="{0D108BD9-81ED-4DB2-BD59-A6C34878D82A}">
                    <a16:rowId xmlns:a16="http://schemas.microsoft.com/office/drawing/2014/main" val="4123709898"/>
                  </a:ext>
                </a:extLst>
              </a:tr>
              <a:tr h="763172">
                <a:tc vMerge="1">
                  <a:txBody>
                    <a:bodyPr/>
                    <a:lstStyle/>
                    <a:p>
                      <a:endParaRPr lang="en-US" dirty="0"/>
                    </a:p>
                  </a:txBody>
                  <a:tcPr/>
                </a:tc>
                <a:tc>
                  <a:txBody>
                    <a:bodyPr/>
                    <a:lstStyle/>
                    <a:p>
                      <a:r>
                        <a:rPr lang="fr-FR" sz="1400">
                          <a:solidFill>
                            <a:schemeClr val="dk1"/>
                          </a:solidFill>
                          <a:effectLst/>
                          <a:latin typeface="+mn-lt"/>
                          <a:ea typeface="+mn-ea"/>
                          <a:cs typeface="+mn-cs"/>
                        </a:rPr>
                        <a:t>Augmentation des débits au</a:t>
                      </a:r>
                    </a:p>
                    <a:p>
                      <a:r>
                        <a:rPr lang="fr-FR" sz="1400">
                          <a:solidFill>
                            <a:schemeClr val="dk1"/>
                          </a:solidFill>
                          <a:effectLst/>
                          <a:latin typeface="+mn-lt"/>
                          <a:ea typeface="+mn-ea"/>
                          <a:cs typeface="+mn-cs"/>
                        </a:rPr>
                        <a:t>niveau des dalots et des routes/</a:t>
                      </a:r>
                    </a:p>
                    <a:p>
                      <a:r>
                        <a:rPr lang="fr-FR" sz="1400">
                          <a:solidFill>
                            <a:schemeClr val="dk1"/>
                          </a:solidFill>
                          <a:effectLst/>
                          <a:latin typeface="+mn-lt"/>
                          <a:ea typeface="+mn-ea"/>
                          <a:cs typeface="+mn-cs"/>
                        </a:rPr>
                        <a:t>le drainage chantiers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dk1"/>
                          </a:solidFill>
                          <a:effectLst/>
                          <a:latin typeface="+mn-lt"/>
                          <a:ea typeface="+mn-ea"/>
                          <a:cs typeface="+mn-cs"/>
                        </a:rPr>
                        <a:t>Inondations autour des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dk1"/>
                          </a:solidFill>
                          <a:effectLst/>
                          <a:latin typeface="+mn-lt"/>
                          <a:ea typeface="+mn-ea"/>
                          <a:cs typeface="+mn-cs"/>
                        </a:rPr>
                        <a:t>ponceaux/croisements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dk1"/>
                          </a:solidFill>
                          <a:effectLst/>
                          <a:latin typeface="+mn-lt"/>
                          <a:ea typeface="+mn-ea"/>
                          <a:cs typeface="+mn-cs"/>
                        </a:rPr>
                        <a:t>et des chantiers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dk1"/>
                          </a:solidFill>
                          <a:effectLst/>
                          <a:latin typeface="+mn-lt"/>
                          <a:ea typeface="+mn-ea"/>
                          <a:cs typeface="+mn-cs"/>
                        </a:rPr>
                        <a:t>Graduelle, à long terme</a:t>
                      </a:r>
                    </a:p>
                    <a:p>
                      <a:endParaRPr lang="en-US" sz="1400" dirty="0"/>
                    </a:p>
                  </a:txBody>
                  <a:tcPr/>
                </a:tc>
                <a:extLst>
                  <a:ext uri="{0D108BD9-81ED-4DB2-BD59-A6C34878D82A}">
                    <a16:rowId xmlns:a16="http://schemas.microsoft.com/office/drawing/2014/main" val="600411061"/>
                  </a:ext>
                </a:extLst>
              </a:tr>
              <a:tr h="1441547">
                <a:tc vMerge="1">
                  <a:txBody>
                    <a:bodyPr/>
                    <a:lstStyle/>
                    <a:p>
                      <a:endParaRPr lang="en-US" dirty="0"/>
                    </a:p>
                  </a:txBody>
                  <a:tcPr/>
                </a:tc>
                <a:tc>
                  <a:txBody>
                    <a:bodyPr/>
                    <a:lstStyle/>
                    <a:p>
                      <a:r>
                        <a:rPr lang="fr-FR" sz="1400">
                          <a:solidFill>
                            <a:schemeClr val="dk1"/>
                          </a:solidFill>
                          <a:effectLst/>
                          <a:latin typeface="+mn-lt"/>
                          <a:ea typeface="+mn-ea"/>
                          <a:cs typeface="+mn-cs"/>
                        </a:rPr>
                        <a:t>Risque accru d'instabilité des pentes (ruptures déclenchées par les eaux de surface et ruptures induites par les eaux souterraines)</a:t>
                      </a:r>
                    </a:p>
                    <a:p>
                      <a:endParaRPr lang="en-US" sz="1400" kern="1200" dirty="0">
                        <a:solidFill>
                          <a:schemeClr val="dk1"/>
                        </a:solidFill>
                        <a:effectLst/>
                        <a:latin typeface="+mn-lt"/>
                        <a:ea typeface="+mn-ea"/>
                        <a:cs typeface="+mn-cs"/>
                      </a:endParaRPr>
                    </a:p>
                  </a:txBody>
                  <a:tcPr/>
                </a:tc>
                <a:tc>
                  <a:txBody>
                    <a:bodyPr/>
                    <a:lstStyle/>
                    <a:p>
                      <a:r>
                        <a:rPr lang="fr-FR" sz="1400">
                          <a:solidFill>
                            <a:schemeClr val="dk1"/>
                          </a:solidFill>
                          <a:effectLst/>
                          <a:latin typeface="+mn-lt"/>
                          <a:ea typeface="+mn-ea"/>
                          <a:cs typeface="+mn-cs"/>
                        </a:rPr>
                        <a:t>Mouvement des pentes</a:t>
                      </a:r>
                    </a:p>
                    <a:p>
                      <a:r>
                        <a:rPr lang="fr-FR" sz="1400">
                          <a:solidFill>
                            <a:schemeClr val="dk1"/>
                          </a:solidFill>
                          <a:effectLst/>
                          <a:latin typeface="+mn-lt"/>
                          <a:ea typeface="+mn-ea"/>
                          <a:cs typeface="+mn-cs"/>
                        </a:rPr>
                        <a:t>perçu grâce à la surveillance</a:t>
                      </a:r>
                    </a:p>
                    <a:p>
                      <a:endParaRPr lang="en-US" sz="1400" kern="1200" dirty="0">
                        <a:solidFill>
                          <a:schemeClr val="dk1"/>
                        </a:solidFill>
                        <a:effectLst/>
                        <a:latin typeface="+mn-lt"/>
                        <a:ea typeface="+mn-ea"/>
                        <a:cs typeface="+mn-cs"/>
                      </a:endParaRPr>
                    </a:p>
                    <a:p>
                      <a:r>
                        <a:rPr lang="fr-FR" sz="1400">
                          <a:solidFill>
                            <a:schemeClr val="dk1"/>
                          </a:solidFill>
                          <a:effectLst/>
                          <a:latin typeface="+mn-lt"/>
                          <a:ea typeface="+mn-ea"/>
                          <a:cs typeface="+mn-cs"/>
                        </a:rPr>
                        <a:t>Ruptures de surface</a:t>
                      </a:r>
                    </a:p>
                    <a:p>
                      <a:r>
                        <a:rPr lang="fr-FR" sz="1400">
                          <a:solidFill>
                            <a:schemeClr val="dk1"/>
                          </a:solidFill>
                          <a:effectLst/>
                          <a:latin typeface="+mn-lt"/>
                          <a:ea typeface="+mn-ea"/>
                          <a:cs typeface="+mn-cs"/>
                        </a:rPr>
                        <a:t>causant des dommages aux routes</a:t>
                      </a:r>
                    </a:p>
                    <a:p>
                      <a:r>
                        <a:rPr lang="fr-FR" sz="1400">
                          <a:solidFill>
                            <a:schemeClr val="dk1"/>
                          </a:solidFill>
                          <a:effectLst/>
                          <a:latin typeface="+mn-lt"/>
                          <a:ea typeface="+mn-ea"/>
                          <a:cs typeface="+mn-cs"/>
                        </a:rPr>
                        <a:t>(chutes de pierres, coulées de boue)</a:t>
                      </a:r>
                    </a:p>
                    <a:p>
                      <a:endParaRPr lang="en-US" sz="1400" dirty="0"/>
                    </a:p>
                  </a:txBody>
                  <a:tcPr/>
                </a:tc>
                <a:tc>
                  <a:txBody>
                    <a:bodyPr/>
                    <a:lstStyle/>
                    <a:p>
                      <a:endParaRPr lang="en-US" sz="1400" dirty="0"/>
                    </a:p>
                  </a:txBody>
                  <a:tcPr/>
                </a:tc>
                <a:extLst>
                  <a:ext uri="{0D108BD9-81ED-4DB2-BD59-A6C34878D82A}">
                    <a16:rowId xmlns:a16="http://schemas.microsoft.com/office/drawing/2014/main" val="2615750324"/>
                  </a:ext>
                </a:extLst>
              </a:tr>
            </a:tbl>
          </a:graphicData>
        </a:graphic>
      </p:graphicFrame>
      <p:sp>
        <p:nvSpPr>
          <p:cNvPr id="5" name="TextBox 4">
            <a:extLst>
              <a:ext uri="{FF2B5EF4-FFF2-40B4-BE49-F238E27FC236}">
                <a16:creationId xmlns:a16="http://schemas.microsoft.com/office/drawing/2014/main" id="{2AD6007C-69FE-9D46-B26C-673090A5B332}"/>
              </a:ext>
            </a:extLst>
          </p:cNvPr>
          <p:cNvSpPr txBox="1"/>
          <p:nvPr>
            <p:custDataLst>
              <p:tags r:id="rId2"/>
            </p:custDataLst>
          </p:nvPr>
        </p:nvSpPr>
        <p:spPr>
          <a:xfrm>
            <a:off x="691979" y="595245"/>
            <a:ext cx="2713307" cy="369332"/>
          </a:xfrm>
          <a:prstGeom prst="rect">
            <a:avLst/>
          </a:prstGeom>
          <a:noFill/>
        </p:spPr>
        <p:txBody>
          <a:bodyPr wrap="none" rtlCol="0">
            <a:spAutoFit/>
          </a:bodyPr>
          <a:lstStyle/>
          <a:p>
            <a:r>
              <a:rPr lang="fr-FR" dirty="0"/>
              <a:t>Routes d’accès et chantiers</a:t>
            </a:r>
          </a:p>
        </p:txBody>
      </p:sp>
      <p:sp>
        <p:nvSpPr>
          <p:cNvPr id="6" name="TextBox 5">
            <a:extLst>
              <a:ext uri="{FF2B5EF4-FFF2-40B4-BE49-F238E27FC236}">
                <a16:creationId xmlns:a16="http://schemas.microsoft.com/office/drawing/2014/main" id="{CEB2ECFC-980A-5D4A-8235-62401950B1BB}"/>
              </a:ext>
            </a:extLst>
          </p:cNvPr>
          <p:cNvSpPr txBox="1"/>
          <p:nvPr>
            <p:custDataLst>
              <p:tags r:id="rId3"/>
            </p:custDataLst>
          </p:nvPr>
        </p:nvSpPr>
        <p:spPr>
          <a:xfrm>
            <a:off x="790834" y="6192855"/>
            <a:ext cx="8507392" cy="276999"/>
          </a:xfrm>
          <a:prstGeom prst="rect">
            <a:avLst/>
          </a:prstGeom>
          <a:noFill/>
        </p:spPr>
        <p:txBody>
          <a:bodyPr wrap="square" rtlCol="0">
            <a:spAutoFit/>
          </a:bodyPr>
          <a:lstStyle/>
          <a:p>
            <a:r>
              <a:rPr lang="fr-FR" sz="1200" dirty="0"/>
              <a:t>Source : International </a:t>
            </a:r>
            <a:r>
              <a:rPr lang="fr-FR" sz="1200" dirty="0" err="1"/>
              <a:t>Hydropower</a:t>
            </a:r>
            <a:r>
              <a:rPr lang="fr-FR" sz="1200" dirty="0"/>
              <a:t> Association, 2019. </a:t>
            </a:r>
            <a:r>
              <a:rPr lang="fr-FR" sz="1200" dirty="0" err="1"/>
              <a:t>Hydropower</a:t>
            </a:r>
            <a:r>
              <a:rPr lang="fr-FR" sz="1200" dirty="0"/>
              <a:t> </a:t>
            </a:r>
            <a:r>
              <a:rPr lang="fr-FR" sz="1200" dirty="0" err="1"/>
              <a:t>Sector</a:t>
            </a:r>
            <a:r>
              <a:rPr lang="fr-FR" sz="1200" dirty="0"/>
              <a:t> </a:t>
            </a:r>
            <a:r>
              <a:rPr lang="fr-FR" sz="1200" dirty="0" err="1"/>
              <a:t>Climate</a:t>
            </a:r>
            <a:r>
              <a:rPr lang="fr-FR" sz="1200" dirty="0"/>
              <a:t> </a:t>
            </a:r>
            <a:r>
              <a:rPr lang="fr-FR" sz="1200" dirty="0" err="1"/>
              <a:t>Resilience</a:t>
            </a:r>
            <a:r>
              <a:rPr lang="fr-FR" sz="1200" dirty="0"/>
              <a:t> Guide. Londres, Royaume-Uni</a:t>
            </a:r>
          </a:p>
        </p:txBody>
      </p:sp>
    </p:spTree>
    <p:extLst>
      <p:ext uri="{BB962C8B-B14F-4D97-AF65-F5344CB8AC3E}">
        <p14:creationId xmlns:p14="http://schemas.microsoft.com/office/powerpoint/2010/main" val="58536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B703F-6495-8940-ACEA-C0D1A3376A6E}"/>
              </a:ext>
            </a:extLst>
          </p:cNvPr>
          <p:cNvGraphicFramePr>
            <a:graphicFrameLocks noGrp="1"/>
          </p:cNvGraphicFramePr>
          <p:nvPr>
            <p:custDataLst>
              <p:tags r:id="rId1"/>
            </p:custDataLst>
            <p:extLst>
              <p:ext uri="{D42A27DB-BD31-4B8C-83A1-F6EECF244321}">
                <p14:modId xmlns:p14="http://schemas.microsoft.com/office/powerpoint/2010/main" val="1832100962"/>
              </p:ext>
            </p:extLst>
          </p:nvPr>
        </p:nvGraphicFramePr>
        <p:xfrm>
          <a:off x="790834" y="879843"/>
          <a:ext cx="7957752" cy="5343460"/>
        </p:xfrm>
        <a:graphic>
          <a:graphicData uri="http://schemas.openxmlformats.org/drawingml/2006/table">
            <a:tbl>
              <a:tblPr firstRow="1" bandRow="1">
                <a:tableStyleId>{5C22544A-7EE6-4342-B048-85BDC9FD1C3A}</a:tableStyleId>
              </a:tblPr>
              <a:tblGrid>
                <a:gridCol w="1147994">
                  <a:extLst>
                    <a:ext uri="{9D8B030D-6E8A-4147-A177-3AD203B41FA5}">
                      <a16:colId xmlns:a16="http://schemas.microsoft.com/office/drawing/2014/main" val="462034454"/>
                    </a:ext>
                  </a:extLst>
                </a:gridCol>
                <a:gridCol w="2780778">
                  <a:extLst>
                    <a:ext uri="{9D8B030D-6E8A-4147-A177-3AD203B41FA5}">
                      <a16:colId xmlns:a16="http://schemas.microsoft.com/office/drawing/2014/main" val="4253359997"/>
                    </a:ext>
                  </a:extLst>
                </a:gridCol>
                <a:gridCol w="2743200">
                  <a:extLst>
                    <a:ext uri="{9D8B030D-6E8A-4147-A177-3AD203B41FA5}">
                      <a16:colId xmlns:a16="http://schemas.microsoft.com/office/drawing/2014/main" val="3002468530"/>
                    </a:ext>
                  </a:extLst>
                </a:gridCol>
                <a:gridCol w="1285780">
                  <a:extLst>
                    <a:ext uri="{9D8B030D-6E8A-4147-A177-3AD203B41FA5}">
                      <a16:colId xmlns:a16="http://schemas.microsoft.com/office/drawing/2014/main" val="2359929856"/>
                    </a:ext>
                  </a:extLst>
                </a:gridCol>
              </a:tblGrid>
              <a:tr h="513189">
                <a:tc>
                  <a:txBody>
                    <a:bodyPr/>
                    <a:lstStyle/>
                    <a:p>
                      <a:r>
                        <a:rPr lang="fr-FR" sz="1100"/>
                        <a:t>Variable climatique</a:t>
                      </a:r>
                    </a:p>
                  </a:txBody>
                  <a:tcPr/>
                </a:tc>
                <a:tc>
                  <a:txBody>
                    <a:bodyPr/>
                    <a:lstStyle/>
                    <a:p>
                      <a:r>
                        <a:rPr lang="fr-FR" sz="1100"/>
                        <a:t>Impacts ou facteurs de stress sur la composante du projet</a:t>
                      </a:r>
                    </a:p>
                  </a:txBody>
                  <a:tcPr/>
                </a:tc>
                <a:tc>
                  <a:txBody>
                    <a:bodyPr/>
                    <a:lstStyle/>
                    <a:p>
                      <a:r>
                        <a:rPr lang="fr-FR" sz="1100"/>
                        <a:t>Indicateurs</a:t>
                      </a:r>
                    </a:p>
                  </a:txBody>
                  <a:tcPr/>
                </a:tc>
                <a:tc>
                  <a:txBody>
                    <a:bodyPr/>
                    <a:lstStyle/>
                    <a:p>
                      <a:r>
                        <a:rPr lang="fr-FR" sz="1100"/>
                        <a:t>Échéance</a:t>
                      </a:r>
                    </a:p>
                  </a:txBody>
                  <a:tcPr/>
                </a:tc>
                <a:extLst>
                  <a:ext uri="{0D108BD9-81ED-4DB2-BD59-A6C34878D82A}">
                    <a16:rowId xmlns:a16="http://schemas.microsoft.com/office/drawing/2014/main" val="1447890219"/>
                  </a:ext>
                </a:extLst>
              </a:tr>
              <a:tr h="1569754">
                <a:tc rowSpan="3">
                  <a:txBody>
                    <a:bodyPr/>
                    <a:lstStyle/>
                    <a:p>
                      <a:r>
                        <a:rPr lang="fr-FR" sz="1100"/>
                        <a:t>Précipitations et débit des cours d'eau</a:t>
                      </a:r>
                    </a:p>
                  </a:txBody>
                  <a:tcPr/>
                </a:tc>
                <a:tc>
                  <a:txBody>
                    <a:bodyPr/>
                    <a:lstStyle/>
                    <a:p>
                      <a:r>
                        <a:rPr lang="fr-FR" sz="1100">
                          <a:solidFill>
                            <a:schemeClr val="dk1"/>
                          </a:solidFill>
                          <a:effectLst/>
                          <a:latin typeface="+mn-lt"/>
                          <a:ea typeface="+mn-ea"/>
                          <a:cs typeface="+mn-cs"/>
                        </a:rPr>
                        <a:t>Instabilité des pentes du réservoir causant</a:t>
                      </a:r>
                    </a:p>
                    <a:p>
                      <a:r>
                        <a:rPr lang="fr-FR" sz="1100">
                          <a:solidFill>
                            <a:schemeClr val="dk1"/>
                          </a:solidFill>
                          <a:effectLst/>
                          <a:latin typeface="+mn-lt"/>
                          <a:ea typeface="+mn-ea"/>
                          <a:cs typeface="+mn-cs"/>
                        </a:rPr>
                        <a:t>des glissements de terrain dans le réservoir</a:t>
                      </a:r>
                    </a:p>
                  </a:txBody>
                  <a:tcPr/>
                </a:tc>
                <a:tc>
                  <a:txBody>
                    <a:bodyPr/>
                    <a:lstStyle/>
                    <a:p>
                      <a:r>
                        <a:rPr lang="fr-FR" sz="1100">
                          <a:solidFill>
                            <a:schemeClr val="dk1"/>
                          </a:solidFill>
                          <a:effectLst/>
                          <a:latin typeface="+mn-lt"/>
                          <a:ea typeface="+mn-ea"/>
                          <a:cs typeface="+mn-cs"/>
                        </a:rPr>
                        <a:t>Mouvement de pente perçu grâce la surveillance</a:t>
                      </a:r>
                    </a:p>
                    <a:p>
                      <a:endParaRPr lang="en-US" sz="1100" kern="1200" dirty="0">
                        <a:solidFill>
                          <a:schemeClr val="dk1"/>
                        </a:solidFill>
                        <a:effectLst/>
                        <a:latin typeface="+mn-lt"/>
                        <a:ea typeface="+mn-ea"/>
                        <a:cs typeface="+mn-cs"/>
                      </a:endParaRPr>
                    </a:p>
                    <a:p>
                      <a:r>
                        <a:rPr lang="fr-FR" sz="1100">
                          <a:solidFill>
                            <a:schemeClr val="dk1"/>
                          </a:solidFill>
                          <a:effectLst/>
                          <a:latin typeface="+mn-lt"/>
                          <a:ea typeface="+mn-ea"/>
                          <a:cs typeface="+mn-cs"/>
                        </a:rPr>
                        <a:t>Défaillances de surface causant des dommages (chutes de pierres, glissements de terrain)</a:t>
                      </a:r>
                    </a:p>
                    <a:p>
                      <a:endParaRPr lang="en-US" sz="1100" kern="1200" dirty="0">
                        <a:solidFill>
                          <a:schemeClr val="dk1"/>
                        </a:solidFill>
                        <a:effectLst/>
                        <a:latin typeface="+mn-lt"/>
                        <a:ea typeface="+mn-ea"/>
                        <a:cs typeface="+mn-cs"/>
                      </a:endParaRPr>
                    </a:p>
                    <a:p>
                      <a:r>
                        <a:rPr lang="fr-FR" sz="1100">
                          <a:solidFill>
                            <a:schemeClr val="dk1"/>
                          </a:solidFill>
                          <a:effectLst/>
                          <a:latin typeface="+mn-lt"/>
                          <a:ea typeface="+mn-ea"/>
                          <a:cs typeface="+mn-cs"/>
                        </a:rPr>
                        <a:t>Défaillances dans le réservoir causant des ondes de déplacement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chemeClr val="dk1"/>
                          </a:solidFill>
                          <a:effectLst/>
                          <a:latin typeface="+mn-lt"/>
                          <a:ea typeface="+mn-ea"/>
                          <a:cs typeface="+mn-cs"/>
                        </a:rPr>
                        <a:t>Extrême, soudain</a:t>
                      </a:r>
                    </a:p>
                    <a:p>
                      <a:endParaRPr lang="en-US" sz="1100" dirty="0"/>
                    </a:p>
                  </a:txBody>
                  <a:tcPr/>
                </a:tc>
                <a:extLst>
                  <a:ext uri="{0D108BD9-81ED-4DB2-BD59-A6C34878D82A}">
                    <a16:rowId xmlns:a16="http://schemas.microsoft.com/office/drawing/2014/main" val="4123709898"/>
                  </a:ext>
                </a:extLst>
              </a:tr>
              <a:tr h="724502">
                <a:tc vMerge="1">
                  <a:txBody>
                    <a:bodyPr/>
                    <a:lstStyle/>
                    <a:p>
                      <a:endParaRPr lang="en-US" dirty="0"/>
                    </a:p>
                  </a:txBody>
                  <a:tcPr/>
                </a:tc>
                <a:tc>
                  <a:txBody>
                    <a:bodyPr/>
                    <a:lstStyle/>
                    <a:p>
                      <a:r>
                        <a:rPr lang="fr-FR" sz="1100" dirty="0">
                          <a:solidFill>
                            <a:schemeClr val="dk1"/>
                          </a:solidFill>
                          <a:effectLst/>
                          <a:latin typeface="+mn-lt"/>
                          <a:ea typeface="+mn-ea"/>
                          <a:cs typeface="+mn-cs"/>
                        </a:rPr>
                        <a:t>Augmentation des déchets et de la végétation dans le réservoir, en raison de l'augmentation du ruissellement.</a:t>
                      </a:r>
                    </a:p>
                  </a:txBody>
                  <a:tcPr/>
                </a:tc>
                <a:tc>
                  <a:txBody>
                    <a:bodyPr/>
                    <a:lstStyle/>
                    <a:p>
                      <a:r>
                        <a:rPr lang="fr-FR" sz="1100">
                          <a:solidFill>
                            <a:schemeClr val="dk1"/>
                          </a:solidFill>
                          <a:effectLst/>
                          <a:latin typeface="+mn-lt"/>
                          <a:ea typeface="+mn-ea"/>
                          <a:cs typeface="+mn-cs"/>
                        </a:rPr>
                        <a:t>Augmentation du volume de</a:t>
                      </a:r>
                    </a:p>
                    <a:p>
                      <a:r>
                        <a:rPr lang="fr-FR" sz="1100">
                          <a:solidFill>
                            <a:schemeClr val="dk1"/>
                          </a:solidFill>
                          <a:effectLst/>
                          <a:latin typeface="+mn-lt"/>
                          <a:ea typeface="+mn-ea"/>
                          <a:cs typeface="+mn-cs"/>
                        </a:rPr>
                        <a:t>déchets dans le réservoir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chemeClr val="dk1"/>
                          </a:solidFill>
                          <a:effectLst/>
                          <a:latin typeface="+mn-lt"/>
                          <a:ea typeface="+mn-ea"/>
                          <a:cs typeface="+mn-cs"/>
                        </a:rPr>
                        <a:t>Graduelle, à long terme</a:t>
                      </a:r>
                    </a:p>
                    <a:p>
                      <a:endParaRPr lang="en-US" sz="1100" dirty="0"/>
                    </a:p>
                  </a:txBody>
                  <a:tcPr/>
                </a:tc>
                <a:extLst>
                  <a:ext uri="{0D108BD9-81ED-4DB2-BD59-A6C34878D82A}">
                    <a16:rowId xmlns:a16="http://schemas.microsoft.com/office/drawing/2014/main" val="600411061"/>
                  </a:ext>
                </a:extLst>
              </a:tr>
              <a:tr h="1358441">
                <a:tc vMerge="1">
                  <a:txBody>
                    <a:bodyPr/>
                    <a:lstStyle/>
                    <a:p>
                      <a:endParaRPr lang="en-US" dirty="0"/>
                    </a:p>
                  </a:txBody>
                  <a:tcPr/>
                </a:tc>
                <a:tc>
                  <a:txBody>
                    <a:bodyPr/>
                    <a:lstStyle/>
                    <a:p>
                      <a:r>
                        <a:rPr lang="fr-FR" sz="1100">
                          <a:solidFill>
                            <a:schemeClr val="dk1"/>
                          </a:solidFill>
                          <a:effectLst/>
                          <a:latin typeface="+mn-lt"/>
                          <a:ea typeface="+mn-ea"/>
                          <a:cs typeface="+mn-cs"/>
                        </a:rPr>
                        <a:t>Augmentation de la température de l'eau (encrassement, teneur en oxygène,</a:t>
                      </a:r>
                    </a:p>
                    <a:p>
                      <a:r>
                        <a:rPr lang="fr-FR" sz="1100">
                          <a:solidFill>
                            <a:schemeClr val="dk1"/>
                          </a:solidFill>
                          <a:effectLst/>
                          <a:latin typeface="+mn-lt"/>
                          <a:ea typeface="+mn-ea"/>
                          <a:cs typeface="+mn-cs"/>
                        </a:rPr>
                        <a:t>stagnation)</a:t>
                      </a:r>
                    </a:p>
                  </a:txBody>
                  <a:tcPr/>
                </a:tc>
                <a:tc>
                  <a:txBody>
                    <a:bodyPr/>
                    <a:lstStyle/>
                    <a:p>
                      <a:r>
                        <a:rPr lang="fr-FR" sz="1100">
                          <a:solidFill>
                            <a:schemeClr val="dk1"/>
                          </a:solidFill>
                          <a:effectLst/>
                          <a:latin typeface="+mn-lt"/>
                          <a:ea typeface="+mn-ea"/>
                          <a:cs typeface="+mn-cs"/>
                        </a:rPr>
                        <a:t>Variations inattendues</a:t>
                      </a:r>
                    </a:p>
                    <a:p>
                      <a:r>
                        <a:rPr lang="fr-FR" sz="1100">
                          <a:solidFill>
                            <a:schemeClr val="dk1"/>
                          </a:solidFill>
                          <a:effectLst/>
                          <a:latin typeface="+mn-lt"/>
                          <a:ea typeface="+mn-ea"/>
                          <a:cs typeface="+mn-cs"/>
                        </a:rPr>
                        <a:t>de la température du réservoir</a:t>
                      </a:r>
                    </a:p>
                    <a:p>
                      <a:endParaRPr lang="en-US" sz="1100" kern="1200" dirty="0">
                        <a:solidFill>
                          <a:schemeClr val="dk1"/>
                        </a:solidFill>
                        <a:effectLst/>
                        <a:latin typeface="+mn-lt"/>
                        <a:ea typeface="+mn-ea"/>
                        <a:cs typeface="+mn-cs"/>
                      </a:endParaRPr>
                    </a:p>
                    <a:p>
                      <a:r>
                        <a:rPr lang="fr-FR" sz="1100">
                          <a:solidFill>
                            <a:schemeClr val="dk1"/>
                          </a:solidFill>
                          <a:effectLst/>
                          <a:latin typeface="+mn-lt"/>
                          <a:ea typeface="+mn-ea"/>
                          <a:cs typeface="+mn-cs"/>
                        </a:rPr>
                        <a:t>Réduction de la teneur en oxygène</a:t>
                      </a:r>
                    </a:p>
                    <a:p>
                      <a:endParaRPr lang="en-US" sz="1100" kern="1200" dirty="0">
                        <a:solidFill>
                          <a:schemeClr val="dk1"/>
                        </a:solidFill>
                        <a:effectLst/>
                        <a:latin typeface="+mn-lt"/>
                        <a:ea typeface="+mn-ea"/>
                        <a:cs typeface="+mn-cs"/>
                      </a:endParaRPr>
                    </a:p>
                    <a:p>
                      <a:r>
                        <a:rPr lang="fr-FR" sz="1100">
                          <a:solidFill>
                            <a:schemeClr val="dk1"/>
                          </a:solidFill>
                          <a:effectLst/>
                          <a:latin typeface="+mn-lt"/>
                          <a:ea typeface="+mn-ea"/>
                          <a:cs typeface="+mn-cs"/>
                        </a:rPr>
                        <a:t>Stagnation et mortalité des poissons</a:t>
                      </a:r>
                    </a:p>
                  </a:txBody>
                  <a:tcPr/>
                </a:tc>
                <a:tc>
                  <a:txBody>
                    <a:bodyPr/>
                    <a:lstStyle/>
                    <a:p>
                      <a:endParaRPr lang="en-US" sz="1100" dirty="0"/>
                    </a:p>
                  </a:txBody>
                  <a:tcPr/>
                </a:tc>
                <a:extLst>
                  <a:ext uri="{0D108BD9-81ED-4DB2-BD59-A6C34878D82A}">
                    <a16:rowId xmlns:a16="http://schemas.microsoft.com/office/drawing/2014/main" val="2615750324"/>
                  </a:ext>
                </a:extLst>
              </a:tr>
              <a:tr h="1147128">
                <a:tc>
                  <a:txBody>
                    <a:bodyPr/>
                    <a:lstStyle/>
                    <a:p>
                      <a:r>
                        <a:rPr lang="fr-FR" sz="1100"/>
                        <a:t>Température</a:t>
                      </a:r>
                    </a:p>
                  </a:txBody>
                  <a:tcPr/>
                </a:tc>
                <a:tc>
                  <a:txBody>
                    <a:bodyPr/>
                    <a:lstStyle/>
                    <a:p>
                      <a:r>
                        <a:rPr lang="fr-FR" sz="1100">
                          <a:solidFill>
                            <a:schemeClr val="dk1"/>
                          </a:solidFill>
                          <a:effectLst/>
                          <a:latin typeface="+mn-lt"/>
                          <a:ea typeface="+mn-ea"/>
                          <a:cs typeface="+mn-cs"/>
                        </a:rPr>
                        <a:t>Pertes par évaporation accrues (absence de couverture de glace, air plus sec), entraînant une réduction de l'eau de production</a:t>
                      </a:r>
                    </a:p>
                    <a:p>
                      <a:endParaRPr lang="en-US" sz="1100" kern="1200" dirty="0">
                        <a:solidFill>
                          <a:schemeClr val="dk1"/>
                        </a:solidFill>
                        <a:effectLst/>
                        <a:latin typeface="+mn-lt"/>
                        <a:ea typeface="+mn-ea"/>
                        <a:cs typeface="+mn-cs"/>
                      </a:endParaRPr>
                    </a:p>
                  </a:txBody>
                  <a:tcPr/>
                </a:tc>
                <a:tc>
                  <a:txBody>
                    <a:bodyPr/>
                    <a:lstStyle/>
                    <a:p>
                      <a:r>
                        <a:rPr lang="fr-FR" sz="1100">
                          <a:solidFill>
                            <a:schemeClr val="dk1"/>
                          </a:solidFill>
                          <a:effectLst/>
                          <a:latin typeface="+mn-lt"/>
                          <a:ea typeface="+mn-ea"/>
                          <a:cs typeface="+mn-cs"/>
                        </a:rPr>
                        <a:t>Augmentation des pertes dans le réservoir</a:t>
                      </a:r>
                    </a:p>
                    <a:p>
                      <a:endParaRPr lang="en-US" sz="1100" kern="1200" dirty="0">
                        <a:solidFill>
                          <a:schemeClr val="dk1"/>
                        </a:solidFill>
                        <a:effectLst/>
                        <a:latin typeface="+mn-lt"/>
                        <a:ea typeface="+mn-ea"/>
                        <a:cs typeface="+mn-cs"/>
                      </a:endParaRPr>
                    </a:p>
                    <a:p>
                      <a:r>
                        <a:rPr lang="fr-FR" sz="1100">
                          <a:solidFill>
                            <a:schemeClr val="dk1"/>
                          </a:solidFill>
                          <a:effectLst/>
                          <a:latin typeface="+mn-lt"/>
                          <a:ea typeface="+mn-ea"/>
                          <a:cs typeface="+mn-cs"/>
                        </a:rPr>
                        <a:t>Réduction de la production d'énergie</a:t>
                      </a: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dk1"/>
                          </a:solidFill>
                          <a:effectLst/>
                          <a:latin typeface="+mn-lt"/>
                          <a:ea typeface="+mn-ea"/>
                          <a:cs typeface="+mn-cs"/>
                        </a:rPr>
                        <a:t>Graduelle, à long terme</a:t>
                      </a:r>
                    </a:p>
                    <a:p>
                      <a:endParaRPr lang="en-US" sz="1100" dirty="0"/>
                    </a:p>
                  </a:txBody>
                  <a:tcPr/>
                </a:tc>
                <a:extLst>
                  <a:ext uri="{0D108BD9-81ED-4DB2-BD59-A6C34878D82A}">
                    <a16:rowId xmlns:a16="http://schemas.microsoft.com/office/drawing/2014/main" val="2251194279"/>
                  </a:ext>
                </a:extLst>
              </a:tr>
            </a:tbl>
          </a:graphicData>
        </a:graphic>
      </p:graphicFrame>
      <p:sp>
        <p:nvSpPr>
          <p:cNvPr id="5" name="TextBox 4">
            <a:extLst>
              <a:ext uri="{FF2B5EF4-FFF2-40B4-BE49-F238E27FC236}">
                <a16:creationId xmlns:a16="http://schemas.microsoft.com/office/drawing/2014/main" id="{2AD6007C-69FE-9D46-B26C-673090A5B332}"/>
              </a:ext>
            </a:extLst>
          </p:cNvPr>
          <p:cNvSpPr txBox="1"/>
          <p:nvPr>
            <p:custDataLst>
              <p:tags r:id="rId2"/>
            </p:custDataLst>
          </p:nvPr>
        </p:nvSpPr>
        <p:spPr>
          <a:xfrm>
            <a:off x="691979" y="595245"/>
            <a:ext cx="1065484" cy="369332"/>
          </a:xfrm>
          <a:prstGeom prst="rect">
            <a:avLst/>
          </a:prstGeom>
          <a:noFill/>
        </p:spPr>
        <p:txBody>
          <a:bodyPr wrap="none" rtlCol="0">
            <a:spAutoFit/>
          </a:bodyPr>
          <a:lstStyle/>
          <a:p>
            <a:r>
              <a:rPr lang="fr-FR"/>
              <a:t>Réservoir</a:t>
            </a:r>
          </a:p>
        </p:txBody>
      </p:sp>
      <p:sp>
        <p:nvSpPr>
          <p:cNvPr id="6" name="TextBox 5">
            <a:extLst>
              <a:ext uri="{FF2B5EF4-FFF2-40B4-BE49-F238E27FC236}">
                <a16:creationId xmlns:a16="http://schemas.microsoft.com/office/drawing/2014/main" id="{CEB2ECFC-980A-5D4A-8235-62401950B1BB}"/>
              </a:ext>
            </a:extLst>
          </p:cNvPr>
          <p:cNvSpPr txBox="1"/>
          <p:nvPr>
            <p:custDataLst>
              <p:tags r:id="rId3"/>
            </p:custDataLst>
          </p:nvPr>
        </p:nvSpPr>
        <p:spPr>
          <a:xfrm>
            <a:off x="790834" y="6192855"/>
            <a:ext cx="8507392" cy="276999"/>
          </a:xfrm>
          <a:prstGeom prst="rect">
            <a:avLst/>
          </a:prstGeom>
          <a:noFill/>
        </p:spPr>
        <p:txBody>
          <a:bodyPr wrap="square" rtlCol="0">
            <a:spAutoFit/>
          </a:bodyPr>
          <a:lstStyle/>
          <a:p>
            <a:r>
              <a:rPr lang="fr-FR" sz="1200" dirty="0"/>
              <a:t>Source : International </a:t>
            </a:r>
            <a:r>
              <a:rPr lang="fr-FR" sz="1200" dirty="0" err="1"/>
              <a:t>Hydropower</a:t>
            </a:r>
            <a:r>
              <a:rPr lang="fr-FR" sz="1200" dirty="0"/>
              <a:t> Association, 2019. </a:t>
            </a:r>
            <a:r>
              <a:rPr lang="fr-FR" sz="1200" dirty="0" err="1"/>
              <a:t>Hydropower</a:t>
            </a:r>
            <a:r>
              <a:rPr lang="fr-FR" sz="1200" dirty="0"/>
              <a:t> </a:t>
            </a:r>
            <a:r>
              <a:rPr lang="fr-FR" sz="1200" dirty="0" err="1"/>
              <a:t>Sector</a:t>
            </a:r>
            <a:r>
              <a:rPr lang="fr-FR" sz="1200" dirty="0"/>
              <a:t> </a:t>
            </a:r>
            <a:r>
              <a:rPr lang="fr-FR" sz="1200" dirty="0" err="1"/>
              <a:t>Climate</a:t>
            </a:r>
            <a:r>
              <a:rPr lang="fr-FR" sz="1200" dirty="0"/>
              <a:t> </a:t>
            </a:r>
            <a:r>
              <a:rPr lang="fr-FR" sz="1200" dirty="0" err="1"/>
              <a:t>Resilience</a:t>
            </a:r>
            <a:r>
              <a:rPr lang="fr-FR" sz="1200" dirty="0"/>
              <a:t> Guide. Londres, Royaume-Uni</a:t>
            </a:r>
          </a:p>
        </p:txBody>
      </p:sp>
    </p:spTree>
    <p:extLst>
      <p:ext uri="{BB962C8B-B14F-4D97-AF65-F5344CB8AC3E}">
        <p14:creationId xmlns:p14="http://schemas.microsoft.com/office/powerpoint/2010/main" val="43534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A2B703F-6495-8940-ACEA-C0D1A3376A6E}"/>
              </a:ext>
            </a:extLst>
          </p:cNvPr>
          <p:cNvGraphicFramePr>
            <a:graphicFrameLocks noGrp="1"/>
          </p:cNvGraphicFramePr>
          <p:nvPr>
            <p:custDataLst>
              <p:tags r:id="rId1"/>
            </p:custDataLst>
            <p:extLst>
              <p:ext uri="{D42A27DB-BD31-4B8C-83A1-F6EECF244321}">
                <p14:modId xmlns:p14="http://schemas.microsoft.com/office/powerpoint/2010/main" val="1633299087"/>
              </p:ext>
            </p:extLst>
          </p:nvPr>
        </p:nvGraphicFramePr>
        <p:xfrm>
          <a:off x="790834" y="879843"/>
          <a:ext cx="7957752" cy="5287339"/>
        </p:xfrm>
        <a:graphic>
          <a:graphicData uri="http://schemas.openxmlformats.org/drawingml/2006/table">
            <a:tbl>
              <a:tblPr firstRow="1" bandRow="1">
                <a:tableStyleId>{5C22544A-7EE6-4342-B048-85BDC9FD1C3A}</a:tableStyleId>
              </a:tblPr>
              <a:tblGrid>
                <a:gridCol w="1147994">
                  <a:extLst>
                    <a:ext uri="{9D8B030D-6E8A-4147-A177-3AD203B41FA5}">
                      <a16:colId xmlns:a16="http://schemas.microsoft.com/office/drawing/2014/main" val="462034454"/>
                    </a:ext>
                  </a:extLst>
                </a:gridCol>
                <a:gridCol w="2780778">
                  <a:extLst>
                    <a:ext uri="{9D8B030D-6E8A-4147-A177-3AD203B41FA5}">
                      <a16:colId xmlns:a16="http://schemas.microsoft.com/office/drawing/2014/main" val="4253359997"/>
                    </a:ext>
                  </a:extLst>
                </a:gridCol>
                <a:gridCol w="2743200">
                  <a:extLst>
                    <a:ext uri="{9D8B030D-6E8A-4147-A177-3AD203B41FA5}">
                      <a16:colId xmlns:a16="http://schemas.microsoft.com/office/drawing/2014/main" val="3002468530"/>
                    </a:ext>
                  </a:extLst>
                </a:gridCol>
                <a:gridCol w="1285780">
                  <a:extLst>
                    <a:ext uri="{9D8B030D-6E8A-4147-A177-3AD203B41FA5}">
                      <a16:colId xmlns:a16="http://schemas.microsoft.com/office/drawing/2014/main" val="2359929856"/>
                    </a:ext>
                  </a:extLst>
                </a:gridCol>
              </a:tblGrid>
              <a:tr h="513189">
                <a:tc>
                  <a:txBody>
                    <a:bodyPr/>
                    <a:lstStyle/>
                    <a:p>
                      <a:r>
                        <a:rPr lang="fr-FR" sz="1100" dirty="0"/>
                        <a:t>Variable climatique</a:t>
                      </a:r>
                    </a:p>
                  </a:txBody>
                  <a:tcPr/>
                </a:tc>
                <a:tc>
                  <a:txBody>
                    <a:bodyPr/>
                    <a:lstStyle/>
                    <a:p>
                      <a:r>
                        <a:rPr lang="fr-FR" sz="1100"/>
                        <a:t>Impacts ou facteurs de stress sur la composante du projet</a:t>
                      </a:r>
                    </a:p>
                  </a:txBody>
                  <a:tcPr/>
                </a:tc>
                <a:tc>
                  <a:txBody>
                    <a:bodyPr/>
                    <a:lstStyle/>
                    <a:p>
                      <a:r>
                        <a:rPr lang="fr-FR" sz="1100"/>
                        <a:t>Indicateurs</a:t>
                      </a:r>
                    </a:p>
                  </a:txBody>
                  <a:tcPr/>
                </a:tc>
                <a:tc>
                  <a:txBody>
                    <a:bodyPr/>
                    <a:lstStyle/>
                    <a:p>
                      <a:r>
                        <a:rPr lang="fr-FR" sz="1100"/>
                        <a:t>Échéance</a:t>
                      </a:r>
                    </a:p>
                  </a:txBody>
                  <a:tcPr/>
                </a:tc>
                <a:extLst>
                  <a:ext uri="{0D108BD9-81ED-4DB2-BD59-A6C34878D82A}">
                    <a16:rowId xmlns:a16="http://schemas.microsoft.com/office/drawing/2014/main" val="1447890219"/>
                  </a:ext>
                </a:extLst>
              </a:tr>
              <a:tr h="1569754">
                <a:tc rowSpan="3">
                  <a:txBody>
                    <a:bodyPr/>
                    <a:lstStyle/>
                    <a:p>
                      <a:r>
                        <a:rPr lang="fr-FR" sz="1100"/>
                        <a:t>Précipitations et débit des cours d'eau</a:t>
                      </a:r>
                    </a:p>
                  </a:txBody>
                  <a:tcPr/>
                </a:tc>
                <a:tc>
                  <a:txBody>
                    <a:bodyPr/>
                    <a:lstStyle/>
                    <a:p>
                      <a:r>
                        <a:rPr lang="fr-FR" sz="1100">
                          <a:solidFill>
                            <a:schemeClr val="dk1"/>
                          </a:solidFill>
                          <a:effectLst/>
                          <a:latin typeface="+mn-lt"/>
                          <a:ea typeface="+mn-ea"/>
                          <a:cs typeface="+mn-cs"/>
                        </a:rPr>
                        <a:t>Augmentation du débit des cours d'eau</a:t>
                      </a:r>
                    </a:p>
                  </a:txBody>
                  <a:tcPr/>
                </a:tc>
                <a:tc>
                  <a:txBody>
                    <a:bodyPr/>
                    <a:lstStyle/>
                    <a:p>
                      <a:r>
                        <a:rPr lang="fr-FR" sz="1100">
                          <a:solidFill>
                            <a:schemeClr val="dk1"/>
                          </a:solidFill>
                          <a:effectLst/>
                          <a:latin typeface="+mn-lt"/>
                          <a:ea typeface="+mn-ea"/>
                          <a:cs typeface="+mn-cs"/>
                        </a:rPr>
                        <a:t>Déversement des cours d'eau</a:t>
                      </a:r>
                    </a:p>
                    <a:p>
                      <a:endParaRPr lang="en-US" sz="1100" kern="1200" dirty="0">
                        <a:solidFill>
                          <a:schemeClr val="dk1"/>
                        </a:solidFill>
                        <a:effectLst/>
                        <a:latin typeface="+mn-lt"/>
                        <a:ea typeface="+mn-ea"/>
                        <a:cs typeface="+mn-cs"/>
                      </a:endParaRPr>
                    </a:p>
                    <a:p>
                      <a:r>
                        <a:rPr lang="fr-FR" sz="1100">
                          <a:solidFill>
                            <a:schemeClr val="dk1"/>
                          </a:solidFill>
                          <a:effectLst/>
                          <a:latin typeface="+mn-lt"/>
                          <a:ea typeface="+mn-ea"/>
                          <a:cs typeface="+mn-cs"/>
                        </a:rPr>
                        <a:t>Dommages aux structures et aux vannes des cours d'eau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chemeClr val="dk1"/>
                          </a:solidFill>
                          <a:effectLst/>
                          <a:latin typeface="+mn-lt"/>
                          <a:ea typeface="+mn-ea"/>
                          <a:cs typeface="+mn-cs"/>
                        </a:rPr>
                        <a:t>Extrême, soudain</a:t>
                      </a:r>
                    </a:p>
                    <a:p>
                      <a:endParaRPr lang="en-US" sz="1100" dirty="0"/>
                    </a:p>
                  </a:txBody>
                  <a:tcPr/>
                </a:tc>
                <a:extLst>
                  <a:ext uri="{0D108BD9-81ED-4DB2-BD59-A6C34878D82A}">
                    <a16:rowId xmlns:a16="http://schemas.microsoft.com/office/drawing/2014/main" val="4123709898"/>
                  </a:ext>
                </a:extLst>
              </a:tr>
              <a:tr h="724502">
                <a:tc vMerge="1">
                  <a:txBody>
                    <a:bodyPr/>
                    <a:lstStyle/>
                    <a:p>
                      <a:endParaRPr lang="en-US" dirty="0"/>
                    </a:p>
                  </a:txBody>
                  <a:tcPr/>
                </a:tc>
                <a:tc>
                  <a:txBody>
                    <a:bodyPr/>
                    <a:lstStyle/>
                    <a:p>
                      <a:r>
                        <a:rPr lang="fr-FR" sz="1100">
                          <a:solidFill>
                            <a:schemeClr val="dk1"/>
                          </a:solidFill>
                          <a:effectLst/>
                          <a:latin typeface="+mn-lt"/>
                          <a:ea typeface="+mn-ea"/>
                          <a:cs typeface="+mn-cs"/>
                        </a:rPr>
                        <a:t>Risque accru d'instabilité des pentes (ruptures provoquées par les eaux de surface et les eaux souterraines)</a:t>
                      </a:r>
                    </a:p>
                    <a:p>
                      <a:r>
                        <a:rPr lang="fr-FR" sz="1100">
                          <a:solidFill>
                            <a:schemeClr val="dk1"/>
                          </a:solidFill>
                          <a:effectLst/>
                          <a:latin typeface="+mn-lt"/>
                          <a:ea typeface="+mn-ea"/>
                          <a:cs typeface="+mn-cs"/>
                        </a:rPr>
                        <a:t>et ruptures induites par les eaux souterraines)</a:t>
                      </a:r>
                    </a:p>
                  </a:txBody>
                  <a:tcPr/>
                </a:tc>
                <a:tc>
                  <a:txBody>
                    <a:bodyPr/>
                    <a:lstStyle/>
                    <a:p>
                      <a:r>
                        <a:rPr lang="fr-FR" sz="1100">
                          <a:solidFill>
                            <a:schemeClr val="dk1"/>
                          </a:solidFill>
                          <a:effectLst/>
                          <a:latin typeface="+mn-lt"/>
                          <a:ea typeface="+mn-ea"/>
                          <a:cs typeface="+mn-cs"/>
                        </a:rPr>
                        <a:t>Mouvement de pente perçu grâce la surveillance</a:t>
                      </a:r>
                    </a:p>
                    <a:p>
                      <a:endParaRPr lang="en-US" sz="1100" kern="1200" dirty="0">
                        <a:solidFill>
                          <a:schemeClr val="dk1"/>
                        </a:solidFill>
                        <a:effectLst/>
                        <a:latin typeface="+mn-lt"/>
                        <a:ea typeface="+mn-ea"/>
                        <a:cs typeface="+mn-cs"/>
                      </a:endParaRPr>
                    </a:p>
                    <a:p>
                      <a:r>
                        <a:rPr lang="fr-FR" sz="1100">
                          <a:solidFill>
                            <a:schemeClr val="dk1"/>
                          </a:solidFill>
                          <a:effectLst/>
                          <a:latin typeface="+mn-lt"/>
                          <a:ea typeface="+mn-ea"/>
                          <a:cs typeface="+mn-cs"/>
                        </a:rPr>
                        <a:t>Défaillances de surface causant des dommages</a:t>
                      </a:r>
                    </a:p>
                    <a:p>
                      <a:r>
                        <a:rPr lang="fr-FR" sz="1100">
                          <a:solidFill>
                            <a:schemeClr val="dk1"/>
                          </a:solidFill>
                          <a:effectLst/>
                          <a:latin typeface="+mn-lt"/>
                          <a:ea typeface="+mn-ea"/>
                          <a:cs typeface="+mn-cs"/>
                        </a:rPr>
                        <a:t>(chutes de pierres, coulées de boue)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chemeClr val="dk1"/>
                          </a:solidFill>
                          <a:effectLst/>
                          <a:latin typeface="+mn-lt"/>
                          <a:ea typeface="+mn-ea"/>
                          <a:cs typeface="+mn-cs"/>
                        </a:rPr>
                        <a:t>Extrême, soudain</a:t>
                      </a:r>
                    </a:p>
                    <a:p>
                      <a:endParaRPr lang="en-US" sz="1100" dirty="0"/>
                    </a:p>
                  </a:txBody>
                  <a:tcPr/>
                </a:tc>
                <a:extLst>
                  <a:ext uri="{0D108BD9-81ED-4DB2-BD59-A6C34878D82A}">
                    <a16:rowId xmlns:a16="http://schemas.microsoft.com/office/drawing/2014/main" val="600411061"/>
                  </a:ext>
                </a:extLst>
              </a:tr>
              <a:tr h="959988">
                <a:tc vMerge="1">
                  <a:txBody>
                    <a:bodyPr/>
                    <a:lstStyle/>
                    <a:p>
                      <a:endParaRPr lang="en-US" dirty="0"/>
                    </a:p>
                  </a:txBody>
                  <a:tcPr/>
                </a:tc>
                <a:tc>
                  <a:txBody>
                    <a:bodyPr/>
                    <a:lstStyle/>
                    <a:p>
                      <a:r>
                        <a:rPr lang="fr-FR" sz="1100">
                          <a:solidFill>
                            <a:schemeClr val="dk1"/>
                          </a:solidFill>
                          <a:effectLst/>
                          <a:latin typeface="+mn-lt"/>
                          <a:ea typeface="+mn-ea"/>
                          <a:cs typeface="+mn-cs"/>
                        </a:rPr>
                        <a:t>Augmentation des dépôts de sédiments entraînant une diminution des débits et </a:t>
                      </a:r>
                    </a:p>
                    <a:p>
                      <a:r>
                        <a:rPr lang="fr-FR" sz="1100">
                          <a:solidFill>
                            <a:schemeClr val="dk1"/>
                          </a:solidFill>
                          <a:effectLst/>
                          <a:latin typeface="+mn-lt"/>
                          <a:ea typeface="+mn-ea"/>
                          <a:cs typeface="+mn-cs"/>
                        </a:rPr>
                        <a:t>une perte de stockage et donc une diminution du pic de production d’énergie dans les centrales de stockage.</a:t>
                      </a:r>
                    </a:p>
                  </a:txBody>
                  <a:tcPr/>
                </a:tc>
                <a:tc>
                  <a:txBody>
                    <a:bodyPr/>
                    <a:lstStyle/>
                    <a:p>
                      <a:r>
                        <a:rPr lang="fr-FR" sz="1100">
                          <a:solidFill>
                            <a:schemeClr val="dk1"/>
                          </a:solidFill>
                          <a:effectLst/>
                          <a:latin typeface="+mn-lt"/>
                          <a:ea typeface="+mn-ea"/>
                          <a:cs typeface="+mn-cs"/>
                        </a:rPr>
                        <a:t>Dépôt de sédiments</a:t>
                      </a:r>
                    </a:p>
                  </a:txBody>
                  <a:tcPr/>
                </a:tc>
                <a:tc>
                  <a:txBody>
                    <a:bodyPr/>
                    <a:lstStyle/>
                    <a:p>
                      <a:endParaRPr lang="en-US" sz="1100" dirty="0"/>
                    </a:p>
                  </a:txBody>
                  <a:tcPr/>
                </a:tc>
                <a:extLst>
                  <a:ext uri="{0D108BD9-81ED-4DB2-BD59-A6C34878D82A}">
                    <a16:rowId xmlns:a16="http://schemas.microsoft.com/office/drawing/2014/main" val="2615750324"/>
                  </a:ext>
                </a:extLst>
              </a:tr>
              <a:tr h="1147128">
                <a:tc>
                  <a:txBody>
                    <a:bodyPr/>
                    <a:lstStyle/>
                    <a:p>
                      <a:r>
                        <a:rPr lang="fr-FR" sz="1100"/>
                        <a:t>Température</a:t>
                      </a:r>
                    </a:p>
                  </a:txBody>
                  <a:tcPr/>
                </a:tc>
                <a:tc>
                  <a:txBody>
                    <a:bodyPr/>
                    <a:lstStyle/>
                    <a:p>
                      <a:r>
                        <a:rPr lang="fr-FR" sz="1100">
                          <a:solidFill>
                            <a:schemeClr val="dk1"/>
                          </a:solidFill>
                          <a:effectLst/>
                          <a:latin typeface="+mn-lt"/>
                          <a:ea typeface="+mn-ea"/>
                          <a:cs typeface="+mn-cs"/>
                        </a:rPr>
                        <a:t>Problèmes de durabilité des matériaux et dilatation/contraction provoquant des </a:t>
                      </a:r>
                    </a:p>
                    <a:p>
                      <a:r>
                        <a:rPr lang="fr-FR" sz="1100">
                          <a:solidFill>
                            <a:schemeClr val="dk1"/>
                          </a:solidFill>
                          <a:effectLst/>
                          <a:latin typeface="+mn-lt"/>
                          <a:ea typeface="+mn-ea"/>
                          <a:cs typeface="+mn-cs"/>
                        </a:rPr>
                        <a:t>fissurations, entraînant des fuites, une instabilité ou des problèmes esthétiques.</a:t>
                      </a:r>
                    </a:p>
                  </a:txBody>
                  <a:tcPr/>
                </a:tc>
                <a:tc>
                  <a:txBody>
                    <a:bodyPr/>
                    <a:lstStyle/>
                    <a:p>
                      <a:r>
                        <a:rPr lang="fr-FR" sz="1100">
                          <a:solidFill>
                            <a:schemeClr val="dk1"/>
                          </a:solidFill>
                          <a:effectLst/>
                          <a:latin typeface="+mn-lt"/>
                          <a:ea typeface="+mn-ea"/>
                          <a:cs typeface="+mn-cs"/>
                        </a:rPr>
                        <a:t>Dommages causés au béton</a:t>
                      </a: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schemeClr val="dk1"/>
                          </a:solidFill>
                          <a:effectLst/>
                          <a:latin typeface="+mn-lt"/>
                          <a:ea typeface="+mn-ea"/>
                          <a:cs typeface="+mn-cs"/>
                        </a:rPr>
                        <a:t>Graduelle, à long terme</a:t>
                      </a:r>
                    </a:p>
                    <a:p>
                      <a:endParaRPr lang="en-US" sz="1100" dirty="0"/>
                    </a:p>
                  </a:txBody>
                  <a:tcPr/>
                </a:tc>
                <a:extLst>
                  <a:ext uri="{0D108BD9-81ED-4DB2-BD59-A6C34878D82A}">
                    <a16:rowId xmlns:a16="http://schemas.microsoft.com/office/drawing/2014/main" val="2251194279"/>
                  </a:ext>
                </a:extLst>
              </a:tr>
            </a:tbl>
          </a:graphicData>
        </a:graphic>
      </p:graphicFrame>
      <p:sp>
        <p:nvSpPr>
          <p:cNvPr id="5" name="TextBox 4">
            <a:extLst>
              <a:ext uri="{FF2B5EF4-FFF2-40B4-BE49-F238E27FC236}">
                <a16:creationId xmlns:a16="http://schemas.microsoft.com/office/drawing/2014/main" id="{2AD6007C-69FE-9D46-B26C-673090A5B332}"/>
              </a:ext>
            </a:extLst>
          </p:cNvPr>
          <p:cNvSpPr txBox="1"/>
          <p:nvPr>
            <p:custDataLst>
              <p:tags r:id="rId2"/>
            </p:custDataLst>
          </p:nvPr>
        </p:nvSpPr>
        <p:spPr>
          <a:xfrm>
            <a:off x="691979" y="595245"/>
            <a:ext cx="3191836" cy="369332"/>
          </a:xfrm>
          <a:prstGeom prst="rect">
            <a:avLst/>
          </a:prstGeom>
          <a:noFill/>
        </p:spPr>
        <p:txBody>
          <a:bodyPr wrap="none" rtlCol="0">
            <a:spAutoFit/>
          </a:bodyPr>
          <a:lstStyle/>
          <a:p>
            <a:r>
              <a:rPr lang="fr-FR"/>
              <a:t>Voies navigables (par exemple, les canaux d’amenée)</a:t>
            </a:r>
          </a:p>
        </p:txBody>
      </p:sp>
      <p:sp>
        <p:nvSpPr>
          <p:cNvPr id="6" name="TextBox 5">
            <a:extLst>
              <a:ext uri="{FF2B5EF4-FFF2-40B4-BE49-F238E27FC236}">
                <a16:creationId xmlns:a16="http://schemas.microsoft.com/office/drawing/2014/main" id="{CEB2ECFC-980A-5D4A-8235-62401950B1BB}"/>
              </a:ext>
            </a:extLst>
          </p:cNvPr>
          <p:cNvSpPr txBox="1"/>
          <p:nvPr>
            <p:custDataLst>
              <p:tags r:id="rId3"/>
            </p:custDataLst>
          </p:nvPr>
        </p:nvSpPr>
        <p:spPr>
          <a:xfrm>
            <a:off x="790834" y="6192855"/>
            <a:ext cx="8507392" cy="276999"/>
          </a:xfrm>
          <a:prstGeom prst="rect">
            <a:avLst/>
          </a:prstGeom>
          <a:noFill/>
        </p:spPr>
        <p:txBody>
          <a:bodyPr wrap="square" rtlCol="0">
            <a:spAutoFit/>
          </a:bodyPr>
          <a:lstStyle/>
          <a:p>
            <a:r>
              <a:rPr lang="fr-FR" sz="1200" dirty="0"/>
              <a:t>Source : International </a:t>
            </a:r>
            <a:r>
              <a:rPr lang="fr-FR" sz="1200" dirty="0" err="1"/>
              <a:t>Hydropower</a:t>
            </a:r>
            <a:r>
              <a:rPr lang="fr-FR" sz="1200" dirty="0"/>
              <a:t> Association, 2019. </a:t>
            </a:r>
            <a:r>
              <a:rPr lang="fr-FR" sz="1200" dirty="0" err="1"/>
              <a:t>Hydropower</a:t>
            </a:r>
            <a:r>
              <a:rPr lang="fr-FR" sz="1200" dirty="0"/>
              <a:t> </a:t>
            </a:r>
            <a:r>
              <a:rPr lang="fr-FR" sz="1200" dirty="0" err="1"/>
              <a:t>Sector</a:t>
            </a:r>
            <a:r>
              <a:rPr lang="fr-FR" sz="1200" dirty="0"/>
              <a:t> </a:t>
            </a:r>
            <a:r>
              <a:rPr lang="fr-FR" sz="1200" dirty="0" err="1"/>
              <a:t>Climate</a:t>
            </a:r>
            <a:r>
              <a:rPr lang="fr-FR" sz="1200" dirty="0"/>
              <a:t> </a:t>
            </a:r>
            <a:r>
              <a:rPr lang="fr-FR" sz="1200" dirty="0" err="1"/>
              <a:t>Resilience</a:t>
            </a:r>
            <a:r>
              <a:rPr lang="fr-FR" sz="1200" dirty="0"/>
              <a:t> Guide. Londres, Royaume-Uni</a:t>
            </a:r>
          </a:p>
        </p:txBody>
      </p:sp>
    </p:spTree>
    <p:extLst>
      <p:ext uri="{BB962C8B-B14F-4D97-AF65-F5344CB8AC3E}">
        <p14:creationId xmlns:p14="http://schemas.microsoft.com/office/powerpoint/2010/main" val="239532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35415C-C05F-2B43-A043-A1A224FA2ECA}"/>
              </a:ext>
            </a:extLst>
          </p:cNvPr>
          <p:cNvSpPr/>
          <p:nvPr>
            <p:custDataLst>
              <p:tags r:id="rId1"/>
            </p:custDataLst>
          </p:nvPr>
        </p:nvSpPr>
        <p:spPr>
          <a:xfrm>
            <a:off x="676987" y="1192762"/>
            <a:ext cx="8062279" cy="6032421"/>
          </a:xfrm>
          <a:prstGeom prst="rect">
            <a:avLst/>
          </a:prstGeom>
        </p:spPr>
        <p:txBody>
          <a:bodyPr wrap="square">
            <a:spAutoFit/>
          </a:bodyPr>
          <a:lstStyle/>
          <a:p>
            <a:r>
              <a:rPr lang="fr-FR" sz="1600" dirty="0"/>
              <a:t>L’accroissement de la part de l’hydroélectricité sans l’évaluation de l’impact potentiel du changement climatique augmente l’exposition du pays, en particulier des systèmes électriques aux aléas climatiques.</a:t>
            </a:r>
          </a:p>
          <a:p>
            <a:endParaRPr lang="en-US" sz="1600" dirty="0">
              <a:effectLst/>
            </a:endParaRPr>
          </a:p>
          <a:p>
            <a:r>
              <a:rPr lang="fr-FR" sz="1600" dirty="0"/>
              <a:t>Par exemple, le facteur de capacité hydroélectrique du Maroc, de la Zambie, du Zimbabwe, de la République démocratique du Congo et du Mozambique devrait diminuer considérablement, mais cette diminution serait compensée par une augmentation de la capacité hydroélectrique des pays du bassin du Nil, notamment l’Égypte, le Soudan et le Kenya (projections effectuées sur la base des centrales actuelles et non futures).</a:t>
            </a:r>
          </a:p>
          <a:p>
            <a:endParaRPr lang="en-US" sz="1600" dirty="0"/>
          </a:p>
          <a:p>
            <a:r>
              <a:rPr lang="fr-FR" sz="1600" dirty="0"/>
              <a:t>Une autre difficulté posée par le changement climatique est la variabilité accrue, d’une année à l’autre, des facteurs de capacité hydroélectrique.</a:t>
            </a:r>
          </a:p>
          <a:p>
            <a:endParaRPr lang="en-US" sz="1600" dirty="0"/>
          </a:p>
          <a:p>
            <a:r>
              <a:rPr lang="fr-FR" sz="1600" dirty="0"/>
              <a:t>Actuellement, 17 % de l’électricité produite provient de centrales hydroélectriques. Cette part devrait</a:t>
            </a:r>
          </a:p>
          <a:p>
            <a:r>
              <a:rPr lang="fr-FR" sz="1600" dirty="0"/>
              <a:t>dépasser 23 % à l’horizon 2040 en raison des efforts consentis actuellement pour atteindre à la fois les objectifs climatiques et l’accès universel à l’électricité (AIE, 2019). En effet, l’Afrique dispose encore d’un énorme potentiel hydroélectrique restant qui est techniquement et économiquement exploitable. Ainsi, de nombreux pays ont lancé de nouveaux projets pour exploiter l’énorme potentiel hydroélectrique du continent.</a:t>
            </a:r>
          </a:p>
          <a:p>
            <a:endParaRPr lang="en-US" sz="1600" dirty="0"/>
          </a:p>
          <a:p>
            <a:endParaRPr lang="en-US" sz="1600" dirty="0"/>
          </a:p>
          <a:p>
            <a:r>
              <a:rPr lang="fr-FR" sz="1600" dirty="0"/>
              <a:t>Source : AIE, </a:t>
            </a:r>
            <a:r>
              <a:rPr lang="fr-FR" sz="1600" dirty="0" err="1"/>
              <a:t>Climate</a:t>
            </a:r>
            <a:r>
              <a:rPr lang="fr-FR" sz="1600" dirty="0"/>
              <a:t> Impacts on </a:t>
            </a:r>
            <a:r>
              <a:rPr lang="fr-FR" sz="1600" dirty="0" err="1"/>
              <a:t>African</a:t>
            </a:r>
            <a:r>
              <a:rPr lang="fr-FR" sz="1600" dirty="0"/>
              <a:t> </a:t>
            </a:r>
            <a:r>
              <a:rPr lang="fr-FR" sz="1600" dirty="0" err="1"/>
              <a:t>Hydropower</a:t>
            </a:r>
            <a:endParaRPr lang="fr-FR" sz="1600" dirty="0"/>
          </a:p>
          <a:p>
            <a:endParaRPr lang="en-US" dirty="0">
              <a:effectLst/>
              <a:latin typeface="Helvetica" pitchFamily="2" charset="0"/>
            </a:endParaRPr>
          </a:p>
        </p:txBody>
      </p:sp>
      <p:sp>
        <p:nvSpPr>
          <p:cNvPr id="3" name="TextBox 2">
            <a:extLst>
              <a:ext uri="{FF2B5EF4-FFF2-40B4-BE49-F238E27FC236}">
                <a16:creationId xmlns:a16="http://schemas.microsoft.com/office/drawing/2014/main" id="{3664BC3C-2282-1A46-BB00-927B6037F4DF}"/>
              </a:ext>
            </a:extLst>
          </p:cNvPr>
          <p:cNvSpPr txBox="1"/>
          <p:nvPr>
            <p:custDataLst>
              <p:tags r:id="rId2"/>
            </p:custDataLst>
          </p:nvPr>
        </p:nvSpPr>
        <p:spPr>
          <a:xfrm>
            <a:off x="3958146" y="823430"/>
            <a:ext cx="2154372" cy="369332"/>
          </a:xfrm>
          <a:prstGeom prst="rect">
            <a:avLst/>
          </a:prstGeom>
          <a:noFill/>
        </p:spPr>
        <p:txBody>
          <a:bodyPr wrap="none" rtlCol="0">
            <a:spAutoFit/>
          </a:bodyPr>
          <a:lstStyle/>
          <a:p>
            <a:r>
              <a:rPr lang="fr-FR" b="1" dirty="0"/>
              <a:t>Pourquoi s’adapter ?</a:t>
            </a:r>
          </a:p>
        </p:txBody>
      </p:sp>
    </p:spTree>
    <p:extLst>
      <p:ext uri="{BB962C8B-B14F-4D97-AF65-F5344CB8AC3E}">
        <p14:creationId xmlns:p14="http://schemas.microsoft.com/office/powerpoint/2010/main" val="79026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669FD-0B6C-8048-A3B9-23A5CB992203}"/>
              </a:ext>
            </a:extLst>
          </p:cNvPr>
          <p:cNvPicPr>
            <a:picLocks noChangeAspect="1"/>
          </p:cNvPicPr>
          <p:nvPr>
            <p:custDataLst>
              <p:tags r:id="rId1"/>
            </p:custDataLst>
          </p:nvPr>
        </p:nvPicPr>
        <p:blipFill>
          <a:blip r:embed="rId5"/>
          <a:stretch>
            <a:fillRect/>
          </a:stretch>
        </p:blipFill>
        <p:spPr>
          <a:xfrm>
            <a:off x="0" y="1028578"/>
            <a:ext cx="9144000" cy="4800843"/>
          </a:xfrm>
          <a:prstGeom prst="rect">
            <a:avLst/>
          </a:prstGeom>
        </p:spPr>
      </p:pic>
      <p:sp>
        <p:nvSpPr>
          <p:cNvPr id="3" name="TextBox 2">
            <a:extLst>
              <a:ext uri="{FF2B5EF4-FFF2-40B4-BE49-F238E27FC236}">
                <a16:creationId xmlns:a16="http://schemas.microsoft.com/office/drawing/2014/main" id="{5340D8E8-32F1-6A45-94D2-54994605A968}"/>
              </a:ext>
            </a:extLst>
          </p:cNvPr>
          <p:cNvSpPr txBox="1"/>
          <p:nvPr>
            <p:custDataLst>
              <p:tags r:id="rId2"/>
            </p:custDataLst>
          </p:nvPr>
        </p:nvSpPr>
        <p:spPr>
          <a:xfrm>
            <a:off x="2687284" y="659246"/>
            <a:ext cx="4065600" cy="369332"/>
          </a:xfrm>
          <a:prstGeom prst="rect">
            <a:avLst/>
          </a:prstGeom>
          <a:noFill/>
        </p:spPr>
        <p:txBody>
          <a:bodyPr wrap="none" rtlCol="0">
            <a:spAutoFit/>
          </a:bodyPr>
          <a:lstStyle/>
          <a:p>
            <a:r>
              <a:rPr lang="fr-FR" b="1" dirty="0"/>
              <a:t>Pourquoi s’adapter : Impact économique</a:t>
            </a:r>
          </a:p>
        </p:txBody>
      </p:sp>
    </p:spTree>
    <p:extLst>
      <p:ext uri="{BB962C8B-B14F-4D97-AF65-F5344CB8AC3E}">
        <p14:creationId xmlns:p14="http://schemas.microsoft.com/office/powerpoint/2010/main" val="941854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D84209-7C94-BB45-B1A2-3C95416AE0B3}"/>
              </a:ext>
            </a:extLst>
          </p:cNvPr>
          <p:cNvPicPr>
            <a:picLocks noChangeAspect="1"/>
          </p:cNvPicPr>
          <p:nvPr>
            <p:custDataLst>
              <p:tags r:id="rId1"/>
            </p:custDataLst>
          </p:nvPr>
        </p:nvPicPr>
        <p:blipFill>
          <a:blip r:embed="rId4"/>
          <a:stretch>
            <a:fillRect/>
          </a:stretch>
        </p:blipFill>
        <p:spPr>
          <a:xfrm>
            <a:off x="561191" y="554171"/>
            <a:ext cx="8021618" cy="5749657"/>
          </a:xfrm>
          <a:prstGeom prst="rect">
            <a:avLst/>
          </a:prstGeom>
        </p:spPr>
      </p:pic>
    </p:spTree>
    <p:extLst>
      <p:ext uri="{BB962C8B-B14F-4D97-AF65-F5344CB8AC3E}">
        <p14:creationId xmlns:p14="http://schemas.microsoft.com/office/powerpoint/2010/main" val="2609694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EF0D3A-E5E1-6840-848A-C043FFAB8F36}"/>
              </a:ext>
            </a:extLst>
          </p:cNvPr>
          <p:cNvSpPr/>
          <p:nvPr>
            <p:custDataLst>
              <p:tags r:id="rId1"/>
            </p:custDataLst>
          </p:nvPr>
        </p:nvSpPr>
        <p:spPr>
          <a:xfrm>
            <a:off x="437138" y="979873"/>
            <a:ext cx="7843838" cy="5170646"/>
          </a:xfrm>
          <a:prstGeom prst="rect">
            <a:avLst/>
          </a:prstGeom>
        </p:spPr>
        <p:txBody>
          <a:bodyPr wrap="square">
            <a:spAutoFit/>
          </a:bodyPr>
          <a:lstStyle/>
          <a:p>
            <a:r>
              <a:rPr lang="fr-FR" sz="1100" b="1" dirty="0">
                <a:latin typeface="Helvetica" pitchFamily="2" charset="0"/>
              </a:rPr>
              <a:t>Exemple d’étude de cas : Le bassin du Zambèze : Analyse des possibilités d’investissement multisectoriel et les études connexes</a:t>
            </a:r>
          </a:p>
          <a:p>
            <a:r>
              <a:rPr lang="fr-FR" sz="1100" dirty="0">
                <a:latin typeface="Helvetica" pitchFamily="2" charset="0"/>
              </a:rPr>
              <a:t>L’analyse des possibilités d’investissement multisectoriel (MSIOA) offre un exemple d’analyse d’investissement à l’échelle du bassin, pilotée par les parties prenantes et qui prend en compte les compromis multisectoriels liés aux investissements dans les ressources en eau (hydroélectricité et agriculture irriguée). L’étude initiale a exploré ces compromis afin d’affiner la stratégie d’investissement et équilibrer les investissements dans l’hydroélectricité et l’irrigation en tenant compte des rendements économiques, des implications en termes d’emploi et du contrôle des inondations. Un examen plus détaillé du changement climatique a été réalisé dans une étude de suivi. Cette étude est axée sur l’évaluation, à la lumière du changement climatique potentiel, d’un scénario d’investissement d’intérêt dans cette étude, qui reflétait une augmentation progressive des zones irriguées, sur la base de plans et programmes nationaux existants, ainsi que le développement de nouvelles centrales hydroélectriques conformément à un plan proposé par le </a:t>
            </a:r>
            <a:r>
              <a:rPr lang="fr-FR" sz="1100" dirty="0" err="1">
                <a:latin typeface="Helvetica" pitchFamily="2" charset="0"/>
              </a:rPr>
              <a:t>Southern</a:t>
            </a:r>
            <a:r>
              <a:rPr lang="fr-FR" sz="1100" dirty="0">
                <a:latin typeface="Helvetica" pitchFamily="2" charset="0"/>
              </a:rPr>
              <a:t> </a:t>
            </a:r>
            <a:r>
              <a:rPr lang="fr-FR" sz="1100" dirty="0" err="1">
                <a:latin typeface="Helvetica" pitchFamily="2" charset="0"/>
              </a:rPr>
              <a:t>African</a:t>
            </a:r>
            <a:r>
              <a:rPr lang="fr-FR" sz="1100" dirty="0">
                <a:latin typeface="Helvetica" pitchFamily="2" charset="0"/>
              </a:rPr>
              <a:t> Power Pool (SAPP). Le MSIOA concerne une évaluation statique des effets du changement climatique sur ce scénario, en se fondant sur quelques scénarios de variation de la température de l’air (affectant l’évaporation des réservoirs) et des estimations du débit des cours d’eau tirées d’autres travaux, alors que l’étude de suivi a démontré la manière dont une évaluation plus rigoureuse de différents effets possibles du changement climatique dans la région, y compris les estimations mensuelles de la température, des précipitations et du ruissellement, pourrait affecter les résultats. L’analyse a permis de dégager les principaux enseignements suivants :</a:t>
            </a:r>
          </a:p>
          <a:p>
            <a:r>
              <a:rPr lang="fr-FR" sz="1100" dirty="0">
                <a:latin typeface="Helvetica" pitchFamily="2" charset="0"/>
              </a:rPr>
              <a:t>• Les rendements des investissements dans l’hydroélectricité et l’irrigation seraient sensiblement affectés par le changement climatique, </a:t>
            </a:r>
          </a:p>
          <a:p>
            <a:r>
              <a:rPr lang="fr-FR" sz="1100" dirty="0">
                <a:latin typeface="Helvetica" pitchFamily="2" charset="0"/>
              </a:rPr>
              <a:t>dans pratiquement toutes les zones du bassin du Zambèze, pouvant atteindre 10 % à l’échelle du bassin à l’horizon 2030, et 35 %  </a:t>
            </a:r>
          </a:p>
          <a:p>
            <a:r>
              <a:rPr lang="fr-FR" sz="1100" dirty="0">
                <a:latin typeface="Helvetica" pitchFamily="2" charset="0"/>
              </a:rPr>
              <a:t>à l’échéance 2050.</a:t>
            </a:r>
          </a:p>
          <a:p>
            <a:r>
              <a:rPr lang="fr-FR" sz="1100" dirty="0">
                <a:latin typeface="Helvetica" pitchFamily="2" charset="0"/>
              </a:rPr>
              <a:t>• Pour l’hydroélectricité exclusive, la région du Haut-Zambèze présente les risques les plus importants, notamment du fait de l’exploitation du barrage de Kariba, ainsi que la région de la rivière Kafue, avec l’exploitation hydroélectrique de la gorge de Kafue. Le changement climatique présente également des risques importants pour les investissements dans l’irrigation - les demandes d’irrigation non satisfaites pour le scénario sec ont atteint 15 % au début du siècle et 22 % au milieu du siècle dans les sous-bassins du Zambèze à </a:t>
            </a:r>
            <a:r>
              <a:rPr lang="fr-FR" sz="1100" dirty="0" err="1">
                <a:latin typeface="Helvetica" pitchFamily="2" charset="0"/>
              </a:rPr>
              <a:t>Cahora</a:t>
            </a:r>
            <a:r>
              <a:rPr lang="fr-FR" sz="1100" dirty="0">
                <a:latin typeface="Helvetica" pitchFamily="2" charset="0"/>
              </a:rPr>
              <a:t> Bassa et du Bas-</a:t>
            </a:r>
            <a:r>
              <a:rPr lang="fr-FR" sz="1100" dirty="0" err="1">
                <a:latin typeface="Helvetica" pitchFamily="2" charset="0"/>
              </a:rPr>
              <a:t>Zambezi</a:t>
            </a:r>
            <a:r>
              <a:rPr lang="fr-FR" sz="1100" dirty="0">
                <a:latin typeface="Helvetica" pitchFamily="2" charset="0"/>
              </a:rPr>
              <a:t>, au-delà de ce qui est prévu pour le climat de référence.</a:t>
            </a:r>
          </a:p>
          <a:p>
            <a:endParaRPr lang="en-US" sz="1100" dirty="0">
              <a:latin typeface="Helvetica" pitchFamily="2" charset="0"/>
            </a:endParaRPr>
          </a:p>
          <a:p>
            <a:r>
              <a:rPr lang="fr-FR" sz="1100" dirty="0">
                <a:latin typeface="Helvetica" pitchFamily="2" charset="0"/>
              </a:rPr>
              <a:t>Source : Banque mondiale, </a:t>
            </a:r>
            <a:r>
              <a:rPr lang="fr-FR" sz="1100" dirty="0" err="1">
                <a:latin typeface="Helvetica" pitchFamily="2" charset="0"/>
              </a:rPr>
              <a:t>Enhanced</a:t>
            </a:r>
            <a:r>
              <a:rPr lang="fr-FR" sz="1100" dirty="0">
                <a:latin typeface="Helvetica" pitchFamily="2" charset="0"/>
              </a:rPr>
              <a:t> </a:t>
            </a:r>
            <a:r>
              <a:rPr lang="fr-FR" sz="1100" dirty="0" err="1">
                <a:latin typeface="Helvetica" pitchFamily="2" charset="0"/>
              </a:rPr>
              <a:t>Climate</a:t>
            </a:r>
            <a:r>
              <a:rPr lang="fr-FR" sz="1100" dirty="0">
                <a:latin typeface="Helvetica" pitchFamily="2" charset="0"/>
              </a:rPr>
              <a:t> </a:t>
            </a:r>
            <a:r>
              <a:rPr lang="fr-FR" sz="1100" dirty="0" err="1">
                <a:latin typeface="Helvetica" pitchFamily="2" charset="0"/>
              </a:rPr>
              <a:t>Resilience</a:t>
            </a:r>
            <a:r>
              <a:rPr lang="fr-FR" sz="1100" dirty="0">
                <a:latin typeface="Helvetica" pitchFamily="2" charset="0"/>
              </a:rPr>
              <a:t> of </a:t>
            </a:r>
            <a:r>
              <a:rPr lang="fr-FR" sz="1100" dirty="0" err="1">
                <a:latin typeface="Helvetica" pitchFamily="2" charset="0"/>
              </a:rPr>
              <a:t>Africa’s</a:t>
            </a:r>
            <a:r>
              <a:rPr lang="fr-FR" sz="1100" dirty="0">
                <a:latin typeface="Helvetica" pitchFamily="2" charset="0"/>
              </a:rPr>
              <a:t> Infrastructure</a:t>
            </a:r>
          </a:p>
        </p:txBody>
      </p:sp>
    </p:spTree>
    <p:extLst>
      <p:ext uri="{BB962C8B-B14F-4D97-AF65-F5344CB8AC3E}">
        <p14:creationId xmlns:p14="http://schemas.microsoft.com/office/powerpoint/2010/main" val="1173020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F15BBB8-804D-3645-8D2B-D8E6820F2BDC}"/>
              </a:ext>
            </a:extLst>
          </p:cNvPr>
          <p:cNvGraphicFramePr/>
          <p:nvPr>
            <p:custDataLst>
              <p:tags r:id="rId1"/>
            </p:custDataLst>
            <p:extLst>
              <p:ext uri="{D42A27DB-BD31-4B8C-83A1-F6EECF244321}">
                <p14:modId xmlns:p14="http://schemas.microsoft.com/office/powerpoint/2010/main" val="2379902874"/>
              </p:ext>
            </p:extLst>
          </p:nvPr>
        </p:nvGraphicFramePr>
        <p:xfrm>
          <a:off x="633044" y="1963711"/>
          <a:ext cx="7904135" cy="40023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6B11563F-4668-9F40-8551-9EBA5B3FA78F}"/>
              </a:ext>
            </a:extLst>
          </p:cNvPr>
          <p:cNvSpPr txBox="1"/>
          <p:nvPr>
            <p:custDataLst>
              <p:tags r:id="rId2"/>
            </p:custDataLst>
          </p:nvPr>
        </p:nvSpPr>
        <p:spPr>
          <a:xfrm>
            <a:off x="3674799" y="1183194"/>
            <a:ext cx="1820627" cy="369332"/>
          </a:xfrm>
          <a:prstGeom prst="rect">
            <a:avLst/>
          </a:prstGeom>
          <a:noFill/>
        </p:spPr>
        <p:txBody>
          <a:bodyPr wrap="none" rtlCol="0">
            <a:spAutoFit/>
          </a:bodyPr>
          <a:lstStyle/>
          <a:p>
            <a:r>
              <a:rPr lang="fr-FR" b="1"/>
              <a:t>Sujets de discussion</a:t>
            </a:r>
          </a:p>
        </p:txBody>
      </p:sp>
      <p:pic>
        <p:nvPicPr>
          <p:cNvPr id="3" name="Graphic 2" descr="Rainy scene with solid fill">
            <a:extLst>
              <a:ext uri="{FF2B5EF4-FFF2-40B4-BE49-F238E27FC236}">
                <a16:creationId xmlns:a16="http://schemas.microsoft.com/office/drawing/2014/main" id="{97913EBE-23FE-924B-8E8E-19838A3C3876}"/>
              </a:ext>
            </a:extLst>
          </p:cNvPr>
          <p:cNvPicPr>
            <a:picLocks noChangeAspect="1"/>
          </p:cNvPicPr>
          <p:nvPr>
            <p:custDataLst>
              <p:tags r:id="rId3"/>
            </p:custDataLst>
          </p:nvPr>
        </p:nvPicPr>
        <p:blipFill>
          <a:blip r:embed="rId13">
            <a:extLst>
              <a:ext uri="{96DAC541-7B7A-43D3-8B79-37D633B846F1}">
                <asvg:svgBlip xmlns:asvg="http://schemas.microsoft.com/office/drawing/2016/SVG/main" r:embed="rId14"/>
              </a:ext>
            </a:extLst>
          </a:blip>
          <a:stretch>
            <a:fillRect/>
          </a:stretch>
        </p:blipFill>
        <p:spPr>
          <a:xfrm>
            <a:off x="777302" y="2227881"/>
            <a:ext cx="654804" cy="654804"/>
          </a:xfrm>
          <a:prstGeom prst="rect">
            <a:avLst/>
          </a:prstGeom>
        </p:spPr>
      </p:pic>
      <p:pic>
        <p:nvPicPr>
          <p:cNvPr id="7" name="Graphic 6" descr="Bar chart with solid fill">
            <a:extLst>
              <a:ext uri="{FF2B5EF4-FFF2-40B4-BE49-F238E27FC236}">
                <a16:creationId xmlns:a16="http://schemas.microsoft.com/office/drawing/2014/main" id="{3D52D917-9DEC-E645-B0BD-77D160CE4497}"/>
              </a:ext>
            </a:extLst>
          </p:cNvPr>
          <p:cNvPicPr>
            <a:picLocks noChangeAspect="1"/>
          </p:cNvPicPr>
          <p:nvPr>
            <p:custDataLst>
              <p:tags r:id="rId4"/>
            </p:custDataLst>
          </p:nvPr>
        </p:nvPicPr>
        <p:blipFill>
          <a:blip r:embed="rId15">
            <a:extLst>
              <a:ext uri="{96DAC541-7B7A-43D3-8B79-37D633B846F1}">
                <asvg:svgBlip xmlns:asvg="http://schemas.microsoft.com/office/drawing/2016/SVG/main" r:embed="rId16"/>
              </a:ext>
            </a:extLst>
          </a:blip>
          <a:stretch>
            <a:fillRect/>
          </a:stretch>
        </p:blipFill>
        <p:spPr>
          <a:xfrm>
            <a:off x="1104703" y="3167975"/>
            <a:ext cx="685801" cy="685801"/>
          </a:xfrm>
          <a:prstGeom prst="rect">
            <a:avLst/>
          </a:prstGeom>
        </p:spPr>
      </p:pic>
      <p:pic>
        <p:nvPicPr>
          <p:cNvPr id="9" name="Graphic 8" descr="Power with solid fill">
            <a:extLst>
              <a:ext uri="{FF2B5EF4-FFF2-40B4-BE49-F238E27FC236}">
                <a16:creationId xmlns:a16="http://schemas.microsoft.com/office/drawing/2014/main" id="{97B866A6-691F-B248-A064-8E0E55AA2970}"/>
              </a:ext>
            </a:extLst>
          </p:cNvPr>
          <p:cNvPicPr>
            <a:picLocks noChangeAspect="1"/>
          </p:cNvPicPr>
          <p:nvPr>
            <p:custDataLst>
              <p:tags r:id="rId5"/>
            </p:custDataLst>
          </p:nvPr>
        </p:nvPicPr>
        <p:blipFill>
          <a:blip r:embed="rId17">
            <a:extLst>
              <a:ext uri="{96DAC541-7B7A-43D3-8B79-37D633B846F1}">
                <asvg:svgBlip xmlns:asvg="http://schemas.microsoft.com/office/drawing/2016/SVG/main" r:embed="rId18"/>
              </a:ext>
            </a:extLst>
          </a:blip>
          <a:stretch>
            <a:fillRect/>
          </a:stretch>
        </p:blipFill>
        <p:spPr>
          <a:xfrm>
            <a:off x="1219003" y="4195785"/>
            <a:ext cx="457200" cy="457200"/>
          </a:xfrm>
          <a:prstGeom prst="rect">
            <a:avLst/>
          </a:prstGeom>
        </p:spPr>
      </p:pic>
      <p:pic>
        <p:nvPicPr>
          <p:cNvPr id="11" name="Graphic 10" descr="Money with solid fill">
            <a:extLst>
              <a:ext uri="{FF2B5EF4-FFF2-40B4-BE49-F238E27FC236}">
                <a16:creationId xmlns:a16="http://schemas.microsoft.com/office/drawing/2014/main" id="{405C2925-7E72-734F-BF80-6D66556D9507}"/>
              </a:ext>
            </a:extLst>
          </p:cNvPr>
          <p:cNvPicPr>
            <a:picLocks noChangeAspect="1"/>
          </p:cNvPicPr>
          <p:nvPr>
            <p:custDataLst>
              <p:tags r:id="rId6"/>
            </p:custDataLst>
          </p:nvPr>
        </p:nvPicPr>
        <p:blipFill>
          <a:blip r:embed="rId19">
            <a:extLst>
              <a:ext uri="{96DAC541-7B7A-43D3-8B79-37D633B846F1}">
                <asvg:svgBlip xmlns:asvg="http://schemas.microsoft.com/office/drawing/2016/SVG/main" r:embed="rId20"/>
              </a:ext>
            </a:extLst>
          </a:blip>
          <a:stretch>
            <a:fillRect/>
          </a:stretch>
        </p:blipFill>
        <p:spPr>
          <a:xfrm>
            <a:off x="746306" y="4974384"/>
            <a:ext cx="670302" cy="670302"/>
          </a:xfrm>
          <a:prstGeom prst="rect">
            <a:avLst/>
          </a:prstGeom>
        </p:spPr>
      </p:pic>
    </p:spTree>
    <p:extLst>
      <p:ext uri="{BB962C8B-B14F-4D97-AF65-F5344CB8AC3E}">
        <p14:creationId xmlns:p14="http://schemas.microsoft.com/office/powerpoint/2010/main" val="22480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60FD-8147-9B42-80CA-1B45522CE694}"/>
              </a:ext>
            </a:extLst>
          </p:cNvPr>
          <p:cNvSpPr>
            <a:spLocks noGrp="1"/>
          </p:cNvSpPr>
          <p:nvPr>
            <p:ph type="title" idx="4294967295"/>
            <p:custDataLst>
              <p:tags r:id="rId1"/>
            </p:custDataLst>
          </p:nvPr>
        </p:nvSpPr>
        <p:spPr>
          <a:xfrm>
            <a:off x="0" y="365125"/>
            <a:ext cx="7886700" cy="1325563"/>
          </a:xfrm>
        </p:spPr>
        <p:txBody>
          <a:bodyPr/>
          <a:lstStyle/>
          <a:p>
            <a:r>
              <a:rPr lang="fr-FR"/>
              <a:t>Glossaire</a:t>
            </a:r>
          </a:p>
        </p:txBody>
      </p:sp>
      <p:sp>
        <p:nvSpPr>
          <p:cNvPr id="4" name="Rectangle 3">
            <a:extLst>
              <a:ext uri="{FF2B5EF4-FFF2-40B4-BE49-F238E27FC236}">
                <a16:creationId xmlns:a16="http://schemas.microsoft.com/office/drawing/2014/main" id="{1D3FF692-48CE-1142-A111-4206BB753C64}"/>
              </a:ext>
            </a:extLst>
          </p:cNvPr>
          <p:cNvSpPr/>
          <p:nvPr>
            <p:custDataLst>
              <p:tags r:id="rId2"/>
            </p:custDataLst>
          </p:nvPr>
        </p:nvSpPr>
        <p:spPr>
          <a:xfrm>
            <a:off x="344466" y="1690688"/>
            <a:ext cx="8455068" cy="5078313"/>
          </a:xfrm>
          <a:prstGeom prst="rect">
            <a:avLst/>
          </a:prstGeom>
        </p:spPr>
        <p:txBody>
          <a:bodyPr wrap="square">
            <a:spAutoFit/>
          </a:bodyPr>
          <a:lstStyle/>
          <a:p>
            <a:r>
              <a:rPr lang="fr-FR" dirty="0">
                <a:solidFill>
                  <a:srgbClr val="212529"/>
                </a:solidFill>
              </a:rPr>
              <a:t>La </a:t>
            </a:r>
            <a:r>
              <a:rPr lang="fr-FR" b="1" dirty="0">
                <a:solidFill>
                  <a:srgbClr val="212529"/>
                </a:solidFill>
              </a:rPr>
              <a:t>résilience</a:t>
            </a:r>
            <a:r>
              <a:rPr lang="fr-FR" dirty="0">
                <a:solidFill>
                  <a:srgbClr val="212529"/>
                </a:solidFill>
              </a:rPr>
              <a:t> est définie par le Groupe d’experts intergouvernemental sur l’évolution du climat (GIEC) comme la capacité des systèmes sociaux, économiques et environnementaux à faire face à un événement, une tendance ou une perturbation dangereux, en réagissant ou en se réorganisant de manière à préserver leur fonction essentielle, leur identité et leur capacité d’adaptation, d’apprentissage et de transformation.</a:t>
            </a:r>
          </a:p>
          <a:p>
            <a:endParaRPr lang="en-US" dirty="0">
              <a:solidFill>
                <a:srgbClr val="212529"/>
              </a:solidFill>
            </a:endParaRPr>
          </a:p>
          <a:p>
            <a:r>
              <a:rPr lang="fr-FR" b="1" dirty="0"/>
              <a:t>Le risque climatique</a:t>
            </a:r>
            <a:r>
              <a:rPr lang="fr-FR" dirty="0"/>
              <a:t> désigne les facteurs associés aux </a:t>
            </a:r>
          </a:p>
          <a:p>
            <a:r>
              <a:rPr lang="fr-FR" dirty="0"/>
              <a:t>conséquences potentielles du changement climatique. Selon le Groupe d’experts intergouvernemental sur l’évolution</a:t>
            </a:r>
          </a:p>
          <a:p>
            <a:r>
              <a:rPr lang="fr-FR" dirty="0"/>
              <a:t>du changement climatique (GIEC), il résulte de l’interaction entre l’aléa, l’exposition et la</a:t>
            </a:r>
          </a:p>
          <a:p>
            <a:r>
              <a:rPr lang="fr-FR" dirty="0"/>
              <a:t>vulnérabilité (GIEC, 2014a).</a:t>
            </a:r>
          </a:p>
          <a:p>
            <a:endParaRPr lang="en-US" dirty="0"/>
          </a:p>
          <a:p>
            <a:r>
              <a:rPr lang="fr-FR" dirty="0"/>
              <a:t>L’</a:t>
            </a:r>
            <a:r>
              <a:rPr lang="fr-FR" b="1" dirty="0"/>
              <a:t>aléa</a:t>
            </a:r>
            <a:r>
              <a:rPr lang="fr-FR" dirty="0"/>
              <a:t> désigne a survenue potentielle d’un impact physique résultant de changements dans les tendances climatiques à long terme ou de phénomènes météorologiques extrêmes. Par exemple, si l’on prévoit qu’un pays enregistre des phénomènes météorologiques de fréquence accrue le niveau de danger augmentera. </a:t>
            </a:r>
          </a:p>
          <a:p>
            <a:endParaRPr lang="en-US" dirty="0"/>
          </a:p>
        </p:txBody>
      </p:sp>
    </p:spTree>
    <p:extLst>
      <p:ext uri="{BB962C8B-B14F-4D97-AF65-F5344CB8AC3E}">
        <p14:creationId xmlns:p14="http://schemas.microsoft.com/office/powerpoint/2010/main" val="363441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custDataLst>
              <p:tags r:id="rId1"/>
            </p:custDataLst>
          </p:nvPr>
        </p:nvSpPr>
        <p:spPr>
          <a:xfrm>
            <a:off x="376147" y="683214"/>
            <a:ext cx="8483784" cy="993775"/>
          </a:xfrm>
        </p:spPr>
        <p:txBody>
          <a:bodyPr>
            <a:normAutofit fontScale="90000"/>
          </a:bodyPr>
          <a:lstStyle/>
          <a:p>
            <a:r>
              <a:rPr lang="fr-FR" dirty="0"/>
              <a:t>Objectifs d’AFRI-RES et du programme de formation</a:t>
            </a:r>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custDataLst>
              <p:tags r:id="rId2"/>
            </p:custDataLst>
          </p:nvPr>
        </p:nvSpPr>
        <p:spPr>
          <a:xfrm>
            <a:off x="316523" y="1885648"/>
            <a:ext cx="8827477" cy="1570231"/>
          </a:xfrm>
        </p:spPr>
        <p:txBody>
          <a:bodyPr>
            <a:normAutofit/>
          </a:bodyPr>
          <a:lstStyle/>
          <a:p>
            <a:pPr marL="0" indent="0">
              <a:lnSpc>
                <a:spcPct val="120000"/>
              </a:lnSpc>
              <a:spcBef>
                <a:spcPts val="360"/>
              </a:spcBef>
              <a:buNone/>
            </a:pPr>
            <a:r>
              <a:rPr lang="fr-FR" sz="1600" dirty="0"/>
              <a:t>Objectif du Mécanisme d’investissement en faveur de la résilience climatique en Afrique (AFRI-RES) : Renforcer la capacité des institutions africaines (administrations centrales, organisations de bassins fluviaux, communautés économiques régionales, pools énergétiques et praticiens du développement) à planifier, concevoir et mettre en œuvre des investissements résilients à la variabilité et au changement climatiques dans des secteurs sélectionnés.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custDataLst>
              <p:tags r:id="rId3"/>
            </p:custDataLst>
          </p:nvPr>
        </p:nvSpPr>
        <p:spPr>
          <a:xfrm>
            <a:off x="376147" y="3610780"/>
            <a:ext cx="8483784" cy="2554545"/>
          </a:xfrm>
          <a:prstGeom prst="rect">
            <a:avLst/>
          </a:prstGeom>
          <a:noFill/>
        </p:spPr>
        <p:txBody>
          <a:bodyPr wrap="square" rtlCol="0">
            <a:spAutoFit/>
          </a:bodyPr>
          <a:lstStyle/>
          <a:p>
            <a:pPr lvl="0"/>
            <a:r>
              <a:rPr lang="fr-FR" sz="1400" dirty="0"/>
              <a:t>Objectifs du programme de formation :</a:t>
            </a:r>
          </a:p>
          <a:p>
            <a:pPr marL="285750" indent="-285750">
              <a:buFont typeface="Wingdings" pitchFamily="2" charset="2"/>
              <a:buChar char="ü"/>
            </a:pPr>
            <a:r>
              <a:rPr lang="fr-FR" sz="1400" dirty="0"/>
              <a:t>Apporter des informations sur les risques climatiques pour les infrastructures africaines</a:t>
            </a:r>
          </a:p>
          <a:p>
            <a:pPr marL="285750" indent="-285750">
              <a:buFont typeface="Wingdings" pitchFamily="2" charset="2"/>
              <a:buChar char="ü"/>
            </a:pPr>
            <a:r>
              <a:rPr lang="fr-FR" sz="1400" dirty="0"/>
              <a:t>Faire comprendre la résilience climatique, ses attributs et les directives connexes</a:t>
            </a:r>
          </a:p>
          <a:p>
            <a:pPr marL="285750" indent="-285750">
              <a:buFont typeface="Wingdings" pitchFamily="2" charset="2"/>
              <a:buChar char="ü"/>
            </a:pPr>
            <a:r>
              <a:rPr lang="fr-FR" sz="1400" dirty="0"/>
              <a:t>Former les participants à l’utilisation des attributs de résilience et des directives relatives à la résilience climatique pour le secteur de l’hydroélectricité déjà développés par la Banque mondiale dans le cadre du programme AFRI-RES</a:t>
            </a:r>
          </a:p>
          <a:p>
            <a:pPr marL="285750" indent="-285750">
              <a:buFont typeface="Wingdings" pitchFamily="2" charset="2"/>
              <a:buChar char="ü"/>
            </a:pPr>
            <a:r>
              <a:rPr lang="fr-FR" sz="1400" dirty="0"/>
              <a:t>Développer la capacité à suivre et évaluer les projets pour l’adoption des attributs de la résilience climatique afin de garantir les impacts prévus des projets</a:t>
            </a:r>
          </a:p>
          <a:p>
            <a:pPr marL="285750" indent="-285750">
              <a:buFont typeface="Wingdings" pitchFamily="2" charset="2"/>
              <a:buChar char="ü"/>
            </a:pPr>
            <a:r>
              <a:rPr lang="fr-FR" sz="1400" dirty="0"/>
              <a:t>Promouvoir des mesures de résilience climatique pour améliorer la qualité et la durabilité des projets</a:t>
            </a:r>
          </a:p>
          <a:p>
            <a:pPr marL="285750" indent="-285750">
              <a:buFont typeface="Wingdings" pitchFamily="2" charset="2"/>
              <a:buChar char="ü"/>
            </a:pPr>
            <a:r>
              <a:rPr lang="fr-FR" sz="1400" dirty="0"/>
              <a:t>Augmenter la capacité de gestion adaptative des projets, afin d’intégrer les nouvelles informations et connaissances sur la résilience climatique, pertinentes pour les projets.</a:t>
            </a:r>
          </a:p>
        </p:txBody>
      </p:sp>
    </p:spTree>
    <p:extLst>
      <p:ext uri="{BB962C8B-B14F-4D97-AF65-F5344CB8AC3E}">
        <p14:creationId xmlns:p14="http://schemas.microsoft.com/office/powerpoint/2010/main" val="3696088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62DA5E-08BA-3649-92B1-DE4E69BFA901}"/>
              </a:ext>
            </a:extLst>
          </p:cNvPr>
          <p:cNvSpPr/>
          <p:nvPr>
            <p:custDataLst>
              <p:tags r:id="rId1"/>
            </p:custDataLst>
          </p:nvPr>
        </p:nvSpPr>
        <p:spPr>
          <a:xfrm>
            <a:off x="420129" y="766776"/>
            <a:ext cx="8303741" cy="3970318"/>
          </a:xfrm>
          <a:prstGeom prst="rect">
            <a:avLst/>
          </a:prstGeom>
        </p:spPr>
        <p:txBody>
          <a:bodyPr wrap="square">
            <a:spAutoFit/>
          </a:bodyPr>
          <a:lstStyle/>
          <a:p>
            <a:endParaRPr lang="en-US" dirty="0"/>
          </a:p>
          <a:p>
            <a:r>
              <a:rPr lang="fr-FR" dirty="0"/>
              <a:t>L’exposition indique la présence d’actifs, de services, de ressources et d’infrastructures qui pourraient être affectés de manière négative. Par exemple, si la plupart des réseaux d’un système électrique sont situés dans une zone côtière, on peut considérer qu’il est plus exposé aux risques climatiques liés à l’élévation du niveau de la mer ou aux inondations côtières qu’un système situé plus à l’intérieur des terres.</a:t>
            </a:r>
          </a:p>
          <a:p>
            <a:pPr marL="285750" indent="-285750">
              <a:buFont typeface="Arial" panose="020B0604020202020204" pitchFamily="34" charset="0"/>
              <a:buChar char="•"/>
            </a:pPr>
            <a:endParaRPr lang="en-US" dirty="0"/>
          </a:p>
          <a:p>
            <a:r>
              <a:rPr lang="fr-FR" dirty="0"/>
              <a:t>La vulnérabilité est la propension ou la prédisposition à subir des effets néfastes. Elle concerne la sensibilité aux impacts du changement climatique et le manque de capacité d’adaptation désigne à la capacité d’un système à anticiper, se préparer et planifier efficacement le changement climatique. (DFID, 2011). Si un réseau électrique dispose d’un système de données robuste et des ressources humaines capables d’anticiper et de s’adapter aux impacts du changement climatique, il peut être considéré comme moins vulnérable.</a:t>
            </a:r>
          </a:p>
        </p:txBody>
      </p:sp>
    </p:spTree>
    <p:extLst>
      <p:ext uri="{BB962C8B-B14F-4D97-AF65-F5344CB8AC3E}">
        <p14:creationId xmlns:p14="http://schemas.microsoft.com/office/powerpoint/2010/main" val="2865550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465CB-C1A2-F041-A52E-B7CC00167468}"/>
              </a:ext>
            </a:extLst>
          </p:cNvPr>
          <p:cNvSpPr txBox="1">
            <a:spLocks/>
          </p:cNvSpPr>
          <p:nvPr>
            <p:custDataLst>
              <p:tags r:id="rId1"/>
            </p:custDataLst>
          </p:nvPr>
        </p:nvSpPr>
        <p:spPr>
          <a:xfrm>
            <a:off x="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Ressources</a:t>
            </a:r>
          </a:p>
        </p:txBody>
      </p:sp>
      <p:sp>
        <p:nvSpPr>
          <p:cNvPr id="4" name="TextBox 3">
            <a:extLst>
              <a:ext uri="{FF2B5EF4-FFF2-40B4-BE49-F238E27FC236}">
                <a16:creationId xmlns:a16="http://schemas.microsoft.com/office/drawing/2014/main" id="{D6D326C4-0F7B-B34F-B014-EF1AA8E50883}"/>
              </a:ext>
            </a:extLst>
          </p:cNvPr>
          <p:cNvSpPr txBox="1"/>
          <p:nvPr>
            <p:custDataLst>
              <p:tags r:id="rId2"/>
            </p:custDataLst>
          </p:nvPr>
        </p:nvSpPr>
        <p:spPr>
          <a:xfrm>
            <a:off x="735000" y="2136338"/>
            <a:ext cx="7039627" cy="2585323"/>
          </a:xfrm>
          <a:prstGeom prst="rect">
            <a:avLst/>
          </a:prstGeom>
          <a:noFill/>
        </p:spPr>
        <p:txBody>
          <a:bodyPr wrap="square" rtlCol="0">
            <a:spAutoFit/>
          </a:bodyPr>
          <a:lstStyle/>
          <a:p>
            <a:r>
              <a:rPr lang="fr-FR">
                <a:hlinkClick r:id="rId4"/>
              </a:rPr>
              <a:t>International Energy Agency, Climate Impacts on African Hydropower</a:t>
            </a:r>
          </a:p>
          <a:p>
            <a:endParaRPr lang="en-US" dirty="0"/>
          </a:p>
          <a:p>
            <a:r>
              <a:rPr lang="fr-FR">
                <a:hlinkClick r:id="rId5"/>
              </a:rPr>
              <a:t>International Hydropower Association, 2019. Hydropower Sector Climate Resilience Guide. London, United Kingdom</a:t>
            </a:r>
          </a:p>
          <a:p>
            <a:endParaRPr lang="en-US" dirty="0"/>
          </a:p>
          <a:p>
            <a:r>
              <a:rPr lang="fr-FR">
                <a:hlinkClick r:id="rId6"/>
              </a:rPr>
              <a:t>IPCC (2021), Sixth Assessment Report, Working Group I</a:t>
            </a:r>
          </a:p>
          <a:p>
            <a:endParaRPr lang="en-US" dirty="0"/>
          </a:p>
          <a:p>
            <a:r>
              <a:rPr lang="fr-FR">
                <a:hlinkClick r:id="rId7"/>
              </a:rPr>
              <a:t>World Bank, Enhanced Climate Resilience of Africa’s Infrastructure</a:t>
            </a:r>
          </a:p>
          <a:p>
            <a:endParaRPr lang="en-US" dirty="0"/>
          </a:p>
        </p:txBody>
      </p:sp>
    </p:spTree>
    <p:extLst>
      <p:ext uri="{BB962C8B-B14F-4D97-AF65-F5344CB8AC3E}">
        <p14:creationId xmlns:p14="http://schemas.microsoft.com/office/powerpoint/2010/main" val="96282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custDataLst>
              <p:tags r:id="rId1"/>
            </p:custDataLst>
          </p:nvPr>
        </p:nvSpPr>
        <p:spPr>
          <a:xfrm>
            <a:off x="628650" y="500062"/>
            <a:ext cx="7886700" cy="1325563"/>
          </a:xfrm>
        </p:spPr>
        <p:txBody>
          <a:bodyPr/>
          <a:lstStyle/>
          <a:p>
            <a:r>
              <a:rPr lang="fr-FR" dirty="0"/>
              <a:t>Objectifs du module 1</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custDataLst>
              <p:tags r:id="rId2"/>
            </p:custDataLst>
          </p:nvPr>
        </p:nvSpPr>
        <p:spPr>
          <a:xfrm>
            <a:off x="628650" y="1834173"/>
            <a:ext cx="5117242" cy="4351338"/>
          </a:xfrm>
        </p:spPr>
        <p:txBody>
          <a:bodyPr/>
          <a:lstStyle/>
          <a:p>
            <a:pPr marL="0" indent="0">
              <a:buNone/>
            </a:pPr>
            <a:r>
              <a:rPr lang="fr-FR" dirty="0"/>
              <a:t>À l’issue du Module 1, les participants auront une meilleure compréhension des risques et des impacts liés au changement climatique pour les projets hydroélectriques du PIDA PAP II et pourront utiliser ces connaissances dans la supervision de la mise en œuvre, le suivi et l’évaluation desdits projets. </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custDataLst>
              <p:tags r:id="rId3"/>
            </p:custDataLst>
          </p:nvPr>
        </p:nvPicPr>
        <p:blipFill>
          <a:blip r:embed="rId5">
            <a:extLst>
              <a:ext uri="{96DAC541-7B7A-43D3-8B79-37D633B846F1}">
                <asvg:svgBlip xmlns:asvg="http://schemas.microsoft.com/office/drawing/2016/SVG/main" r:embed="rId6"/>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custDataLst>
              <p:tags r:id="rId1"/>
            </p:custDataLst>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lang="en-GB"/>
          </a:p>
        </p:txBody>
      </p:sp>
      <p:sp>
        <p:nvSpPr>
          <p:cNvPr id="8" name="TextBox 7">
            <a:extLst>
              <a:ext uri="{FF2B5EF4-FFF2-40B4-BE49-F238E27FC236}">
                <a16:creationId xmlns:a16="http://schemas.microsoft.com/office/drawing/2014/main" id="{69D8B655-A0B5-46F5-B94C-1321E9094208}"/>
              </a:ext>
            </a:extLst>
          </p:cNvPr>
          <p:cNvSpPr txBox="1"/>
          <p:nvPr>
            <p:custDataLst>
              <p:tags r:id="rId2"/>
            </p:custDataLst>
          </p:nvPr>
        </p:nvSpPr>
        <p:spPr>
          <a:xfrm>
            <a:off x="1784759" y="1025978"/>
            <a:ext cx="5363117" cy="461665"/>
          </a:xfrm>
          <a:prstGeom prst="rect">
            <a:avLst/>
          </a:prstGeom>
          <a:noFill/>
        </p:spPr>
        <p:txBody>
          <a:bodyPr wrap="square" rtlCol="0">
            <a:spAutoFit/>
          </a:bodyPr>
          <a:lstStyle/>
          <a:p>
            <a:pPr algn="ctr"/>
            <a:r>
              <a:rPr lang="fr-FR" sz="2400" b="1">
                <a:solidFill>
                  <a:srgbClr val="0070C0"/>
                </a:solidFill>
              </a:rPr>
              <a:t>Perspectives sur le changement climatique dans le monde</a:t>
            </a:r>
          </a:p>
        </p:txBody>
      </p:sp>
      <p:sp>
        <p:nvSpPr>
          <p:cNvPr id="5" name="Rectangle 4">
            <a:extLst>
              <a:ext uri="{FF2B5EF4-FFF2-40B4-BE49-F238E27FC236}">
                <a16:creationId xmlns:a16="http://schemas.microsoft.com/office/drawing/2014/main" id="{2A2430D9-9305-EC4C-A926-E8E253B83772}"/>
              </a:ext>
            </a:extLst>
          </p:cNvPr>
          <p:cNvSpPr/>
          <p:nvPr>
            <p:custDataLst>
              <p:tags r:id="rId3"/>
            </p:custDataLst>
          </p:nvPr>
        </p:nvSpPr>
        <p:spPr>
          <a:xfrm>
            <a:off x="578226" y="1706005"/>
            <a:ext cx="7987547" cy="4524315"/>
          </a:xfrm>
          <a:prstGeom prst="rect">
            <a:avLst/>
          </a:prstGeom>
        </p:spPr>
        <p:txBody>
          <a:bodyPr wrap="square">
            <a:spAutoFit/>
          </a:bodyPr>
          <a:lstStyle/>
          <a:p>
            <a:endParaRPr lang="en-US" dirty="0"/>
          </a:p>
          <a:p>
            <a:r>
              <a:rPr lang="fr-FR" dirty="0"/>
              <a:t>Le 6e rapport d’évaluation du groupe de travail 1 du Groupe d’experts intergouvernemental sur l’évolution du climat (GIEC), qui vient d’être publié, montre que les émissions de gaz à effet de serre dues aux activités humaines sont responsables d’un </a:t>
            </a:r>
            <a:r>
              <a:rPr lang="fr-FR" b="1" dirty="0"/>
              <a:t>réchauffement d’environ 1,1 °C depuis 1850-1900,</a:t>
            </a:r>
            <a:r>
              <a:rPr lang="fr-FR" dirty="0"/>
              <a:t> et que la </a:t>
            </a:r>
            <a:r>
              <a:rPr lang="fr-FR" b="1" dirty="0"/>
              <a:t>température à l’échelle mondiale devrait atteindre ou dépasser 1,5 °C en moyenne au cours des 20 prochaines années.</a:t>
            </a:r>
          </a:p>
          <a:p>
            <a:endParaRPr lang="en-US" dirty="0"/>
          </a:p>
          <a:p>
            <a:r>
              <a:rPr lang="fr-FR" dirty="0"/>
              <a:t>Concernant les perspectives, il existe différents scénarios fondés sur le niveau auquel des mesures d’atténuation des émissions sont prises et sur les trajectoires socioéconomiques partagées (TSP) qui intègrent des variations du développement humain, économique et social.</a:t>
            </a:r>
          </a:p>
          <a:p>
            <a:r>
              <a:rPr lang="fr-FR" dirty="0"/>
              <a:t>Il existe également différents scénarios pour l’avenir, notamment les variations dans l’atténuation des émissions et les trajectoires socioéconomiques.</a:t>
            </a:r>
          </a:p>
          <a:p>
            <a:endParaRPr lang="en-US" dirty="0"/>
          </a:p>
          <a:p>
            <a:endParaRPr lang="en-US" dirty="0"/>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D59C2-0291-CD49-8933-E7B9A8E0A7A2}"/>
              </a:ext>
            </a:extLst>
          </p:cNvPr>
          <p:cNvPicPr>
            <a:picLocks noChangeAspect="1"/>
          </p:cNvPicPr>
          <p:nvPr>
            <p:custDataLst>
              <p:tags r:id="rId1"/>
            </p:custDataLst>
          </p:nvPr>
        </p:nvPicPr>
        <p:blipFill>
          <a:blip r:embed="rId5"/>
          <a:stretch>
            <a:fillRect/>
          </a:stretch>
        </p:blipFill>
        <p:spPr>
          <a:xfrm>
            <a:off x="490765" y="666235"/>
            <a:ext cx="7814866" cy="3695700"/>
          </a:xfrm>
          <a:prstGeom prst="rect">
            <a:avLst/>
          </a:prstGeom>
        </p:spPr>
      </p:pic>
      <p:sp>
        <p:nvSpPr>
          <p:cNvPr id="3" name="TextBox 2">
            <a:extLst>
              <a:ext uri="{FF2B5EF4-FFF2-40B4-BE49-F238E27FC236}">
                <a16:creationId xmlns:a16="http://schemas.microsoft.com/office/drawing/2014/main" id="{5041C373-A757-F946-81F8-C0FDEA81B9FE}"/>
              </a:ext>
            </a:extLst>
          </p:cNvPr>
          <p:cNvSpPr txBox="1"/>
          <p:nvPr>
            <p:custDataLst>
              <p:tags r:id="rId2"/>
            </p:custDataLst>
          </p:nvPr>
        </p:nvSpPr>
        <p:spPr>
          <a:xfrm>
            <a:off x="1569307" y="4585893"/>
            <a:ext cx="6425513" cy="923330"/>
          </a:xfrm>
          <a:prstGeom prst="rect">
            <a:avLst/>
          </a:prstGeom>
          <a:noFill/>
        </p:spPr>
        <p:txBody>
          <a:bodyPr wrap="square" rtlCol="0">
            <a:spAutoFit/>
          </a:bodyPr>
          <a:lstStyle/>
          <a:p>
            <a:r>
              <a:rPr lang="fr-FR" dirty="0"/>
              <a:t>Chaque tonne d’émissions de CO2 contribue au réchauffement de la planète, en conséquence, d’ici la fin du siècle divers scénarios concernant le niveau de réchauffement peuvent se présenter.</a:t>
            </a:r>
          </a:p>
        </p:txBody>
      </p:sp>
      <p:sp>
        <p:nvSpPr>
          <p:cNvPr id="4" name="TextBox 3">
            <a:extLst>
              <a:ext uri="{FF2B5EF4-FFF2-40B4-BE49-F238E27FC236}">
                <a16:creationId xmlns:a16="http://schemas.microsoft.com/office/drawing/2014/main" id="{03826A3F-1C6C-5B47-91B2-DB38B1E8FEE8}"/>
              </a:ext>
            </a:extLst>
          </p:cNvPr>
          <p:cNvSpPr txBox="1"/>
          <p:nvPr>
            <p:custDataLst>
              <p:tags r:id="rId3"/>
            </p:custDataLst>
          </p:nvPr>
        </p:nvSpPr>
        <p:spPr>
          <a:xfrm>
            <a:off x="6153664" y="6060960"/>
            <a:ext cx="2600392" cy="261610"/>
          </a:xfrm>
          <a:prstGeom prst="rect">
            <a:avLst/>
          </a:prstGeom>
          <a:noFill/>
        </p:spPr>
        <p:txBody>
          <a:bodyPr wrap="none" rtlCol="0">
            <a:spAutoFit/>
          </a:bodyPr>
          <a:lstStyle/>
          <a:p>
            <a:r>
              <a:rPr lang="fr-FR" sz="1100" dirty="0"/>
              <a:t>Source :  IPCC 6</a:t>
            </a:r>
            <a:r>
              <a:rPr lang="fr-FR" sz="1100" baseline="30000" dirty="0"/>
              <a:t>th</a:t>
            </a:r>
            <a:r>
              <a:rPr lang="fr-FR" sz="1100" dirty="0"/>
              <a:t> </a:t>
            </a:r>
            <a:r>
              <a:rPr lang="fr-FR" sz="1100" dirty="0" err="1"/>
              <a:t>Assessment</a:t>
            </a:r>
            <a:r>
              <a:rPr lang="fr-FR" sz="1100" dirty="0"/>
              <a:t>, WGI Report</a:t>
            </a:r>
          </a:p>
        </p:txBody>
      </p:sp>
    </p:spTree>
    <p:extLst>
      <p:ext uri="{BB962C8B-B14F-4D97-AF65-F5344CB8AC3E}">
        <p14:creationId xmlns:p14="http://schemas.microsoft.com/office/powerpoint/2010/main" val="251605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CBA2E00-B2CC-BB4E-993C-57F1D81BE882}"/>
              </a:ext>
            </a:extLst>
          </p:cNvPr>
          <p:cNvPicPr>
            <a:picLocks noChangeAspect="1"/>
          </p:cNvPicPr>
          <p:nvPr>
            <p:custDataLst>
              <p:tags r:id="rId1"/>
            </p:custDataLst>
          </p:nvPr>
        </p:nvPicPr>
        <p:blipFill>
          <a:blip r:embed="rId5"/>
          <a:stretch>
            <a:fillRect/>
          </a:stretch>
        </p:blipFill>
        <p:spPr>
          <a:xfrm>
            <a:off x="666750" y="1166813"/>
            <a:ext cx="7810500" cy="4524375"/>
          </a:xfrm>
          <a:prstGeom prst="rect">
            <a:avLst/>
          </a:prstGeom>
        </p:spPr>
      </p:pic>
      <p:sp>
        <p:nvSpPr>
          <p:cNvPr id="3" name="TextBox 2">
            <a:extLst>
              <a:ext uri="{FF2B5EF4-FFF2-40B4-BE49-F238E27FC236}">
                <a16:creationId xmlns:a16="http://schemas.microsoft.com/office/drawing/2014/main" id="{0196F1B0-7754-A448-98A1-26B7330F9585}"/>
              </a:ext>
            </a:extLst>
          </p:cNvPr>
          <p:cNvSpPr txBox="1"/>
          <p:nvPr>
            <p:custDataLst>
              <p:tags r:id="rId2"/>
            </p:custDataLst>
          </p:nvPr>
        </p:nvSpPr>
        <p:spPr>
          <a:xfrm>
            <a:off x="3335347" y="617838"/>
            <a:ext cx="2473306" cy="369332"/>
          </a:xfrm>
          <a:prstGeom prst="rect">
            <a:avLst/>
          </a:prstGeom>
          <a:noFill/>
        </p:spPr>
        <p:txBody>
          <a:bodyPr wrap="none" rtlCol="0">
            <a:spAutoFit/>
          </a:bodyPr>
          <a:lstStyle/>
          <a:p>
            <a:r>
              <a:rPr lang="fr-FR"/>
              <a:t>Climate Change in Africa</a:t>
            </a:r>
          </a:p>
        </p:txBody>
      </p:sp>
    </p:spTree>
    <p:extLst>
      <p:ext uri="{BB962C8B-B14F-4D97-AF65-F5344CB8AC3E}">
        <p14:creationId xmlns:p14="http://schemas.microsoft.com/office/powerpoint/2010/main" val="58652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DE8AC5-15DD-0340-9567-436F03D876C2}"/>
              </a:ext>
            </a:extLst>
          </p:cNvPr>
          <p:cNvPicPr>
            <a:picLocks noChangeAspect="1"/>
          </p:cNvPicPr>
          <p:nvPr>
            <p:custDataLst>
              <p:tags r:id="rId1"/>
            </p:custDataLst>
          </p:nvPr>
        </p:nvPicPr>
        <p:blipFill rotWithShape="1">
          <a:blip r:embed="rId5"/>
          <a:srcRect l="739" r="1809"/>
          <a:stretch/>
        </p:blipFill>
        <p:spPr>
          <a:xfrm>
            <a:off x="77115" y="2003083"/>
            <a:ext cx="9066885" cy="3755166"/>
          </a:xfrm>
          <a:prstGeom prst="rect">
            <a:avLst/>
          </a:prstGeom>
        </p:spPr>
      </p:pic>
      <p:sp>
        <p:nvSpPr>
          <p:cNvPr id="3" name="TextBox 2">
            <a:extLst>
              <a:ext uri="{FF2B5EF4-FFF2-40B4-BE49-F238E27FC236}">
                <a16:creationId xmlns:a16="http://schemas.microsoft.com/office/drawing/2014/main" id="{18585E60-CEC1-C64D-ADE2-0C7EE9ADD585}"/>
              </a:ext>
            </a:extLst>
          </p:cNvPr>
          <p:cNvSpPr txBox="1"/>
          <p:nvPr>
            <p:custDataLst>
              <p:tags r:id="rId2"/>
            </p:custDataLst>
          </p:nvPr>
        </p:nvSpPr>
        <p:spPr>
          <a:xfrm>
            <a:off x="3224136" y="1099751"/>
            <a:ext cx="2473306" cy="369332"/>
          </a:xfrm>
          <a:prstGeom prst="rect">
            <a:avLst/>
          </a:prstGeom>
          <a:noFill/>
        </p:spPr>
        <p:txBody>
          <a:bodyPr wrap="none" rtlCol="0">
            <a:spAutoFit/>
          </a:bodyPr>
          <a:lstStyle/>
          <a:p>
            <a:r>
              <a:rPr lang="fr-FR"/>
              <a:t>Climate Change in Africa</a:t>
            </a:r>
          </a:p>
        </p:txBody>
      </p:sp>
      <p:sp>
        <p:nvSpPr>
          <p:cNvPr id="4" name="TextBox 3">
            <a:extLst>
              <a:ext uri="{FF2B5EF4-FFF2-40B4-BE49-F238E27FC236}">
                <a16:creationId xmlns:a16="http://schemas.microsoft.com/office/drawing/2014/main" id="{D9209A29-E5FA-6144-A098-0AD7553B989C}"/>
              </a:ext>
            </a:extLst>
          </p:cNvPr>
          <p:cNvSpPr txBox="1"/>
          <p:nvPr>
            <p:custDataLst>
              <p:tags r:id="rId3"/>
            </p:custDataLst>
          </p:nvPr>
        </p:nvSpPr>
        <p:spPr>
          <a:xfrm>
            <a:off x="5489784" y="6030639"/>
            <a:ext cx="3522118" cy="261610"/>
          </a:xfrm>
          <a:prstGeom prst="rect">
            <a:avLst/>
          </a:prstGeom>
          <a:noFill/>
        </p:spPr>
        <p:txBody>
          <a:bodyPr wrap="none" rtlCol="0">
            <a:spAutoFit/>
          </a:bodyPr>
          <a:lstStyle/>
          <a:p>
            <a:r>
              <a:rPr lang="fr-FR" sz="1100"/>
              <a:t>Source : IPCC 6</a:t>
            </a:r>
            <a:r>
              <a:rPr lang="fr-FR" sz="1100" baseline="30000"/>
              <a:t>th</a:t>
            </a:r>
            <a:r>
              <a:rPr lang="fr-FR" sz="1100"/>
              <a:t> Assessment, WGI Report, Africa Factsheet</a:t>
            </a:r>
          </a:p>
        </p:txBody>
      </p:sp>
    </p:spTree>
    <p:extLst>
      <p:ext uri="{BB962C8B-B14F-4D97-AF65-F5344CB8AC3E}">
        <p14:creationId xmlns:p14="http://schemas.microsoft.com/office/powerpoint/2010/main" val="42903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3A2D56-915B-6B48-861C-A32AE92747D7}"/>
              </a:ext>
            </a:extLst>
          </p:cNvPr>
          <p:cNvPicPr>
            <a:picLocks noChangeAspect="1"/>
          </p:cNvPicPr>
          <p:nvPr>
            <p:custDataLst>
              <p:tags r:id="rId1"/>
            </p:custDataLst>
          </p:nvPr>
        </p:nvPicPr>
        <p:blipFill>
          <a:blip r:embed="rId7"/>
          <a:stretch>
            <a:fillRect/>
          </a:stretch>
        </p:blipFill>
        <p:spPr>
          <a:xfrm>
            <a:off x="3991555" y="857250"/>
            <a:ext cx="5152445" cy="5143500"/>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6A1EFB29-1D10-EC42-BD82-43AFF70E97F1}"/>
              </a:ext>
            </a:extLst>
          </p:cNvPr>
          <p:cNvPicPr>
            <a:picLocks noChangeAspect="1"/>
          </p:cNvPicPr>
          <p:nvPr>
            <p:custDataLst>
              <p:tags r:id="rId2"/>
            </p:custDataLst>
          </p:nvPr>
        </p:nvPicPr>
        <p:blipFill>
          <a:blip r:embed="rId8"/>
          <a:stretch>
            <a:fillRect/>
          </a:stretch>
        </p:blipFill>
        <p:spPr>
          <a:xfrm>
            <a:off x="0" y="2041802"/>
            <a:ext cx="4415310" cy="2774395"/>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797C9D16-55CF-794D-B9BF-546BDF935173}"/>
              </a:ext>
            </a:extLst>
          </p:cNvPr>
          <p:cNvPicPr>
            <a:picLocks noChangeAspect="1"/>
          </p:cNvPicPr>
          <p:nvPr>
            <p:custDataLst>
              <p:tags r:id="rId3"/>
            </p:custDataLst>
          </p:nvPr>
        </p:nvPicPr>
        <p:blipFill>
          <a:blip r:embed="rId9"/>
          <a:stretch>
            <a:fillRect/>
          </a:stretch>
        </p:blipFill>
        <p:spPr>
          <a:xfrm>
            <a:off x="64291" y="4853463"/>
            <a:ext cx="4351020" cy="1082516"/>
          </a:xfrm>
          <a:prstGeom prst="rect">
            <a:avLst/>
          </a:prstGeom>
        </p:spPr>
      </p:pic>
      <p:sp>
        <p:nvSpPr>
          <p:cNvPr id="2" name="TextBox 1">
            <a:extLst>
              <a:ext uri="{FF2B5EF4-FFF2-40B4-BE49-F238E27FC236}">
                <a16:creationId xmlns:a16="http://schemas.microsoft.com/office/drawing/2014/main" id="{BDC13E2B-F009-CE45-AFD1-E4808C258485}"/>
              </a:ext>
            </a:extLst>
          </p:cNvPr>
          <p:cNvSpPr txBox="1"/>
          <p:nvPr>
            <p:custDataLst>
              <p:tags r:id="rId4"/>
            </p:custDataLst>
          </p:nvPr>
        </p:nvSpPr>
        <p:spPr>
          <a:xfrm>
            <a:off x="241006" y="1080194"/>
            <a:ext cx="4330994" cy="369332"/>
          </a:xfrm>
          <a:prstGeom prst="rect">
            <a:avLst/>
          </a:prstGeom>
          <a:noFill/>
        </p:spPr>
        <p:txBody>
          <a:bodyPr wrap="none" rtlCol="0">
            <a:spAutoFit/>
          </a:bodyPr>
          <a:lstStyle/>
          <a:p>
            <a:r>
              <a:rPr lang="fr-FR"/>
              <a:t>Location of PIDA PAP II Hydropower projects</a:t>
            </a:r>
          </a:p>
        </p:txBody>
      </p:sp>
      <p:sp>
        <p:nvSpPr>
          <p:cNvPr id="3" name="TextBox 2">
            <a:extLst>
              <a:ext uri="{FF2B5EF4-FFF2-40B4-BE49-F238E27FC236}">
                <a16:creationId xmlns:a16="http://schemas.microsoft.com/office/drawing/2014/main" id="{1FF2A9BD-0982-2A46-A5DC-42A7EC8982D9}"/>
              </a:ext>
            </a:extLst>
          </p:cNvPr>
          <p:cNvSpPr txBox="1"/>
          <p:nvPr>
            <p:custDataLst>
              <p:tags r:id="rId5"/>
            </p:custDataLst>
          </p:nvPr>
        </p:nvSpPr>
        <p:spPr>
          <a:xfrm>
            <a:off x="241006" y="6000750"/>
            <a:ext cx="1824089" cy="369332"/>
          </a:xfrm>
          <a:prstGeom prst="rect">
            <a:avLst/>
          </a:prstGeom>
          <a:noFill/>
        </p:spPr>
        <p:txBody>
          <a:bodyPr wrap="none" rtlCol="0">
            <a:spAutoFit/>
          </a:bodyPr>
          <a:lstStyle/>
          <a:p>
            <a:r>
              <a:rPr lang="fr-FR">
                <a:hlinkClick r:id="rId10"/>
              </a:rPr>
              <a:t>Site web du PIDA PAP</a:t>
            </a:r>
          </a:p>
        </p:txBody>
      </p:sp>
    </p:spTree>
    <p:extLst>
      <p:ext uri="{BB962C8B-B14F-4D97-AF65-F5344CB8AC3E}">
        <p14:creationId xmlns:p14="http://schemas.microsoft.com/office/powerpoint/2010/main" val="659120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14160</TotalTime>
  <Words>4343</Words>
  <Application>Microsoft Office PowerPoint</Application>
  <PresentationFormat>Affichage à l'écran (4:3)</PresentationFormat>
  <Paragraphs>272</Paragraphs>
  <Slides>31</Slides>
  <Notes>11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Calibri Light</vt:lpstr>
      <vt:lpstr>Helvetica</vt:lpstr>
      <vt:lpstr>Lucida Sans</vt:lpstr>
      <vt:lpstr>Wingdings</vt:lpstr>
      <vt:lpstr>Office Theme</vt:lpstr>
      <vt:lpstr>Présentation PowerPoint</vt:lpstr>
      <vt:lpstr>Présentation PowerPoint</vt:lpstr>
      <vt:lpstr>Objectifs d’AFRI-RES et du programme de formation</vt:lpstr>
      <vt:lpstr>Objectifs du module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Glossaire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daouda gassama</cp:lastModifiedBy>
  <cp:revision>51</cp:revision>
  <cp:lastPrinted>2019-09-16T07:34:27Z</cp:lastPrinted>
  <dcterms:created xsi:type="dcterms:W3CDTF">2020-06-02T15:41:00Z</dcterms:created>
  <dcterms:modified xsi:type="dcterms:W3CDTF">2022-11-24T13:56:30Z</dcterms:modified>
</cp:coreProperties>
</file>