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409" r:id="rId2"/>
    <p:sldId id="430" r:id="rId3"/>
    <p:sldId id="264" r:id="rId4"/>
    <p:sldId id="265" r:id="rId5"/>
    <p:sldId id="383" r:id="rId6"/>
    <p:sldId id="414" r:id="rId7"/>
    <p:sldId id="260" r:id="rId8"/>
    <p:sldId id="415" r:id="rId9"/>
    <p:sldId id="436" r:id="rId10"/>
    <p:sldId id="413" r:id="rId11"/>
    <p:sldId id="411" r:id="rId12"/>
    <p:sldId id="422" r:id="rId13"/>
    <p:sldId id="420" r:id="rId14"/>
    <p:sldId id="438" r:id="rId15"/>
    <p:sldId id="437" r:id="rId16"/>
    <p:sldId id="439" r:id="rId17"/>
    <p:sldId id="434" r:id="rId18"/>
    <p:sldId id="435" r:id="rId19"/>
    <p:sldId id="266" r:id="rId20"/>
    <p:sldId id="267" r:id="rId21"/>
    <p:sldId id="257" r:id="rId22"/>
    <p:sldId id="418" r:id="rId23"/>
    <p:sldId id="425"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69" autoAdjust="0"/>
    <p:restoredTop sz="77871"/>
  </p:normalViewPr>
  <p:slideViewPr>
    <p:cSldViewPr snapToGrid="0" snapToObjects="1">
      <p:cViewPr varScale="1">
        <p:scale>
          <a:sx n="56" d="100"/>
          <a:sy n="56" d="100"/>
        </p:scale>
        <p:origin x="169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0" d="100"/>
          <a:sy n="130" d="100"/>
        </p:scale>
        <p:origin x="345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C32BC6-7A7E-4B4B-B04A-17D58161332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8D03F0A-346A-A448-A00C-8789D20ACCEB}">
      <dgm:prSet/>
      <dgm:spPr/>
      <dgm:t>
        <a:bodyPr/>
        <a:lstStyle/>
        <a:p>
          <a:r>
            <a:rPr lang="fr-FR" dirty="0"/>
            <a:t>Quels sont les impacts du changement climatique auxquels vous êtes confronté dans votre pays ?</a:t>
          </a:r>
        </a:p>
      </dgm:t>
    </dgm:pt>
    <dgm:pt modelId="{08CDEE19-007B-C043-93EA-C1609439FAF7}" type="parTrans" cxnId="{F20A2F92-DC69-5043-A516-0A3038C02C4E}">
      <dgm:prSet/>
      <dgm:spPr/>
      <dgm:t>
        <a:bodyPr/>
        <a:lstStyle/>
        <a:p>
          <a:endParaRPr lang="en-US"/>
        </a:p>
      </dgm:t>
    </dgm:pt>
    <dgm:pt modelId="{94C8D305-5B33-5749-893B-37483950C5FF}" type="sibTrans" cxnId="{F20A2F92-DC69-5043-A516-0A3038C02C4E}">
      <dgm:prSet/>
      <dgm:spPr/>
      <dgm:t>
        <a:bodyPr/>
        <a:lstStyle/>
        <a:p>
          <a:endParaRPr lang="en-US"/>
        </a:p>
      </dgm:t>
    </dgm:pt>
    <dgm:pt modelId="{E4F8BDAB-DFE4-804C-9BA5-B3BFFB32FF92}">
      <dgm:prSet/>
      <dgm:spPr/>
      <dgm:t>
        <a:bodyPr/>
        <a:lstStyle/>
        <a:p>
          <a:r>
            <a:rPr lang="fr-FR" dirty="0"/>
            <a:t>Quelles sont les insuffisances en matière de données et de connaissances qui limitent la capacité d’évaluer les impacts climatiques ?</a:t>
          </a:r>
        </a:p>
      </dgm:t>
    </dgm:pt>
    <dgm:pt modelId="{22EDA8B4-A226-134A-9FD8-F0FFB6804955}" type="parTrans" cxnId="{E7C48EB2-0C62-544C-978D-465A3B8C3419}">
      <dgm:prSet/>
      <dgm:spPr/>
      <dgm:t>
        <a:bodyPr/>
        <a:lstStyle/>
        <a:p>
          <a:endParaRPr lang="en-US"/>
        </a:p>
      </dgm:t>
    </dgm:pt>
    <dgm:pt modelId="{B640D1EB-4DA6-F64A-9064-1D0351B1FF9F}" type="sibTrans" cxnId="{E7C48EB2-0C62-544C-978D-465A3B8C3419}">
      <dgm:prSet/>
      <dgm:spPr/>
      <dgm:t>
        <a:bodyPr/>
        <a:lstStyle/>
        <a:p>
          <a:endParaRPr lang="en-US"/>
        </a:p>
      </dgm:t>
    </dgm:pt>
    <dgm:pt modelId="{8ADE2677-7CEF-5E48-929E-E10504C9D9A9}">
      <dgm:prSet/>
      <dgm:spPr/>
      <dgm:t>
        <a:bodyPr/>
        <a:lstStyle/>
        <a:p>
          <a:r>
            <a:rPr lang="fr-FR" dirty="0"/>
            <a:t>Quels sont les impacts qui, selon vous, affecteront le plus la construction, l’entretien et la longévité des routes dans votre pays ou votre région ?</a:t>
          </a:r>
        </a:p>
      </dgm:t>
    </dgm:pt>
    <dgm:pt modelId="{F3F3BF41-00F8-8647-A416-72B4BF9F5E85}" type="parTrans" cxnId="{4A764F08-D370-DF49-9F39-DD2D854BE49D}">
      <dgm:prSet/>
      <dgm:spPr/>
      <dgm:t>
        <a:bodyPr/>
        <a:lstStyle/>
        <a:p>
          <a:endParaRPr lang="en-US"/>
        </a:p>
      </dgm:t>
    </dgm:pt>
    <dgm:pt modelId="{020649CC-8E05-D744-AE72-F3FDF7E9D038}" type="sibTrans" cxnId="{4A764F08-D370-DF49-9F39-DD2D854BE49D}">
      <dgm:prSet/>
      <dgm:spPr/>
      <dgm:t>
        <a:bodyPr/>
        <a:lstStyle/>
        <a:p>
          <a:endParaRPr lang="en-US"/>
        </a:p>
      </dgm:t>
    </dgm:pt>
    <dgm:pt modelId="{B7273850-C362-3544-B446-C991076FF4CE}">
      <dgm:prSet/>
      <dgm:spPr/>
      <dgm:t>
        <a:bodyPr/>
        <a:lstStyle/>
        <a:p>
          <a:r>
            <a:rPr lang="fr-FR" dirty="0"/>
            <a:t>Quels sont, selon vous, les principaux coûts de l’adaptation des projets routiers au changement climatique ? Quels seraient les coûts de l’inaction ?</a:t>
          </a:r>
        </a:p>
      </dgm:t>
    </dgm:pt>
    <dgm:pt modelId="{08F45558-D05E-9240-B771-8167E9534AAE}" type="parTrans" cxnId="{B9108AE7-5164-E249-9DD6-DABCE8583A27}">
      <dgm:prSet/>
      <dgm:spPr/>
      <dgm:t>
        <a:bodyPr/>
        <a:lstStyle/>
        <a:p>
          <a:endParaRPr lang="en-US"/>
        </a:p>
      </dgm:t>
    </dgm:pt>
    <dgm:pt modelId="{7A165599-EDBF-E84D-A158-992E0DDD7A25}" type="sibTrans" cxnId="{B9108AE7-5164-E249-9DD6-DABCE8583A27}">
      <dgm:prSet/>
      <dgm:spPr/>
      <dgm:t>
        <a:bodyPr/>
        <a:lstStyle/>
        <a:p>
          <a:endParaRPr lang="en-US"/>
        </a:p>
      </dgm:t>
    </dgm:pt>
    <dgm:pt modelId="{5B888A7F-1D23-3E43-A629-939DD87E6AA4}" type="pres">
      <dgm:prSet presAssocID="{90C32BC6-7A7E-4B4B-B04A-17D58161332C}" presName="Name0" presStyleCnt="0">
        <dgm:presLayoutVars>
          <dgm:chMax val="7"/>
          <dgm:chPref val="7"/>
          <dgm:dir/>
        </dgm:presLayoutVars>
      </dgm:prSet>
      <dgm:spPr/>
    </dgm:pt>
    <dgm:pt modelId="{10BCD1DF-A8F7-EC4E-B58E-55AFC1ED93AE}" type="pres">
      <dgm:prSet presAssocID="{90C32BC6-7A7E-4B4B-B04A-17D58161332C}" presName="Name1" presStyleCnt="0"/>
      <dgm:spPr/>
    </dgm:pt>
    <dgm:pt modelId="{0C50A5C9-976B-A044-B3C7-381F79C4CEE3}" type="pres">
      <dgm:prSet presAssocID="{90C32BC6-7A7E-4B4B-B04A-17D58161332C}" presName="cycle" presStyleCnt="0"/>
      <dgm:spPr/>
    </dgm:pt>
    <dgm:pt modelId="{45D17B82-C8D7-F14B-9046-636376D18B26}" type="pres">
      <dgm:prSet presAssocID="{90C32BC6-7A7E-4B4B-B04A-17D58161332C}" presName="srcNode" presStyleLbl="node1" presStyleIdx="0" presStyleCnt="4"/>
      <dgm:spPr/>
    </dgm:pt>
    <dgm:pt modelId="{31A1A09C-A88B-BA44-80B2-AED1FACBEFFE}" type="pres">
      <dgm:prSet presAssocID="{90C32BC6-7A7E-4B4B-B04A-17D58161332C}" presName="conn" presStyleLbl="parChTrans1D2" presStyleIdx="0" presStyleCnt="1"/>
      <dgm:spPr/>
    </dgm:pt>
    <dgm:pt modelId="{522EEC0A-CD87-E745-8DB3-FC959A8B607C}" type="pres">
      <dgm:prSet presAssocID="{90C32BC6-7A7E-4B4B-B04A-17D58161332C}" presName="extraNode" presStyleLbl="node1" presStyleIdx="0" presStyleCnt="4"/>
      <dgm:spPr/>
    </dgm:pt>
    <dgm:pt modelId="{79CE2514-29C2-2D44-909B-129C8A0E2261}" type="pres">
      <dgm:prSet presAssocID="{90C32BC6-7A7E-4B4B-B04A-17D58161332C}" presName="dstNode" presStyleLbl="node1" presStyleIdx="0" presStyleCnt="4"/>
      <dgm:spPr/>
    </dgm:pt>
    <dgm:pt modelId="{556EA11E-EB43-5B4C-8F2A-BDF5B173ACBF}" type="pres">
      <dgm:prSet presAssocID="{88D03F0A-346A-A448-A00C-8789D20ACCEB}" presName="text_1" presStyleLbl="node1" presStyleIdx="0" presStyleCnt="4">
        <dgm:presLayoutVars>
          <dgm:bulletEnabled val="1"/>
        </dgm:presLayoutVars>
      </dgm:prSet>
      <dgm:spPr/>
    </dgm:pt>
    <dgm:pt modelId="{4F35DCFE-1964-9542-824A-9E1A7D2E39A4}" type="pres">
      <dgm:prSet presAssocID="{88D03F0A-346A-A448-A00C-8789D20ACCEB}" presName="accent_1" presStyleCnt="0"/>
      <dgm:spPr/>
    </dgm:pt>
    <dgm:pt modelId="{E04CC0EA-7808-1D45-8ADD-45E46690C532}" type="pres">
      <dgm:prSet presAssocID="{88D03F0A-346A-A448-A00C-8789D20ACCEB}" presName="accentRepeatNode" presStyleLbl="solidFgAcc1" presStyleIdx="0" presStyleCnt="4"/>
      <dgm:spPr/>
    </dgm:pt>
    <dgm:pt modelId="{0A9A6DBB-90C6-3A46-B0E1-3619A2D1CE95}" type="pres">
      <dgm:prSet presAssocID="{E4F8BDAB-DFE4-804C-9BA5-B3BFFB32FF92}" presName="text_2" presStyleLbl="node1" presStyleIdx="1" presStyleCnt="4">
        <dgm:presLayoutVars>
          <dgm:bulletEnabled val="1"/>
        </dgm:presLayoutVars>
      </dgm:prSet>
      <dgm:spPr/>
    </dgm:pt>
    <dgm:pt modelId="{334D5E8B-229A-2F4A-AC6E-021F3B68CE48}" type="pres">
      <dgm:prSet presAssocID="{E4F8BDAB-DFE4-804C-9BA5-B3BFFB32FF92}" presName="accent_2" presStyleCnt="0"/>
      <dgm:spPr/>
    </dgm:pt>
    <dgm:pt modelId="{5698AB5B-88FB-A540-ABBB-51CFCEEAF706}" type="pres">
      <dgm:prSet presAssocID="{E4F8BDAB-DFE4-804C-9BA5-B3BFFB32FF92}" presName="accentRepeatNode" presStyleLbl="solidFgAcc1" presStyleIdx="1" presStyleCnt="4"/>
      <dgm:spPr/>
    </dgm:pt>
    <dgm:pt modelId="{6CC4BEBD-6910-CB46-AC27-8E8EB1DC03FB}" type="pres">
      <dgm:prSet presAssocID="{8ADE2677-7CEF-5E48-929E-E10504C9D9A9}" presName="text_3" presStyleLbl="node1" presStyleIdx="2" presStyleCnt="4">
        <dgm:presLayoutVars>
          <dgm:bulletEnabled val="1"/>
        </dgm:presLayoutVars>
      </dgm:prSet>
      <dgm:spPr/>
    </dgm:pt>
    <dgm:pt modelId="{2350F2C6-D5B3-3145-87F2-874D3A2F3196}" type="pres">
      <dgm:prSet presAssocID="{8ADE2677-7CEF-5E48-929E-E10504C9D9A9}" presName="accent_3" presStyleCnt="0"/>
      <dgm:spPr/>
    </dgm:pt>
    <dgm:pt modelId="{DF099FC0-906D-3149-A5BE-EC85378CAD3C}" type="pres">
      <dgm:prSet presAssocID="{8ADE2677-7CEF-5E48-929E-E10504C9D9A9}" presName="accentRepeatNode" presStyleLbl="solidFgAcc1" presStyleIdx="2" presStyleCnt="4"/>
      <dgm:spPr/>
    </dgm:pt>
    <dgm:pt modelId="{98C0E95A-72C4-2B44-9200-84752FBBBF46}" type="pres">
      <dgm:prSet presAssocID="{B7273850-C362-3544-B446-C991076FF4CE}" presName="text_4" presStyleLbl="node1" presStyleIdx="3" presStyleCnt="4">
        <dgm:presLayoutVars>
          <dgm:bulletEnabled val="1"/>
        </dgm:presLayoutVars>
      </dgm:prSet>
      <dgm:spPr/>
    </dgm:pt>
    <dgm:pt modelId="{97366F82-7EDC-C647-9C92-8145DCD2F5EA}" type="pres">
      <dgm:prSet presAssocID="{B7273850-C362-3544-B446-C991076FF4CE}" presName="accent_4" presStyleCnt="0"/>
      <dgm:spPr/>
    </dgm:pt>
    <dgm:pt modelId="{08EB0F6E-B280-4445-86AD-3F319D024A73}" type="pres">
      <dgm:prSet presAssocID="{B7273850-C362-3544-B446-C991076FF4CE}" presName="accentRepeatNode" presStyleLbl="solidFgAcc1" presStyleIdx="3" presStyleCnt="4"/>
      <dgm:spPr/>
    </dgm:pt>
  </dgm:ptLst>
  <dgm:cxnLst>
    <dgm:cxn modelId="{4A764F08-D370-DF49-9F39-DD2D854BE49D}" srcId="{90C32BC6-7A7E-4B4B-B04A-17D58161332C}" destId="{8ADE2677-7CEF-5E48-929E-E10504C9D9A9}" srcOrd="2" destOrd="0" parTransId="{F3F3BF41-00F8-8647-A416-72B4BF9F5E85}" sibTransId="{020649CC-8E05-D744-AE72-F3FDF7E9D038}"/>
    <dgm:cxn modelId="{DCF23A19-703F-7A40-9705-9205827F37FF}" type="presOf" srcId="{8ADE2677-7CEF-5E48-929E-E10504C9D9A9}" destId="{6CC4BEBD-6910-CB46-AC27-8E8EB1DC03FB}" srcOrd="0" destOrd="0" presId="urn:microsoft.com/office/officeart/2008/layout/VerticalCurvedList"/>
    <dgm:cxn modelId="{C04E1522-F3FA-DC48-9FAB-353BFBB90B12}" type="presOf" srcId="{90C32BC6-7A7E-4B4B-B04A-17D58161332C}" destId="{5B888A7F-1D23-3E43-A629-939DD87E6AA4}" srcOrd="0" destOrd="0" presId="urn:microsoft.com/office/officeart/2008/layout/VerticalCurvedList"/>
    <dgm:cxn modelId="{26AB1738-ADD7-1B41-9E13-7B3B44A57229}" type="presOf" srcId="{94C8D305-5B33-5749-893B-37483950C5FF}" destId="{31A1A09C-A88B-BA44-80B2-AED1FACBEFFE}" srcOrd="0" destOrd="0" presId="urn:microsoft.com/office/officeart/2008/layout/VerticalCurvedList"/>
    <dgm:cxn modelId="{1BF55885-FE6A-A64A-BE57-F178A3EA0C5B}" type="presOf" srcId="{E4F8BDAB-DFE4-804C-9BA5-B3BFFB32FF92}" destId="{0A9A6DBB-90C6-3A46-B0E1-3619A2D1CE95}" srcOrd="0" destOrd="0" presId="urn:microsoft.com/office/officeart/2008/layout/VerticalCurvedList"/>
    <dgm:cxn modelId="{F20A2F92-DC69-5043-A516-0A3038C02C4E}" srcId="{90C32BC6-7A7E-4B4B-B04A-17D58161332C}" destId="{88D03F0A-346A-A448-A00C-8789D20ACCEB}" srcOrd="0" destOrd="0" parTransId="{08CDEE19-007B-C043-93EA-C1609439FAF7}" sibTransId="{94C8D305-5B33-5749-893B-37483950C5FF}"/>
    <dgm:cxn modelId="{6139C8A4-6885-4D45-BAA6-2026A49729B6}" type="presOf" srcId="{88D03F0A-346A-A448-A00C-8789D20ACCEB}" destId="{556EA11E-EB43-5B4C-8F2A-BDF5B173ACBF}" srcOrd="0" destOrd="0" presId="urn:microsoft.com/office/officeart/2008/layout/VerticalCurvedList"/>
    <dgm:cxn modelId="{E7C48EB2-0C62-544C-978D-465A3B8C3419}" srcId="{90C32BC6-7A7E-4B4B-B04A-17D58161332C}" destId="{E4F8BDAB-DFE4-804C-9BA5-B3BFFB32FF92}" srcOrd="1" destOrd="0" parTransId="{22EDA8B4-A226-134A-9FD8-F0FFB6804955}" sibTransId="{B640D1EB-4DA6-F64A-9064-1D0351B1FF9F}"/>
    <dgm:cxn modelId="{B9108AE7-5164-E249-9DD6-DABCE8583A27}" srcId="{90C32BC6-7A7E-4B4B-B04A-17D58161332C}" destId="{B7273850-C362-3544-B446-C991076FF4CE}" srcOrd="3" destOrd="0" parTransId="{08F45558-D05E-9240-B771-8167E9534AAE}" sibTransId="{7A165599-EDBF-E84D-A158-992E0DDD7A25}"/>
    <dgm:cxn modelId="{811D5FEF-BCDA-C04A-AB08-92452D04DAC9}" type="presOf" srcId="{B7273850-C362-3544-B446-C991076FF4CE}" destId="{98C0E95A-72C4-2B44-9200-84752FBBBF46}" srcOrd="0" destOrd="0" presId="urn:microsoft.com/office/officeart/2008/layout/VerticalCurvedList"/>
    <dgm:cxn modelId="{9A4A44E0-6BE9-A54A-B4B1-6F1095C64530}" type="presParOf" srcId="{5B888A7F-1D23-3E43-A629-939DD87E6AA4}" destId="{10BCD1DF-A8F7-EC4E-B58E-55AFC1ED93AE}" srcOrd="0" destOrd="0" presId="urn:microsoft.com/office/officeart/2008/layout/VerticalCurvedList"/>
    <dgm:cxn modelId="{0E822EBB-7CDD-0D4F-9515-0EAF5E762EB4}" type="presParOf" srcId="{10BCD1DF-A8F7-EC4E-B58E-55AFC1ED93AE}" destId="{0C50A5C9-976B-A044-B3C7-381F79C4CEE3}" srcOrd="0" destOrd="0" presId="urn:microsoft.com/office/officeart/2008/layout/VerticalCurvedList"/>
    <dgm:cxn modelId="{9E8494A4-4D4A-5D4B-9EEA-2E0C1BE7404F}" type="presParOf" srcId="{0C50A5C9-976B-A044-B3C7-381F79C4CEE3}" destId="{45D17B82-C8D7-F14B-9046-636376D18B26}" srcOrd="0" destOrd="0" presId="urn:microsoft.com/office/officeart/2008/layout/VerticalCurvedList"/>
    <dgm:cxn modelId="{6E0786A6-B3AA-684F-AC12-C6DFD4B194EC}" type="presParOf" srcId="{0C50A5C9-976B-A044-B3C7-381F79C4CEE3}" destId="{31A1A09C-A88B-BA44-80B2-AED1FACBEFFE}" srcOrd="1" destOrd="0" presId="urn:microsoft.com/office/officeart/2008/layout/VerticalCurvedList"/>
    <dgm:cxn modelId="{EDCE03A6-0DD5-894B-8C65-FDB71B8E5F09}" type="presParOf" srcId="{0C50A5C9-976B-A044-B3C7-381F79C4CEE3}" destId="{522EEC0A-CD87-E745-8DB3-FC959A8B607C}" srcOrd="2" destOrd="0" presId="urn:microsoft.com/office/officeart/2008/layout/VerticalCurvedList"/>
    <dgm:cxn modelId="{8AABCA46-0FA8-7F4E-9A00-30D6EB230455}" type="presParOf" srcId="{0C50A5C9-976B-A044-B3C7-381F79C4CEE3}" destId="{79CE2514-29C2-2D44-909B-129C8A0E2261}" srcOrd="3" destOrd="0" presId="urn:microsoft.com/office/officeart/2008/layout/VerticalCurvedList"/>
    <dgm:cxn modelId="{4AA7536D-5F18-FD42-9BE2-59D4ABE24D71}" type="presParOf" srcId="{10BCD1DF-A8F7-EC4E-B58E-55AFC1ED93AE}" destId="{556EA11E-EB43-5B4C-8F2A-BDF5B173ACBF}" srcOrd="1" destOrd="0" presId="urn:microsoft.com/office/officeart/2008/layout/VerticalCurvedList"/>
    <dgm:cxn modelId="{38F6E41C-DC0D-E049-8003-8AAD8D105BC9}" type="presParOf" srcId="{10BCD1DF-A8F7-EC4E-B58E-55AFC1ED93AE}" destId="{4F35DCFE-1964-9542-824A-9E1A7D2E39A4}" srcOrd="2" destOrd="0" presId="urn:microsoft.com/office/officeart/2008/layout/VerticalCurvedList"/>
    <dgm:cxn modelId="{A80A857B-7100-4042-9C62-2AD7F17F8D31}" type="presParOf" srcId="{4F35DCFE-1964-9542-824A-9E1A7D2E39A4}" destId="{E04CC0EA-7808-1D45-8ADD-45E46690C532}" srcOrd="0" destOrd="0" presId="urn:microsoft.com/office/officeart/2008/layout/VerticalCurvedList"/>
    <dgm:cxn modelId="{677365E9-6D6D-F643-93E8-3C0BDA754BE4}" type="presParOf" srcId="{10BCD1DF-A8F7-EC4E-B58E-55AFC1ED93AE}" destId="{0A9A6DBB-90C6-3A46-B0E1-3619A2D1CE95}" srcOrd="3" destOrd="0" presId="urn:microsoft.com/office/officeart/2008/layout/VerticalCurvedList"/>
    <dgm:cxn modelId="{6A49E342-0DA3-AD4F-84DD-57216F1A1AFB}" type="presParOf" srcId="{10BCD1DF-A8F7-EC4E-B58E-55AFC1ED93AE}" destId="{334D5E8B-229A-2F4A-AC6E-021F3B68CE48}" srcOrd="4" destOrd="0" presId="urn:microsoft.com/office/officeart/2008/layout/VerticalCurvedList"/>
    <dgm:cxn modelId="{9B7EED33-56C9-6D44-92E5-DE7677A327B8}" type="presParOf" srcId="{334D5E8B-229A-2F4A-AC6E-021F3B68CE48}" destId="{5698AB5B-88FB-A540-ABBB-51CFCEEAF706}" srcOrd="0" destOrd="0" presId="urn:microsoft.com/office/officeart/2008/layout/VerticalCurvedList"/>
    <dgm:cxn modelId="{26975DC3-62B9-094E-9CD5-1CE6DF2A8D6E}" type="presParOf" srcId="{10BCD1DF-A8F7-EC4E-B58E-55AFC1ED93AE}" destId="{6CC4BEBD-6910-CB46-AC27-8E8EB1DC03FB}" srcOrd="5" destOrd="0" presId="urn:microsoft.com/office/officeart/2008/layout/VerticalCurvedList"/>
    <dgm:cxn modelId="{08D3CDD2-7812-CE4E-BE22-238E203C2120}" type="presParOf" srcId="{10BCD1DF-A8F7-EC4E-B58E-55AFC1ED93AE}" destId="{2350F2C6-D5B3-3145-87F2-874D3A2F3196}" srcOrd="6" destOrd="0" presId="urn:microsoft.com/office/officeart/2008/layout/VerticalCurvedList"/>
    <dgm:cxn modelId="{19E7EF5E-D258-6D47-AF9D-9154E941CD16}" type="presParOf" srcId="{2350F2C6-D5B3-3145-87F2-874D3A2F3196}" destId="{DF099FC0-906D-3149-A5BE-EC85378CAD3C}" srcOrd="0" destOrd="0" presId="urn:microsoft.com/office/officeart/2008/layout/VerticalCurvedList"/>
    <dgm:cxn modelId="{76F58D3D-0FF8-BC41-9D4E-1C718470226F}" type="presParOf" srcId="{10BCD1DF-A8F7-EC4E-B58E-55AFC1ED93AE}" destId="{98C0E95A-72C4-2B44-9200-84752FBBBF46}" srcOrd="7" destOrd="0" presId="urn:microsoft.com/office/officeart/2008/layout/VerticalCurvedList"/>
    <dgm:cxn modelId="{437D88ED-C13C-AE48-AF31-BF5215C6973F}" type="presParOf" srcId="{10BCD1DF-A8F7-EC4E-B58E-55AFC1ED93AE}" destId="{97366F82-7EDC-C647-9C92-8145DCD2F5EA}" srcOrd="8" destOrd="0" presId="urn:microsoft.com/office/officeart/2008/layout/VerticalCurvedList"/>
    <dgm:cxn modelId="{24B6E024-3B97-1942-98F9-F66011E55F44}" type="presParOf" srcId="{97366F82-7EDC-C647-9C92-8145DCD2F5EA}" destId="{08EB0F6E-B280-4445-86AD-3F319D024A73}"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1A09C-A88B-BA44-80B2-AED1FACBEFFE}">
      <dsp:nvSpPr>
        <dsp:cNvPr id="0" name=""/>
        <dsp:cNvSpPr/>
      </dsp:nvSpPr>
      <dsp:spPr>
        <a:xfrm>
          <a:off x="-4524613" y="-693808"/>
          <a:ext cx="5389990" cy="5389990"/>
        </a:xfrm>
        <a:prstGeom prst="blockArc">
          <a:avLst>
            <a:gd name="adj1" fmla="val 18900000"/>
            <a:gd name="adj2" fmla="val 2700000"/>
            <a:gd name="adj3" fmla="val 401"/>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6EA11E-EB43-5B4C-8F2A-BDF5B173ACBF}">
      <dsp:nvSpPr>
        <dsp:cNvPr id="0" name=""/>
        <dsp:cNvSpPr/>
      </dsp:nvSpPr>
      <dsp:spPr>
        <a:xfrm>
          <a:off x="453287" y="307702"/>
          <a:ext cx="7396633" cy="6157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732"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Quels sont les impacts du changement climatique auxquels vous êtes confronté dans votre pays ?</a:t>
          </a:r>
        </a:p>
      </dsp:txBody>
      <dsp:txXfrm>
        <a:off x="453287" y="307702"/>
        <a:ext cx="7396633" cy="615725"/>
      </dsp:txXfrm>
    </dsp:sp>
    <dsp:sp modelId="{E04CC0EA-7808-1D45-8ADD-45E46690C532}">
      <dsp:nvSpPr>
        <dsp:cNvPr id="0" name=""/>
        <dsp:cNvSpPr/>
      </dsp:nvSpPr>
      <dsp:spPr>
        <a:xfrm>
          <a:off x="68459" y="230736"/>
          <a:ext cx="769656" cy="76965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9A6DBB-90C6-3A46-B0E1-3619A2D1CE95}">
      <dsp:nvSpPr>
        <dsp:cNvPr id="0" name=""/>
        <dsp:cNvSpPr/>
      </dsp:nvSpPr>
      <dsp:spPr>
        <a:xfrm>
          <a:off x="806297" y="1231450"/>
          <a:ext cx="7043624" cy="615725"/>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732"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Quelles sont les insuffisances en matière de données et de connaissances qui limitent la capacité d’évaluer les impacts climatiques ?</a:t>
          </a:r>
        </a:p>
      </dsp:txBody>
      <dsp:txXfrm>
        <a:off x="806297" y="1231450"/>
        <a:ext cx="7043624" cy="615725"/>
      </dsp:txXfrm>
    </dsp:sp>
    <dsp:sp modelId="{5698AB5B-88FB-A540-ABBB-51CFCEEAF706}">
      <dsp:nvSpPr>
        <dsp:cNvPr id="0" name=""/>
        <dsp:cNvSpPr/>
      </dsp:nvSpPr>
      <dsp:spPr>
        <a:xfrm>
          <a:off x="421468" y="1154484"/>
          <a:ext cx="769656" cy="769656"/>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C4BEBD-6910-CB46-AC27-8E8EB1DC03FB}">
      <dsp:nvSpPr>
        <dsp:cNvPr id="0" name=""/>
        <dsp:cNvSpPr/>
      </dsp:nvSpPr>
      <dsp:spPr>
        <a:xfrm>
          <a:off x="806297" y="2155198"/>
          <a:ext cx="7043624" cy="615725"/>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732"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Quels sont les impacts qui, selon vous, affecteront le plus la construction, l’entretien et la longévité des routes dans votre pays ou votre région ?</a:t>
          </a:r>
        </a:p>
      </dsp:txBody>
      <dsp:txXfrm>
        <a:off x="806297" y="2155198"/>
        <a:ext cx="7043624" cy="615725"/>
      </dsp:txXfrm>
    </dsp:sp>
    <dsp:sp modelId="{DF099FC0-906D-3149-A5BE-EC85378CAD3C}">
      <dsp:nvSpPr>
        <dsp:cNvPr id="0" name=""/>
        <dsp:cNvSpPr/>
      </dsp:nvSpPr>
      <dsp:spPr>
        <a:xfrm>
          <a:off x="421468" y="2078232"/>
          <a:ext cx="769656" cy="769656"/>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C0E95A-72C4-2B44-9200-84752FBBBF46}">
      <dsp:nvSpPr>
        <dsp:cNvPr id="0" name=""/>
        <dsp:cNvSpPr/>
      </dsp:nvSpPr>
      <dsp:spPr>
        <a:xfrm>
          <a:off x="453287" y="3078946"/>
          <a:ext cx="7396633" cy="61572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732"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Quels sont, selon vous, les principaux coûts de l’adaptation des projets routiers au changement climatique ? Quels seraient les coûts de l’inaction ?</a:t>
          </a:r>
        </a:p>
      </dsp:txBody>
      <dsp:txXfrm>
        <a:off x="453287" y="3078946"/>
        <a:ext cx="7396633" cy="615725"/>
      </dsp:txXfrm>
    </dsp:sp>
    <dsp:sp modelId="{08EB0F6E-B280-4445-86AD-3F319D024A73}">
      <dsp:nvSpPr>
        <dsp:cNvPr id="0" name=""/>
        <dsp:cNvSpPr/>
      </dsp:nvSpPr>
      <dsp:spPr>
        <a:xfrm>
          <a:off x="68459" y="3001980"/>
          <a:ext cx="769656" cy="769656"/>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51B593-BDC6-FA48-A420-BBD9D7579CD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7885BF-D4B5-C143-82C3-670AE055FE2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D49CD1-9B06-E547-A223-4BBCC648BBA1}" type="datetimeFigureOut">
              <a:rPr lang="en-US" smtClean="0"/>
              <a:t>11/24/2022</a:t>
            </a:fld>
            <a:endParaRPr lang="en-US"/>
          </a:p>
        </p:txBody>
      </p:sp>
      <p:sp>
        <p:nvSpPr>
          <p:cNvPr id="4" name="Footer Placeholder 3">
            <a:extLst>
              <a:ext uri="{FF2B5EF4-FFF2-40B4-BE49-F238E27FC236}">
                <a16:creationId xmlns:a16="http://schemas.microsoft.com/office/drawing/2014/main" id="{48A5F0F1-DCF3-364F-9BFD-A3CE067DDF8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769EC-AB48-B343-B777-56FE7821D21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7DCBF4-7FC2-8748-86FA-D425BDBEDCD8}" type="slidenum">
              <a:rPr lang="en-US" smtClean="0"/>
              <a:t>‹N°›</a:t>
            </a:fld>
            <a:endParaRPr lang="en-US"/>
          </a:p>
        </p:txBody>
      </p:sp>
    </p:spTree>
    <p:extLst>
      <p:ext uri="{BB962C8B-B14F-4D97-AF65-F5344CB8AC3E}">
        <p14:creationId xmlns:p14="http://schemas.microsoft.com/office/powerpoint/2010/main" val="266246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134139D-6951-46D5-B575-CCE1E9B1FF0F}" type="datetimeFigureOut">
              <a:rPr lang="en-GB" smtClean="0"/>
              <a:t>24/11/2022</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7428AB-B3D4-44E8-86E0-AA676262FEB5}" type="slidenum">
              <a:rPr lang="en-GB" smtClean="0"/>
              <a:t>‹N°›</a:t>
            </a:fld>
            <a:endParaRPr lang="en-GB"/>
          </a:p>
        </p:txBody>
      </p:sp>
    </p:spTree>
    <p:extLst>
      <p:ext uri="{BB962C8B-B14F-4D97-AF65-F5344CB8AC3E}">
        <p14:creationId xmlns:p14="http://schemas.microsoft.com/office/powerpoint/2010/main" val="238415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a:t>
            </a:fld>
            <a:endParaRPr lang="en-GB"/>
          </a:p>
        </p:txBody>
      </p:sp>
    </p:spTree>
    <p:extLst>
      <p:ext uri="{BB962C8B-B14F-4D97-AF65-F5344CB8AC3E}">
        <p14:creationId xmlns:p14="http://schemas.microsoft.com/office/powerpoint/2010/main" val="367759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on SSPs (https://</a:t>
            </a:r>
            <a:r>
              <a:rPr lang="en-US" dirty="0" err="1"/>
              <a:t>www.carbonbrief.org</a:t>
            </a:r>
            <a:r>
              <a:rPr lang="en-US" dirty="0"/>
              <a:t>/explainer-how-shared-socioeconomic-pathways-explore-future-climate-change)</a:t>
            </a:r>
          </a:p>
        </p:txBody>
      </p:sp>
      <p:sp>
        <p:nvSpPr>
          <p:cNvPr id="4" name="Slide Number Placeholder 3"/>
          <p:cNvSpPr>
            <a:spLocks noGrp="1"/>
          </p:cNvSpPr>
          <p:nvPr>
            <p:ph type="sldNum" sz="quarter" idx="10"/>
          </p:nvPr>
        </p:nvSpPr>
        <p:spPr/>
        <p:txBody>
          <a:bodyPr/>
          <a:lstStyle/>
          <a:p>
            <a:fld id="{EB6A582A-A8E1-4777-AB8D-EA6A66C23378}" type="slidenum">
              <a:rPr lang="en-GB" smtClean="0"/>
              <a:pPr/>
              <a:t>5</a:t>
            </a:fld>
            <a:endParaRPr lang="en-GB"/>
          </a:p>
        </p:txBody>
      </p:sp>
    </p:spTree>
    <p:extLst>
      <p:ext uri="{BB962C8B-B14F-4D97-AF65-F5344CB8AC3E}">
        <p14:creationId xmlns:p14="http://schemas.microsoft.com/office/powerpoint/2010/main" val="208789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https://interactive-</a:t>
            </a:r>
            <a:r>
              <a:rPr lang="en-US" sz="1200" b="1" i="0" u="none" strike="noStrike" kern="1200" dirty="0" err="1">
                <a:solidFill>
                  <a:schemeClr val="tx1"/>
                </a:solidFill>
                <a:effectLst/>
                <a:latin typeface="+mn-lt"/>
                <a:ea typeface="+mn-ea"/>
                <a:cs typeface="+mn-cs"/>
              </a:rPr>
              <a:t>atlas.ipcc.ch</a:t>
            </a:r>
            <a:r>
              <a:rPr lang="en-US" sz="1200" b="1" i="0" u="none" strike="noStrike" kern="1200" dirty="0">
                <a:solidFill>
                  <a:schemeClr val="tx1"/>
                </a:solidFill>
                <a:effectLst/>
                <a:latin typeface="+mn-lt"/>
                <a:ea typeface="+mn-ea"/>
                <a:cs typeface="+mn-cs"/>
              </a:rPr>
              <a:t>/permalink/</a:t>
            </a:r>
            <a:r>
              <a:rPr lang="en-US" sz="1200" b="1" i="0" u="none" strike="noStrike" kern="1200" dirty="0" err="1">
                <a:solidFill>
                  <a:schemeClr val="tx1"/>
                </a:solidFill>
                <a:effectLst/>
                <a:latin typeface="+mn-lt"/>
                <a:ea typeface="+mn-ea"/>
                <a:cs typeface="+mn-cs"/>
              </a:rPr>
              <a:t>XgwlTOwC</a:t>
            </a:r>
            <a:endParaRPr lang="en-US" dirty="0"/>
          </a:p>
        </p:txBody>
      </p:sp>
      <p:sp>
        <p:nvSpPr>
          <p:cNvPr id="4" name="Slide Number Placeholder 3"/>
          <p:cNvSpPr>
            <a:spLocks noGrp="1"/>
          </p:cNvSpPr>
          <p:nvPr>
            <p:ph type="sldNum" sz="quarter" idx="5"/>
          </p:nvPr>
        </p:nvSpPr>
        <p:spPr/>
        <p:txBody>
          <a:bodyPr/>
          <a:lstStyle/>
          <a:p>
            <a:fld id="{DBFEC87F-13B0-C641-8FD3-69ED36C108AF}" type="slidenum">
              <a:rPr lang="en-US" smtClean="0"/>
              <a:t>7</a:t>
            </a:fld>
            <a:endParaRPr lang="en-US"/>
          </a:p>
        </p:txBody>
      </p:sp>
    </p:spTree>
    <p:extLst>
      <p:ext uri="{BB962C8B-B14F-4D97-AF65-F5344CB8AC3E}">
        <p14:creationId xmlns:p14="http://schemas.microsoft.com/office/powerpoint/2010/main" val="137555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 graphique donne une indication de l'impact du changement climatique par rapport à l'entretien optimal pour un climat historique (car l'entretien réel des routes est généralement sous-financé par rapport au coût d'entretien optimal). Le graphique donne une indication de l'impact du changement climatique par rapport à l'entretien optimal pour un climat historique (car l'entretien réel des routes est généralement sous-financé par rapport au coût d'entretien optimal), les impacts seront probablement plus élevés que ceux indiqués). La ligne bleue montre les coûts historiques spécifiques au pays (sans changement climatique). Le point bleu indique le 5e centile (le plus bénin) des coûts pour les scénarios de changement climatique ; le point orange indique le résultat pour le 95e centile (le plus bénin).orange montre le résultat pour le 95e percentile (le plus dommageable) des coûts.</a:t>
            </a:r>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14</a:t>
            </a:fld>
            <a:endParaRPr lang="en-GB"/>
          </a:p>
        </p:txBody>
      </p:sp>
    </p:spTree>
    <p:extLst>
      <p:ext uri="{BB962C8B-B14F-4D97-AF65-F5344CB8AC3E}">
        <p14:creationId xmlns:p14="http://schemas.microsoft.com/office/powerpoint/2010/main" val="394258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17</a:t>
            </a:fld>
            <a:endParaRPr lang="en-GB"/>
          </a:p>
        </p:txBody>
      </p:sp>
    </p:spTree>
    <p:extLst>
      <p:ext uri="{BB962C8B-B14F-4D97-AF65-F5344CB8AC3E}">
        <p14:creationId xmlns:p14="http://schemas.microsoft.com/office/powerpoint/2010/main" val="2447410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La figure 6.3 montre le nombre total de jours de perturbation selon les approches réactive et proactive pour les trois facteurs de stress. Comme on peut le voir, l'approche réactive entraîne une plus grande perturbation que l'adaptation proactive. Étant donné que cette mesure des effets physiques cumulatifs est difficile à monétiser de manière fiable, la question clé est donc de savoir si les économies de coûts d'entretien, en plus de l'évitement des perturbations sont suffisantes pour justifier une approche d'adaptation proactive pour les routes. Cette question est abordée dans la section suivante.</a:t>
            </a:r>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18</a:t>
            </a:fld>
            <a:endParaRPr lang="en-GB"/>
          </a:p>
        </p:txBody>
      </p:sp>
    </p:spTree>
    <p:extLst>
      <p:ext uri="{BB962C8B-B14F-4D97-AF65-F5344CB8AC3E}">
        <p14:creationId xmlns:p14="http://schemas.microsoft.com/office/powerpoint/2010/main" val="705648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gi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9947" y="5876489"/>
            <a:ext cx="1441791" cy="910899"/>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3572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18178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9144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3150848" y="277232"/>
            <a:ext cx="2842303" cy="1795718"/>
          </a:xfrm>
          <a:prstGeom prst="rect">
            <a:avLst/>
          </a:prstGeom>
        </p:spPr>
      </p:pic>
    </p:spTree>
    <p:extLst>
      <p:ext uri="{BB962C8B-B14F-4D97-AF65-F5344CB8AC3E}">
        <p14:creationId xmlns:p14="http://schemas.microsoft.com/office/powerpoint/2010/main" val="146905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3" descr="D:\My Documents\Stock photos\Logos\ECA-Logo_new_ENG transparent.png"/>
          <p:cNvPicPr>
            <a:picLocks noChangeAspect="1" noChangeArrowheads="1"/>
          </p:cNvPicPr>
          <p:nvPr userDrawn="1"/>
        </p:nvPicPr>
        <p:blipFill>
          <a:blip r:embed="rId2"/>
          <a:srcRect/>
          <a:stretch>
            <a:fillRect/>
          </a:stretch>
        </p:blipFill>
        <p:spPr bwMode="auto">
          <a:xfrm>
            <a:off x="71470" y="71414"/>
            <a:ext cx="3093968" cy="357190"/>
          </a:xfrm>
          <a:prstGeom prst="rect">
            <a:avLst/>
          </a:prstGeom>
          <a:noFill/>
        </p:spPr>
      </p:pic>
      <p:pic>
        <p:nvPicPr>
          <p:cNvPr id="9" name="Picture 7" descr="D:\My Documents\Stock photos\Logos\ACPC transparent.gif"/>
          <p:cNvPicPr>
            <a:picLocks noChangeAspect="1" noChangeArrowheads="1"/>
          </p:cNvPicPr>
          <p:nvPr userDrawn="1"/>
        </p:nvPicPr>
        <p:blipFill>
          <a:blip r:embed="rId3"/>
          <a:srcRect/>
          <a:stretch>
            <a:fillRect/>
          </a:stretch>
        </p:blipFill>
        <p:spPr bwMode="auto">
          <a:xfrm>
            <a:off x="8001024" y="73462"/>
            <a:ext cx="1071570" cy="426580"/>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3260" y="50004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7">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spTree>
    <p:extLst>
      <p:ext uri="{BB962C8B-B14F-4D97-AF65-F5344CB8AC3E}">
        <p14:creationId xmlns:p14="http://schemas.microsoft.com/office/powerpoint/2010/main" val="176155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P24">
    <p:spTree>
      <p:nvGrpSpPr>
        <p:cNvPr id="1" name=""/>
        <p:cNvGrpSpPr/>
        <p:nvPr/>
      </p:nvGrpSpPr>
      <p:grpSpPr>
        <a:xfrm>
          <a:off x="0" y="0"/>
          <a:ext cx="0" cy="0"/>
          <a:chOff x="0" y="0"/>
          <a:chExt cx="0" cy="0"/>
        </a:xfrm>
      </p:grpSpPr>
      <p:pic>
        <p:nvPicPr>
          <p:cNvPr id="9" name="Picture 7" descr="D:\My Documents\Stock photos\Logos\ACPC transparent.gif"/>
          <p:cNvPicPr>
            <a:picLocks noChangeAspect="1" noChangeArrowheads="1"/>
          </p:cNvPicPr>
          <p:nvPr userDrawn="1"/>
        </p:nvPicPr>
        <p:blipFill>
          <a:blip r:embed="rId2"/>
          <a:srcRect/>
          <a:stretch>
            <a:fillRect/>
          </a:stretch>
        </p:blipFill>
        <p:spPr bwMode="auto">
          <a:xfrm>
            <a:off x="7219017" y="73461"/>
            <a:ext cx="1853577" cy="737888"/>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14833" y="83671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pic>
        <p:nvPicPr>
          <p:cNvPr id="17" name="Picture 16">
            <a:extLst>
              <a:ext uri="{FF2B5EF4-FFF2-40B4-BE49-F238E27FC236}">
                <a16:creationId xmlns:a16="http://schemas.microsoft.com/office/drawing/2014/main" id="{4A887FE4-30C5-4268-908B-4A092F9B0796}"/>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4833" y="36846"/>
            <a:ext cx="2028825" cy="781050"/>
          </a:xfrm>
          <a:prstGeom prst="rect">
            <a:avLst/>
          </a:prstGeom>
          <a:noFill/>
          <a:ln>
            <a:noFill/>
          </a:ln>
        </p:spPr>
      </p:pic>
    </p:spTree>
    <p:extLst>
      <p:ext uri="{BB962C8B-B14F-4D97-AF65-F5344CB8AC3E}">
        <p14:creationId xmlns:p14="http://schemas.microsoft.com/office/powerpoint/2010/main" val="55515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sldNum" sz="quarter" idx="10"/>
          </p:nvPr>
        </p:nvSpPr>
        <p:spPr>
          <a:ln/>
        </p:spPr>
        <p:txBody>
          <a:bodyPr/>
          <a:lstStyle>
            <a:lvl1pPr>
              <a:defRPr/>
            </a:lvl1pPr>
          </a:lstStyle>
          <a:p>
            <a:pPr>
              <a:defRPr/>
            </a:pPr>
            <a:fld id="{76EB9E19-BEE4-47C8-A877-4D5D02EC2D1B}" type="slidenum">
              <a:rPr lang="en-US" altLang="en-US"/>
              <a:pPr>
                <a:defRPr/>
              </a:pPr>
              <a:t>‹N°›</a:t>
            </a:fld>
            <a:endParaRPr lang="en-US" altLang="en-US" dirty="0"/>
          </a:p>
        </p:txBody>
      </p:sp>
    </p:spTree>
    <p:extLst>
      <p:ext uri="{BB962C8B-B14F-4D97-AF65-F5344CB8AC3E}">
        <p14:creationId xmlns:p14="http://schemas.microsoft.com/office/powerpoint/2010/main" val="336055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ACBD4C-3BEC-2E43-92F7-7960E478FE92}"/>
              </a:ext>
            </a:extLst>
          </p:cNvPr>
          <p:cNvSpPr>
            <a:spLocks noGrp="1"/>
          </p:cNvSpPr>
          <p:nvPr>
            <p:ph type="dt" sz="half" idx="10"/>
          </p:nvPr>
        </p:nvSpPr>
        <p:spPr/>
        <p:txBody>
          <a:bodyPr/>
          <a:lstStyle/>
          <a:p>
            <a:fld id="{8383EF5C-CB28-B34A-B152-449911509D1B}" type="datetimeFigureOut">
              <a:rPr lang="en-US" smtClean="0"/>
              <a:t>11/24/2022</a:t>
            </a:fld>
            <a:endParaRPr lang="en-US"/>
          </a:p>
        </p:txBody>
      </p:sp>
      <p:sp>
        <p:nvSpPr>
          <p:cNvPr id="3" name="Footer Placeholder 2">
            <a:extLst>
              <a:ext uri="{FF2B5EF4-FFF2-40B4-BE49-F238E27FC236}">
                <a16:creationId xmlns:a16="http://schemas.microsoft.com/office/drawing/2014/main" id="{91ADE0F2-BF27-AA4E-8FD6-393003157E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24BF10-A06E-5441-B606-A64A44B1897A}"/>
              </a:ext>
            </a:extLst>
          </p:cNvPr>
          <p:cNvSpPr>
            <a:spLocks noGrp="1"/>
          </p:cNvSpPr>
          <p:nvPr>
            <p:ph type="sldNum" sz="quarter" idx="12"/>
          </p:nvPr>
        </p:nvSpPr>
        <p:spPr/>
        <p:txBody>
          <a:bodyPr/>
          <a:lstStyle/>
          <a:p>
            <a:fld id="{8128E173-1F63-204D-A3CF-AB64126D28F9}" type="slidenum">
              <a:rPr lang="en-US" smtClean="0"/>
              <a:t>‹N°›</a:t>
            </a:fld>
            <a:endParaRPr lang="en-US"/>
          </a:p>
        </p:txBody>
      </p:sp>
    </p:spTree>
    <p:extLst>
      <p:ext uri="{BB962C8B-B14F-4D97-AF65-F5344CB8AC3E}">
        <p14:creationId xmlns:p14="http://schemas.microsoft.com/office/powerpoint/2010/main" val="376455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86900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 id="2147483686" r:id="rId4"/>
    <p:sldLayoutId id="2147483687" r:id="rId5"/>
    <p:sldLayoutId id="2147483688" r:id="rId6"/>
    <p:sldLayoutId id="214748368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21.png"/><Relationship Id="rId4"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7.xml"/><Relationship Id="rId1" Type="http://schemas.openxmlformats.org/officeDocument/2006/relationships/tags" Target="../tags/tag36.xml"/></Relationships>
</file>

<file path=ppt/slides/_rels/slide1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3.png"/><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24.png"/><Relationship Id="rId4"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tags" Target="../tags/tag46.xml"/><Relationship Id="rId7" Type="http://schemas.openxmlformats.org/officeDocument/2006/relationships/slideLayout" Target="../slideLayouts/slideLayout4.xml"/><Relationship Id="rId12" Type="http://schemas.microsoft.com/office/2007/relationships/diagramDrawing" Target="../diagrams/drawing1.xml"/><Relationship Id="rId17" Type="http://schemas.openxmlformats.org/officeDocument/2006/relationships/image" Target="../media/image29.png"/><Relationship Id="rId2" Type="http://schemas.openxmlformats.org/officeDocument/2006/relationships/tags" Target="../tags/tag45.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diagramColors" Target="../diagrams/colors1.xml"/><Relationship Id="rId5" Type="http://schemas.openxmlformats.org/officeDocument/2006/relationships/tags" Target="../tags/tag48.xml"/><Relationship Id="rId15" Type="http://schemas.openxmlformats.org/officeDocument/2006/relationships/image" Target="../media/image27.png"/><Relationship Id="rId10" Type="http://schemas.openxmlformats.org/officeDocument/2006/relationships/diagramQuickStyle" Target="../diagrams/quickStyle1.xml"/><Relationship Id="rId19" Type="http://schemas.openxmlformats.org/officeDocument/2006/relationships/image" Target="../media/image31.png"/><Relationship Id="rId4" Type="http://schemas.openxmlformats.org/officeDocument/2006/relationships/tags" Target="../tags/tag47.xml"/><Relationship Id="rId9" Type="http://schemas.openxmlformats.org/officeDocument/2006/relationships/diagramLayout" Target="../diagrams/layout1.xml"/><Relationship Id="rId1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1.xml"/><Relationship Id="rId1" Type="http://schemas.openxmlformats.org/officeDocument/2006/relationships/tags" Target="../tags/tag5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hyperlink" Target="https://www.worldbank.org/en/topic/transport/publication/enhancing-the-climate-resilience-of-africas-infrastructure-the-roads-and-bridges-sector" TargetMode="External"/><Relationship Id="rId4" Type="http://schemas.openxmlformats.org/officeDocument/2006/relationships/hyperlink" Target="https://www.ipcc.ch/report/ar6/wg1/#FullReport"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6.png"/><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7.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8.png"/><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0.tiff"/><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2CCC0B-A63B-42CC-850C-4E1F87210D36}"/>
              </a:ext>
            </a:extLst>
          </p:cNvPr>
          <p:cNvSpPr>
            <a:spLocks noGrp="1" noChangeArrowheads="1"/>
          </p:cNvSpPr>
          <p:nvPr>
            <p:custDataLst>
              <p:tags r:id="rId1"/>
            </p:custDataLst>
          </p:nvPr>
        </p:nvSpPr>
        <p:spPr>
          <a:xfrm>
            <a:off x="1060058" y="2454784"/>
            <a:ext cx="7083425" cy="2363891"/>
          </a:xfrm>
          <a:prstGeom prst="rect">
            <a:avLst/>
          </a:prstGeom>
        </p:spPr>
        <p:txBody>
          <a:bodyPr vert="horz" wrap="square" lIns="91440" tIns="45720" rIns="91440" bIns="45720" rtlCol="0" anchor="ctr" anchorCtr="0">
            <a:noAutofit/>
          </a:bodyPr>
          <a:lstStyle/>
          <a:p>
            <a:pPr algn="ctr">
              <a:lnSpc>
                <a:spcPct val="90000"/>
              </a:lnSpc>
              <a:spcAft>
                <a:spcPts val="800"/>
              </a:spcAft>
            </a:pPr>
            <a:r>
              <a:rPr lang="fr-FR" sz="2400" b="1" i="1" dirty="0">
                <a:latin typeface="Arial" panose="020B0604020202020204" pitchFamily="34" charset="0"/>
                <a:ea typeface="Calibri" panose="020F0502020204030204" pitchFamily="34" charset="0"/>
                <a:cs typeface="Times New Roman" panose="02020603050405020304" pitchFamily="18" charset="0"/>
              </a:rPr>
              <a:t>Programme de formation du Mécanisme d’investissement en faveur de la résilience climatique en Afrique (AFRI-RES) du Deuxième Plan d’action prioritaire (PAP II) du Programme de développement des infrastructures en Afrique (PIDA)</a:t>
            </a:r>
            <a:br>
              <a:rPr lang="fr-FR" sz="2400" b="1" i="1" dirty="0">
                <a:latin typeface="Arial" panose="020B0604020202020204" pitchFamily="34" charset="0"/>
                <a:ea typeface="Calibri" panose="020F0502020204030204" pitchFamily="34" charset="0"/>
                <a:cs typeface="Times New Roman" panose="02020603050405020304" pitchFamily="18" charset="0"/>
              </a:rPr>
            </a:br>
            <a:r>
              <a:rPr lang="fr-FR" sz="2400" b="1" i="1" dirty="0">
                <a:solidFill>
                  <a:srgbClr val="00B050"/>
                </a:solidFill>
                <a:latin typeface="Arial" panose="020B0604020202020204" pitchFamily="34" charset="0"/>
                <a:ea typeface="Calibri" panose="020F0502020204030204" pitchFamily="34" charset="0"/>
                <a:cs typeface="Times New Roman" panose="02020603050405020304" pitchFamily="18" charset="0"/>
              </a:rPr>
              <a:t>Module 1 : Risques, impacts et vulnérabilité liés au changement climatique concernant les projets routiers</a:t>
            </a:r>
          </a:p>
        </p:txBody>
      </p:sp>
    </p:spTree>
    <p:extLst>
      <p:ext uri="{BB962C8B-B14F-4D97-AF65-F5344CB8AC3E}">
        <p14:creationId xmlns:p14="http://schemas.microsoft.com/office/powerpoint/2010/main" val="93173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95D3C7-F150-F544-BDB7-0D2297D26480}"/>
              </a:ext>
            </a:extLst>
          </p:cNvPr>
          <p:cNvSpPr txBox="1"/>
          <p:nvPr>
            <p:custDataLst>
              <p:tags r:id="rId1"/>
            </p:custDataLst>
          </p:nvPr>
        </p:nvSpPr>
        <p:spPr>
          <a:xfrm>
            <a:off x="222422" y="941483"/>
            <a:ext cx="8921578" cy="5786199"/>
          </a:xfrm>
          <a:prstGeom prst="rect">
            <a:avLst/>
          </a:prstGeom>
          <a:noFill/>
        </p:spPr>
        <p:txBody>
          <a:bodyPr wrap="square" rtlCol="0">
            <a:spAutoFit/>
          </a:bodyPr>
          <a:lstStyle/>
          <a:p>
            <a:r>
              <a:rPr lang="fr-FR" sz="1600" b="1" dirty="0"/>
              <a:t>Afrique de l’Ouest (WAF) </a:t>
            </a:r>
          </a:p>
          <a:p>
            <a:r>
              <a:rPr lang="fr-FR" sz="1600" dirty="0"/>
              <a:t>Augmentation observée des inondations causées par le débordement des rivières ; </a:t>
            </a:r>
          </a:p>
          <a:p>
            <a:r>
              <a:rPr lang="fr-FR" sz="1600" i="1" dirty="0"/>
              <a:t>Augmentation observée de l’assèchement et des sécheresses agricoles et écologiques ; </a:t>
            </a:r>
          </a:p>
          <a:p>
            <a:r>
              <a:rPr lang="fr-FR" sz="1600" i="1" dirty="0"/>
              <a:t>Augmentation prévue des sécheresses météorologiques à l’élévation de la température à l’échelle mondiale de 4°, principalement sur des échelles de temps saisonnières ; </a:t>
            </a:r>
          </a:p>
          <a:p>
            <a:r>
              <a:rPr lang="fr-FR" sz="1600" dirty="0"/>
              <a:t>Augmentation projetée de la vitesse moyenne des vents ; augmentation des fortes précipitations et des inondations causées par les pluies. </a:t>
            </a:r>
          </a:p>
          <a:p>
            <a:endParaRPr lang="en-US" sz="1600" dirty="0"/>
          </a:p>
          <a:p>
            <a:r>
              <a:rPr lang="fr-FR" sz="1600" b="1" dirty="0"/>
              <a:t>Afrique centrale (CAF) </a:t>
            </a:r>
          </a:p>
          <a:p>
            <a:r>
              <a:rPr lang="fr-FR" sz="1600" i="1" dirty="0"/>
              <a:t>Baisse observée des précipitations moyennes ; </a:t>
            </a:r>
          </a:p>
          <a:p>
            <a:r>
              <a:rPr lang="fr-FR" sz="1600" i="1" dirty="0"/>
              <a:t>Diminution observée de l’indice de précipitation standardisé (déficit de précipitation) ; </a:t>
            </a:r>
          </a:p>
          <a:p>
            <a:r>
              <a:rPr lang="fr-FR" sz="1600" i="1" dirty="0"/>
              <a:t>Augmentation observée des sécheresses agricoles et écologiques ; </a:t>
            </a:r>
          </a:p>
          <a:p>
            <a:r>
              <a:rPr lang="fr-FR" sz="1600" dirty="0"/>
              <a:t>Augmentation prévue des fortes précipitations et des inondations causées par les pluies ; augmentation des inondations causées par le débordement des rivières. </a:t>
            </a:r>
          </a:p>
          <a:p>
            <a:endParaRPr lang="en-US" sz="1600" dirty="0"/>
          </a:p>
          <a:p>
            <a:r>
              <a:rPr lang="fr-FR" sz="1600" b="1" dirty="0"/>
              <a:t>Méditerranée (Afrique du Nord)</a:t>
            </a:r>
          </a:p>
          <a:p>
            <a:r>
              <a:rPr lang="fr-FR" sz="1600" i="1" dirty="0"/>
              <a:t>Baisse projetée de la moyenne pluviométrique, accroissement des conditions favorables aux incendies et baisse de la moyenne de vitesse du vent</a:t>
            </a:r>
          </a:p>
          <a:p>
            <a:r>
              <a:rPr lang="fr-FR" sz="1600" i="1" dirty="0"/>
              <a:t>Augmentation observée et projetée de l’aridité, des sécheresses agricoles et écologiques.</a:t>
            </a:r>
          </a:p>
          <a:p>
            <a:endParaRPr lang="en-US" sz="1600" i="1" dirty="0"/>
          </a:p>
          <a:p>
            <a:r>
              <a:rPr lang="fr-FR" sz="1600" b="1" dirty="0"/>
              <a:t>Sahara, y compris des parties du Sahel (SAH)</a:t>
            </a:r>
          </a:p>
          <a:p>
            <a:r>
              <a:rPr lang="fr-FR" sz="1600" dirty="0"/>
              <a:t>• Augmentation observée des fortes précipitations et des inondations causées par les précipitations</a:t>
            </a:r>
          </a:p>
          <a:p>
            <a:endParaRPr lang="en-US" sz="1600" dirty="0"/>
          </a:p>
        </p:txBody>
      </p:sp>
      <p:sp>
        <p:nvSpPr>
          <p:cNvPr id="3" name="TextBox 2">
            <a:extLst>
              <a:ext uri="{FF2B5EF4-FFF2-40B4-BE49-F238E27FC236}">
                <a16:creationId xmlns:a16="http://schemas.microsoft.com/office/drawing/2014/main" id="{E1DF962B-BDEA-284D-A6E2-B330CAEEC517}"/>
              </a:ext>
            </a:extLst>
          </p:cNvPr>
          <p:cNvSpPr txBox="1"/>
          <p:nvPr>
            <p:custDataLst>
              <p:tags r:id="rId2"/>
            </p:custDataLst>
          </p:nvPr>
        </p:nvSpPr>
        <p:spPr>
          <a:xfrm>
            <a:off x="1322171" y="574108"/>
            <a:ext cx="7766229" cy="307777"/>
          </a:xfrm>
          <a:prstGeom prst="rect">
            <a:avLst/>
          </a:prstGeom>
          <a:noFill/>
        </p:spPr>
        <p:txBody>
          <a:bodyPr wrap="none" rtlCol="0">
            <a:spAutoFit/>
          </a:bodyPr>
          <a:lstStyle/>
          <a:p>
            <a:r>
              <a:rPr lang="fr-FR" sz="1400" dirty="0"/>
              <a:t>Changements observés et changements projetés dans les régions mettant en œuvre des projets routiers</a:t>
            </a:r>
          </a:p>
        </p:txBody>
      </p:sp>
      <p:sp>
        <p:nvSpPr>
          <p:cNvPr id="4" name="TextBox 3">
            <a:extLst>
              <a:ext uri="{FF2B5EF4-FFF2-40B4-BE49-F238E27FC236}">
                <a16:creationId xmlns:a16="http://schemas.microsoft.com/office/drawing/2014/main" id="{B2288807-E614-194C-A763-936BD4BD409F}"/>
              </a:ext>
            </a:extLst>
          </p:cNvPr>
          <p:cNvSpPr txBox="1"/>
          <p:nvPr>
            <p:custDataLst>
              <p:tags r:id="rId3"/>
            </p:custDataLst>
          </p:nvPr>
        </p:nvSpPr>
        <p:spPr>
          <a:xfrm>
            <a:off x="5621882" y="5708480"/>
            <a:ext cx="3522118" cy="261610"/>
          </a:xfrm>
          <a:prstGeom prst="rect">
            <a:avLst/>
          </a:prstGeom>
          <a:noFill/>
        </p:spPr>
        <p:txBody>
          <a:bodyPr wrap="none" rtlCol="0">
            <a:spAutoFit/>
          </a:bodyPr>
          <a:lstStyle/>
          <a:p>
            <a:r>
              <a:rPr lang="fr-FR" sz="1100"/>
              <a:t>Source : IPCC 6</a:t>
            </a:r>
            <a:r>
              <a:rPr lang="fr-FR" sz="1100" baseline="30000"/>
              <a:t>th</a:t>
            </a:r>
            <a:r>
              <a:rPr lang="fr-FR" sz="1100"/>
              <a:t> Assessment, WGI Report, Africa Factsheet</a:t>
            </a:r>
          </a:p>
        </p:txBody>
      </p:sp>
    </p:spTree>
    <p:extLst>
      <p:ext uri="{BB962C8B-B14F-4D97-AF65-F5344CB8AC3E}">
        <p14:creationId xmlns:p14="http://schemas.microsoft.com/office/powerpoint/2010/main" val="2375173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2E6D9F-6807-4F43-BC58-3F2E8A3F57CD}"/>
              </a:ext>
            </a:extLst>
          </p:cNvPr>
          <p:cNvSpPr txBox="1"/>
          <p:nvPr>
            <p:custDataLst>
              <p:tags r:id="rId1"/>
            </p:custDataLst>
          </p:nvPr>
        </p:nvSpPr>
        <p:spPr>
          <a:xfrm>
            <a:off x="420130" y="671691"/>
            <a:ext cx="8377881" cy="5909310"/>
          </a:xfrm>
          <a:prstGeom prst="rect">
            <a:avLst/>
          </a:prstGeom>
          <a:noFill/>
        </p:spPr>
        <p:txBody>
          <a:bodyPr wrap="square" rtlCol="0">
            <a:spAutoFit/>
          </a:bodyPr>
          <a:lstStyle/>
          <a:p>
            <a:r>
              <a:rPr lang="fr-FR" b="1" dirty="0"/>
              <a:t>Groupe de travail 1 du GIEC : Activité sur l’Atlas interactif</a:t>
            </a:r>
          </a:p>
          <a:p>
            <a:endParaRPr lang="en-US" dirty="0"/>
          </a:p>
          <a:p>
            <a:r>
              <a:rPr lang="fr-FR" dirty="0"/>
              <a:t>L’atlas est disponible ici : https://interactive-atlas.ipcc.ch/permalink/XgwlTOwC</a:t>
            </a:r>
          </a:p>
          <a:p>
            <a:endParaRPr lang="en-US" dirty="0"/>
          </a:p>
          <a:p>
            <a:r>
              <a:rPr lang="fr-FR" dirty="0"/>
              <a:t>Étape 1 : Zoomer sur votre région ou pays</a:t>
            </a:r>
          </a:p>
          <a:p>
            <a:endParaRPr lang="en-US" dirty="0"/>
          </a:p>
          <a:p>
            <a:r>
              <a:rPr lang="fr-FR" dirty="0"/>
              <a:t>Étape 2 : Sélectionnez les modèles historiques et projections que vous voulez utiliser.</a:t>
            </a:r>
          </a:p>
          <a:p>
            <a:endParaRPr lang="en-US" dirty="0"/>
          </a:p>
          <a:p>
            <a:r>
              <a:rPr lang="fr-FR" dirty="0"/>
              <a:t>Étape 3 : Décidez de la variable qui vous intéresse (température moyenne, précipitations totales, jours sans pluie consécutifs, etc.)</a:t>
            </a:r>
          </a:p>
          <a:p>
            <a:endParaRPr lang="en-US" dirty="0"/>
          </a:p>
          <a:p>
            <a:r>
              <a:rPr lang="fr-FR" dirty="0"/>
              <a:t>Étape 4 : Sélectionnez l’échéance qui vous intéresse (court terme, moyen terme, long terme).</a:t>
            </a:r>
          </a:p>
          <a:p>
            <a:endParaRPr lang="en-US" dirty="0"/>
          </a:p>
          <a:p>
            <a:r>
              <a:rPr lang="fr-FR" dirty="0"/>
              <a:t>Étape 5 : Sélectionnez le scénario d’émissions (SSP5 — 8,5 est élevé ; SSP2 — 4,5 est moyen ; SSP1 - 2 est faible).</a:t>
            </a:r>
          </a:p>
          <a:p>
            <a:endParaRPr lang="en-US" dirty="0"/>
          </a:p>
          <a:p>
            <a:r>
              <a:rPr lang="fr-FR" dirty="0"/>
              <a:t>Étape 6 : Générer la carte</a:t>
            </a:r>
          </a:p>
          <a:p>
            <a:endParaRPr lang="en-US" dirty="0"/>
          </a:p>
          <a:p>
            <a:r>
              <a:rPr lang="fr-FR" dirty="0"/>
              <a:t>Facultatif : Changez certaines des sélections ci-dessus et générez une carte différente.</a:t>
            </a:r>
          </a:p>
          <a:p>
            <a:endParaRPr lang="en-US" dirty="0"/>
          </a:p>
        </p:txBody>
      </p:sp>
    </p:spTree>
    <p:extLst>
      <p:ext uri="{BB962C8B-B14F-4D97-AF65-F5344CB8AC3E}">
        <p14:creationId xmlns:p14="http://schemas.microsoft.com/office/powerpoint/2010/main" val="3085772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5437CA-033D-0940-AE8B-B73251BF50B1}"/>
              </a:ext>
            </a:extLst>
          </p:cNvPr>
          <p:cNvSpPr/>
          <p:nvPr>
            <p:custDataLst>
              <p:tags r:id="rId1"/>
            </p:custDataLst>
          </p:nvPr>
        </p:nvSpPr>
        <p:spPr>
          <a:xfrm>
            <a:off x="766118" y="1465294"/>
            <a:ext cx="7611763" cy="646331"/>
          </a:xfrm>
          <a:prstGeom prst="rect">
            <a:avLst/>
          </a:prstGeom>
        </p:spPr>
        <p:txBody>
          <a:bodyPr wrap="square">
            <a:spAutoFit/>
          </a:bodyPr>
          <a:lstStyle/>
          <a:p>
            <a:r>
              <a:rPr lang="fr-FR">
                <a:latin typeface="Helvetica" pitchFamily="2" charset="0"/>
              </a:rPr>
              <a:t>La </a:t>
            </a:r>
            <a:r>
              <a:rPr lang="fr-FR" b="1">
                <a:latin typeface="Helvetica" pitchFamily="2" charset="0"/>
              </a:rPr>
              <a:t>vulnérabilité</a:t>
            </a:r>
            <a:r>
              <a:rPr lang="fr-FR">
                <a:latin typeface="Helvetica" pitchFamily="2" charset="0"/>
              </a:rPr>
              <a:t> découle de la </a:t>
            </a:r>
            <a:r>
              <a:rPr lang="fr-FR" b="1">
                <a:latin typeface="Helvetica" pitchFamily="2" charset="0"/>
              </a:rPr>
              <a:t>sensibilité</a:t>
            </a:r>
            <a:r>
              <a:rPr lang="fr-FR">
                <a:latin typeface="Helvetica" pitchFamily="2" charset="0"/>
              </a:rPr>
              <a:t> et de la </a:t>
            </a:r>
            <a:r>
              <a:rPr lang="fr-FR" b="1">
                <a:latin typeface="Helvetica" pitchFamily="2" charset="0"/>
              </a:rPr>
              <a:t>capacité d’adaptation limitée</a:t>
            </a:r>
            <a:r>
              <a:rPr lang="fr-FR">
                <a:latin typeface="Helvetica" pitchFamily="2" charset="0"/>
              </a:rPr>
              <a:t> des systèmes électriques et des parties prenantes du secteur </a:t>
            </a:r>
          </a:p>
        </p:txBody>
      </p:sp>
      <p:sp>
        <p:nvSpPr>
          <p:cNvPr id="3" name="TextBox 2">
            <a:extLst>
              <a:ext uri="{FF2B5EF4-FFF2-40B4-BE49-F238E27FC236}">
                <a16:creationId xmlns:a16="http://schemas.microsoft.com/office/drawing/2014/main" id="{C9E54B1B-E616-7E42-B424-448C2183AE86}"/>
              </a:ext>
            </a:extLst>
          </p:cNvPr>
          <p:cNvSpPr txBox="1"/>
          <p:nvPr>
            <p:custDataLst>
              <p:tags r:id="rId2"/>
            </p:custDataLst>
          </p:nvPr>
        </p:nvSpPr>
        <p:spPr>
          <a:xfrm>
            <a:off x="766118" y="634059"/>
            <a:ext cx="3194657" cy="369332"/>
          </a:xfrm>
          <a:prstGeom prst="rect">
            <a:avLst/>
          </a:prstGeom>
          <a:noFill/>
        </p:spPr>
        <p:txBody>
          <a:bodyPr wrap="none" rtlCol="0">
            <a:spAutoFit/>
          </a:bodyPr>
          <a:lstStyle/>
          <a:p>
            <a:r>
              <a:rPr lang="fr-FR" b="1"/>
              <a:t>Vulnérabilité au changement climatique</a:t>
            </a:r>
          </a:p>
        </p:txBody>
      </p:sp>
      <p:graphicFrame>
        <p:nvGraphicFramePr>
          <p:cNvPr id="4" name="Table 4">
            <a:extLst>
              <a:ext uri="{FF2B5EF4-FFF2-40B4-BE49-F238E27FC236}">
                <a16:creationId xmlns:a16="http://schemas.microsoft.com/office/drawing/2014/main" id="{4B0588A0-42D9-BF4C-AFBF-BA8E3023B8DC}"/>
              </a:ext>
            </a:extLst>
          </p:cNvPr>
          <p:cNvGraphicFramePr>
            <a:graphicFrameLocks noGrp="1"/>
          </p:cNvGraphicFramePr>
          <p:nvPr>
            <p:custDataLst>
              <p:tags r:id="rId3"/>
            </p:custDataLst>
            <p:extLst>
              <p:ext uri="{D42A27DB-BD31-4B8C-83A1-F6EECF244321}">
                <p14:modId xmlns:p14="http://schemas.microsoft.com/office/powerpoint/2010/main" val="1453637010"/>
              </p:ext>
            </p:extLst>
          </p:nvPr>
        </p:nvGraphicFramePr>
        <p:xfrm>
          <a:off x="877329" y="2432901"/>
          <a:ext cx="7611763" cy="3648532"/>
        </p:xfrm>
        <a:graphic>
          <a:graphicData uri="http://schemas.openxmlformats.org/drawingml/2006/table">
            <a:tbl>
              <a:tblPr firstRow="1" bandRow="1">
                <a:tableStyleId>{5C22544A-7EE6-4342-B048-85BDC9FD1C3A}</a:tableStyleId>
              </a:tblPr>
              <a:tblGrid>
                <a:gridCol w="1228060">
                  <a:extLst>
                    <a:ext uri="{9D8B030D-6E8A-4147-A177-3AD203B41FA5}">
                      <a16:colId xmlns:a16="http://schemas.microsoft.com/office/drawing/2014/main" val="2427543589"/>
                    </a:ext>
                  </a:extLst>
                </a:gridCol>
                <a:gridCol w="2533567">
                  <a:extLst>
                    <a:ext uri="{9D8B030D-6E8A-4147-A177-3AD203B41FA5}">
                      <a16:colId xmlns:a16="http://schemas.microsoft.com/office/drawing/2014/main" val="3189689447"/>
                    </a:ext>
                  </a:extLst>
                </a:gridCol>
                <a:gridCol w="3850136">
                  <a:extLst>
                    <a:ext uri="{9D8B030D-6E8A-4147-A177-3AD203B41FA5}">
                      <a16:colId xmlns:a16="http://schemas.microsoft.com/office/drawing/2014/main" val="4082025231"/>
                    </a:ext>
                  </a:extLst>
                </a:gridCol>
              </a:tblGrid>
              <a:tr h="478612">
                <a:tc>
                  <a:txBody>
                    <a:bodyPr/>
                    <a:lstStyle/>
                    <a:p>
                      <a:endParaRPr lang="en-US" sz="1400" dirty="0">
                        <a:latin typeface="+mn-lt"/>
                      </a:endParaRPr>
                    </a:p>
                  </a:txBody>
                  <a:tcPr/>
                </a:tc>
                <a:tc>
                  <a:txBody>
                    <a:bodyPr/>
                    <a:lstStyle/>
                    <a:p>
                      <a:r>
                        <a:rPr lang="fr-FR" sz="1400">
                          <a:latin typeface="+mn-lt"/>
                        </a:rPr>
                        <a:t>Sensibilité</a:t>
                      </a:r>
                    </a:p>
                  </a:txBody>
                  <a:tcPr/>
                </a:tc>
                <a:tc>
                  <a:txBody>
                    <a:bodyPr/>
                    <a:lstStyle/>
                    <a:p>
                      <a:r>
                        <a:rPr lang="fr-FR" sz="1400">
                          <a:latin typeface="+mn-lt"/>
                        </a:rPr>
                        <a:t>Capacité d'adaptation</a:t>
                      </a:r>
                    </a:p>
                  </a:txBody>
                  <a:tcPr/>
                </a:tc>
                <a:extLst>
                  <a:ext uri="{0D108BD9-81ED-4DB2-BD59-A6C34878D82A}">
                    <a16:rowId xmlns:a16="http://schemas.microsoft.com/office/drawing/2014/main" val="2074825286"/>
                  </a:ext>
                </a:extLst>
              </a:tr>
              <a:tr h="829352">
                <a:tc>
                  <a:txBody>
                    <a:bodyPr/>
                    <a:lstStyle/>
                    <a:p>
                      <a:r>
                        <a:rPr lang="fr-FR" sz="1400">
                          <a:latin typeface="+mn-lt"/>
                        </a:rPr>
                        <a:t>Définition</a:t>
                      </a:r>
                    </a:p>
                  </a:txBody>
                  <a:tcPr/>
                </a:tc>
                <a:tc>
                  <a:txBody>
                    <a:bodyPr/>
                    <a:lstStyle/>
                    <a:p>
                      <a:r>
                        <a:rPr lang="fr-FR" sz="1400">
                          <a:latin typeface="+mn-lt"/>
                        </a:rPr>
                        <a:t>Mesure dans laquelle un système est touché par un secteur ou une source qui pourrait être affectée négativement par les aléas climatiques.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latin typeface="+mn-lt"/>
                        </a:rPr>
                        <a:t>Indique la capacité d'un système et des parties prenantes à anticiper, se préparer et planifier afin de faire face aux impacts climatiques potentiels.</a:t>
                      </a:r>
                    </a:p>
                    <a:p>
                      <a:endParaRPr lang="en-US" sz="1400" dirty="0">
                        <a:latin typeface="+mn-lt"/>
                      </a:endParaRPr>
                    </a:p>
                  </a:txBody>
                  <a:tcPr/>
                </a:tc>
                <a:extLst>
                  <a:ext uri="{0D108BD9-81ED-4DB2-BD59-A6C34878D82A}">
                    <a16:rowId xmlns:a16="http://schemas.microsoft.com/office/drawing/2014/main" val="688775788"/>
                  </a:ext>
                </a:extLst>
              </a:tr>
              <a:tr h="1572541">
                <a:tc>
                  <a:txBody>
                    <a:bodyPr/>
                    <a:lstStyle/>
                    <a:p>
                      <a:r>
                        <a:rPr lang="fr-FR" sz="1400">
                          <a:latin typeface="+mn-lt"/>
                        </a:rPr>
                        <a:t>Le secteur africain du transport</a:t>
                      </a:r>
                    </a:p>
                  </a:txBody>
                  <a:tcPr/>
                </a:tc>
                <a:tc>
                  <a:txBody>
                    <a:bodyPr/>
                    <a:lstStyle/>
                    <a:p>
                      <a:r>
                        <a:rPr lang="fr-FR" sz="1400">
                          <a:latin typeface="+mn-lt"/>
                        </a:rPr>
                        <a:t>Accroissement des phénomènes de chaleur et de précipitation endommageant les routes revêtues et non revêtues et causant des perturbations</a:t>
                      </a:r>
                    </a:p>
                  </a:txBody>
                  <a:tcPr/>
                </a:tc>
                <a:tc>
                  <a:txBody>
                    <a:bodyPr/>
                    <a:lstStyle/>
                    <a:p>
                      <a:r>
                        <a:rPr lang="fr-FR" sz="1400">
                          <a:latin typeface="+mn-lt"/>
                        </a:rPr>
                        <a:t>Les fonctionnaires et les experts techniques de la majorité des pays africains, en particulier ceux des zones rurales ont de faibles niveaux de capacité d'adaptation ; certains d'entre eux éprouvent déjà</a:t>
                      </a:r>
                    </a:p>
                    <a:p>
                      <a:r>
                        <a:rPr lang="fr-FR" sz="1400">
                          <a:latin typeface="+mn-lt"/>
                        </a:rPr>
                        <a:t>des difficultés à faire face au niveau actuel de variabilité climatique (GIEC, 2014a).</a:t>
                      </a:r>
                    </a:p>
                    <a:p>
                      <a:endParaRPr lang="en-US" sz="1400" dirty="0">
                        <a:latin typeface="+mn-lt"/>
                      </a:endParaRPr>
                    </a:p>
                    <a:p>
                      <a:endParaRPr lang="en-US" sz="1400" dirty="0">
                        <a:latin typeface="+mn-lt"/>
                      </a:endParaRPr>
                    </a:p>
                  </a:txBody>
                  <a:tcPr/>
                </a:tc>
                <a:extLst>
                  <a:ext uri="{0D108BD9-81ED-4DB2-BD59-A6C34878D82A}">
                    <a16:rowId xmlns:a16="http://schemas.microsoft.com/office/drawing/2014/main" val="246826991"/>
                  </a:ext>
                </a:extLst>
              </a:tr>
            </a:tbl>
          </a:graphicData>
        </a:graphic>
      </p:graphicFrame>
    </p:spTree>
    <p:extLst>
      <p:ext uri="{BB962C8B-B14F-4D97-AF65-F5344CB8AC3E}">
        <p14:creationId xmlns:p14="http://schemas.microsoft.com/office/powerpoint/2010/main" val="2571472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CB509F-6BEC-EB46-ABD5-8A9B2D81D92E}"/>
              </a:ext>
            </a:extLst>
          </p:cNvPr>
          <p:cNvSpPr/>
          <p:nvPr>
            <p:custDataLst>
              <p:tags r:id="rId1"/>
            </p:custDataLst>
          </p:nvPr>
        </p:nvSpPr>
        <p:spPr>
          <a:xfrm>
            <a:off x="735227" y="1208544"/>
            <a:ext cx="7673546" cy="4524315"/>
          </a:xfrm>
          <a:prstGeom prst="rect">
            <a:avLst/>
          </a:prstGeom>
        </p:spPr>
        <p:txBody>
          <a:bodyPr wrap="square">
            <a:spAutoFit/>
          </a:bodyPr>
          <a:lstStyle/>
          <a:p>
            <a:r>
              <a:rPr lang="fr-FR" dirty="0"/>
              <a:t>Les routes sont particulièrement vulnérables aux risques climatiques tels que l’augmentation des températures et des précipitations et les inondations. </a:t>
            </a:r>
          </a:p>
          <a:p>
            <a:r>
              <a:rPr lang="fr-FR" dirty="0"/>
              <a:t>L’augmentation de la température entraîne un vieillissement accéléré du liant de la chaussée et l’orniérage de l’asphalte des routes pavées. </a:t>
            </a:r>
          </a:p>
          <a:p>
            <a:r>
              <a:rPr lang="fr-FR" dirty="0"/>
              <a:t>L’augmentation des précipitations et des inondations entraîne une réduction de la capacité de charge et le débordement des routes, asphaltées ou en gravier. </a:t>
            </a:r>
          </a:p>
          <a:p>
            <a:endParaRPr lang="en-US" dirty="0"/>
          </a:p>
          <a:p>
            <a:r>
              <a:rPr lang="fr-FR" dirty="0"/>
              <a:t>Un entretien accru et une durée de vie potentiellement plus courte entre les cycles de réhabilitation.</a:t>
            </a:r>
          </a:p>
          <a:p>
            <a:endParaRPr lang="en-US" dirty="0"/>
          </a:p>
          <a:p>
            <a:r>
              <a:rPr lang="fr-FR" dirty="0"/>
              <a:t>Les effets indirects sont entre autres la difficulté des déplacements des personnes et des biens, soit parce que la surface de la route est endommagée ou détruite, soit parce qu’elle est en cours de réparation. Ces perturbations affectent à leur tour l’activité économique et la productivité.</a:t>
            </a:r>
          </a:p>
          <a:p>
            <a:endParaRPr lang="en-US" dirty="0"/>
          </a:p>
          <a:p>
            <a:r>
              <a:rPr lang="fr-FR" dirty="0"/>
              <a:t>Source : Banque mondiale, rapport ECRAI (transport)</a:t>
            </a:r>
          </a:p>
        </p:txBody>
      </p:sp>
      <p:sp>
        <p:nvSpPr>
          <p:cNvPr id="3" name="TextBox 2">
            <a:extLst>
              <a:ext uri="{FF2B5EF4-FFF2-40B4-BE49-F238E27FC236}">
                <a16:creationId xmlns:a16="http://schemas.microsoft.com/office/drawing/2014/main" id="{AEE7B1F8-E550-D748-91DD-C446B5C8ED82}"/>
              </a:ext>
            </a:extLst>
          </p:cNvPr>
          <p:cNvSpPr txBox="1"/>
          <p:nvPr>
            <p:custDataLst>
              <p:tags r:id="rId2"/>
            </p:custDataLst>
          </p:nvPr>
        </p:nvSpPr>
        <p:spPr>
          <a:xfrm>
            <a:off x="1222044" y="603063"/>
            <a:ext cx="7478137" cy="338554"/>
          </a:xfrm>
          <a:prstGeom prst="rect">
            <a:avLst/>
          </a:prstGeom>
          <a:noFill/>
        </p:spPr>
        <p:txBody>
          <a:bodyPr wrap="none" rtlCol="0">
            <a:spAutoFit/>
          </a:bodyPr>
          <a:lstStyle/>
          <a:p>
            <a:r>
              <a:rPr lang="fr-FR" sz="1600" b="1" dirty="0"/>
              <a:t>Impact du changement climatique sur le secteur des routes et du transport en Afrique</a:t>
            </a:r>
          </a:p>
        </p:txBody>
      </p:sp>
    </p:spTree>
    <p:extLst>
      <p:ext uri="{BB962C8B-B14F-4D97-AF65-F5344CB8AC3E}">
        <p14:creationId xmlns:p14="http://schemas.microsoft.com/office/powerpoint/2010/main" val="1055558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6B380F-AEB1-1B48-9716-CE30150577F6}"/>
              </a:ext>
            </a:extLst>
          </p:cNvPr>
          <p:cNvPicPr>
            <a:picLocks noChangeAspect="1"/>
          </p:cNvPicPr>
          <p:nvPr>
            <p:custDataLst>
              <p:tags r:id="rId1"/>
            </p:custDataLst>
          </p:nvPr>
        </p:nvPicPr>
        <p:blipFill>
          <a:blip r:embed="rId5"/>
          <a:stretch>
            <a:fillRect/>
          </a:stretch>
        </p:blipFill>
        <p:spPr>
          <a:xfrm>
            <a:off x="805912" y="611143"/>
            <a:ext cx="7820776" cy="5851650"/>
          </a:xfrm>
          <a:prstGeom prst="rect">
            <a:avLst/>
          </a:prstGeom>
        </p:spPr>
      </p:pic>
      <p:sp>
        <p:nvSpPr>
          <p:cNvPr id="3" name="Rectangle 2">
            <a:extLst>
              <a:ext uri="{FF2B5EF4-FFF2-40B4-BE49-F238E27FC236}">
                <a16:creationId xmlns:a16="http://schemas.microsoft.com/office/drawing/2014/main" id="{EF5E14B3-8B94-E04D-B64D-9DC1AD169351}"/>
              </a:ext>
            </a:extLst>
          </p:cNvPr>
          <p:cNvSpPr/>
          <p:nvPr>
            <p:custDataLst>
              <p:tags r:id="rId2"/>
            </p:custDataLst>
          </p:nvPr>
        </p:nvSpPr>
        <p:spPr>
          <a:xfrm>
            <a:off x="5928102" y="5878018"/>
            <a:ext cx="3014420" cy="584775"/>
          </a:xfrm>
          <a:prstGeom prst="rect">
            <a:avLst/>
          </a:prstGeom>
        </p:spPr>
        <p:txBody>
          <a:bodyPr wrap="square">
            <a:spAutoFit/>
          </a:bodyPr>
          <a:lstStyle/>
          <a:p>
            <a:endParaRPr lang="en-US" dirty="0"/>
          </a:p>
          <a:p>
            <a:r>
              <a:rPr lang="fr-FR" sz="1400"/>
              <a:t>Source : Banque mondiale, rapport ECRAI (transport)</a:t>
            </a:r>
          </a:p>
        </p:txBody>
      </p:sp>
    </p:spTree>
    <p:extLst>
      <p:ext uri="{BB962C8B-B14F-4D97-AF65-F5344CB8AC3E}">
        <p14:creationId xmlns:p14="http://schemas.microsoft.com/office/powerpoint/2010/main" val="157064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7EDDDF-14EF-4E47-956C-193D0EDEF470}"/>
              </a:ext>
            </a:extLst>
          </p:cNvPr>
          <p:cNvPicPr>
            <a:picLocks noChangeAspect="1"/>
          </p:cNvPicPr>
          <p:nvPr>
            <p:custDataLst>
              <p:tags r:id="rId1"/>
            </p:custDataLst>
          </p:nvPr>
        </p:nvPicPr>
        <p:blipFill>
          <a:blip r:embed="rId4"/>
          <a:stretch>
            <a:fillRect/>
          </a:stretch>
        </p:blipFill>
        <p:spPr>
          <a:xfrm>
            <a:off x="826835" y="1348353"/>
            <a:ext cx="7759226" cy="4310681"/>
          </a:xfrm>
          <a:prstGeom prst="rect">
            <a:avLst/>
          </a:prstGeom>
        </p:spPr>
      </p:pic>
      <p:sp>
        <p:nvSpPr>
          <p:cNvPr id="3" name="Rectangle 2">
            <a:extLst>
              <a:ext uri="{FF2B5EF4-FFF2-40B4-BE49-F238E27FC236}">
                <a16:creationId xmlns:a16="http://schemas.microsoft.com/office/drawing/2014/main" id="{3EDD253E-360C-EE47-9B21-A6F84D9D7BE8}"/>
              </a:ext>
            </a:extLst>
          </p:cNvPr>
          <p:cNvSpPr/>
          <p:nvPr>
            <p:custDataLst>
              <p:tags r:id="rId2"/>
            </p:custDataLst>
          </p:nvPr>
        </p:nvSpPr>
        <p:spPr>
          <a:xfrm>
            <a:off x="5866109" y="5659034"/>
            <a:ext cx="3014420" cy="584775"/>
          </a:xfrm>
          <a:prstGeom prst="rect">
            <a:avLst/>
          </a:prstGeom>
        </p:spPr>
        <p:txBody>
          <a:bodyPr wrap="square">
            <a:spAutoFit/>
          </a:bodyPr>
          <a:lstStyle/>
          <a:p>
            <a:endParaRPr lang="en-US" dirty="0"/>
          </a:p>
          <a:p>
            <a:r>
              <a:rPr lang="fr-FR" sz="1400"/>
              <a:t>Source : Banque mondiale, rapport ECRAI (transport)</a:t>
            </a:r>
          </a:p>
        </p:txBody>
      </p:sp>
    </p:spTree>
    <p:extLst>
      <p:ext uri="{BB962C8B-B14F-4D97-AF65-F5344CB8AC3E}">
        <p14:creationId xmlns:p14="http://schemas.microsoft.com/office/powerpoint/2010/main" val="3611579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34D8F4-DC95-2640-A660-85B36D823F26}"/>
              </a:ext>
            </a:extLst>
          </p:cNvPr>
          <p:cNvSpPr/>
          <p:nvPr>
            <p:custDataLst>
              <p:tags r:id="rId1"/>
            </p:custDataLst>
          </p:nvPr>
        </p:nvSpPr>
        <p:spPr>
          <a:xfrm>
            <a:off x="201478" y="1443841"/>
            <a:ext cx="8741044" cy="5078313"/>
          </a:xfrm>
          <a:prstGeom prst="rect">
            <a:avLst/>
          </a:prstGeom>
        </p:spPr>
        <p:txBody>
          <a:bodyPr wrap="square">
            <a:spAutoFit/>
          </a:bodyPr>
          <a:lstStyle/>
          <a:p>
            <a:r>
              <a:rPr lang="fr-FR" dirty="0">
                <a:latin typeface="Helvetica" pitchFamily="2" charset="0"/>
              </a:rPr>
              <a:t>À l’horizon 2050, le changement climatique pourrait entraîner :</a:t>
            </a:r>
          </a:p>
          <a:p>
            <a:r>
              <a:rPr lang="fr-FR" b="1" dirty="0">
                <a:latin typeface="Helvetica" pitchFamily="2" charset="0"/>
              </a:rPr>
              <a:t>Des dommages directs</a:t>
            </a:r>
            <a:r>
              <a:rPr lang="fr-FR" dirty="0">
                <a:latin typeface="Helvetica" pitchFamily="2" charset="0"/>
              </a:rPr>
              <a:t> : des dizaines de milliards de dollars de dommages aux routes, qui nécessiteront un entretien supplémentaire pour préserver l’état de fonctionnement de base ; l’estimation préliminaire des dommages aux ponts suggère que les coûts pourraient être encore plus élevés (de l’ordre de 30 milliards de dollars, estimation moyenne).</a:t>
            </a:r>
          </a:p>
          <a:p>
            <a:r>
              <a:rPr lang="fr-FR" b="1" dirty="0">
                <a:latin typeface="Helvetica" pitchFamily="2" charset="0"/>
              </a:rPr>
              <a:t>La perturbation importante du système</a:t>
            </a:r>
            <a:r>
              <a:rPr lang="fr-FR" dirty="0">
                <a:latin typeface="Helvetica" pitchFamily="2" charset="0"/>
              </a:rPr>
              <a:t> : outre l’augmentation des coûts d’entretien, les changements climatiques entraîneront la perturbation des liaisons routières, interrompant la circulation des biens et des personnes. La perturbation des liaisons routières est estimée à près de 100 millions de jours d’ici à 2050, avec un coût économique important.</a:t>
            </a:r>
          </a:p>
          <a:p>
            <a:endParaRPr lang="en-US" dirty="0">
              <a:latin typeface="Helvetica" pitchFamily="2" charset="0"/>
            </a:endParaRPr>
          </a:p>
          <a:p>
            <a:r>
              <a:rPr lang="fr-FR" b="1" dirty="0">
                <a:latin typeface="Helvetica" pitchFamily="2" charset="0"/>
              </a:rPr>
              <a:t>Les solutions d’ingénierie</a:t>
            </a:r>
            <a:r>
              <a:rPr lang="fr-FR" dirty="0">
                <a:latin typeface="Helvetica" pitchFamily="2" charset="0"/>
              </a:rPr>
              <a:t> peuvent être efficaces dans la prise en charge de certains impacts du changement climatique, par une action proactive, en fonction du contexte.</a:t>
            </a:r>
          </a:p>
          <a:p>
            <a:r>
              <a:rPr lang="fr-FR" dirty="0">
                <a:latin typeface="Helvetica" pitchFamily="2" charset="0"/>
              </a:rPr>
              <a:t>Ces solutions peuvent offrir une résilience à long terme, avec moins de perturbations et des coûts d’entretien réduits sur toute la durée de vie, en échange d’un investissement initial plus élevé. </a:t>
            </a:r>
          </a:p>
        </p:txBody>
      </p:sp>
      <p:sp>
        <p:nvSpPr>
          <p:cNvPr id="3" name="TextBox 2">
            <a:extLst>
              <a:ext uri="{FF2B5EF4-FFF2-40B4-BE49-F238E27FC236}">
                <a16:creationId xmlns:a16="http://schemas.microsoft.com/office/drawing/2014/main" id="{09269B7C-A708-D749-AE59-4913F647CBDD}"/>
              </a:ext>
            </a:extLst>
          </p:cNvPr>
          <p:cNvSpPr txBox="1"/>
          <p:nvPr>
            <p:custDataLst>
              <p:tags r:id="rId2"/>
            </p:custDataLst>
          </p:nvPr>
        </p:nvSpPr>
        <p:spPr>
          <a:xfrm>
            <a:off x="3958146" y="823430"/>
            <a:ext cx="2154372" cy="369332"/>
          </a:xfrm>
          <a:prstGeom prst="rect">
            <a:avLst/>
          </a:prstGeom>
          <a:noFill/>
        </p:spPr>
        <p:txBody>
          <a:bodyPr wrap="none" rtlCol="0">
            <a:spAutoFit/>
          </a:bodyPr>
          <a:lstStyle/>
          <a:p>
            <a:r>
              <a:rPr lang="fr-FR" b="1" dirty="0"/>
              <a:t>Pourquoi s’adapter ?</a:t>
            </a:r>
          </a:p>
        </p:txBody>
      </p:sp>
    </p:spTree>
    <p:extLst>
      <p:ext uri="{BB962C8B-B14F-4D97-AF65-F5344CB8AC3E}">
        <p14:creationId xmlns:p14="http://schemas.microsoft.com/office/powerpoint/2010/main" val="4153384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40D8E8-32F1-6A45-94D2-54994605A968}"/>
              </a:ext>
            </a:extLst>
          </p:cNvPr>
          <p:cNvSpPr txBox="1"/>
          <p:nvPr>
            <p:custDataLst>
              <p:tags r:id="rId1"/>
            </p:custDataLst>
          </p:nvPr>
        </p:nvSpPr>
        <p:spPr>
          <a:xfrm>
            <a:off x="1030774" y="922718"/>
            <a:ext cx="12550231" cy="369332"/>
          </a:xfrm>
          <a:prstGeom prst="rect">
            <a:avLst/>
          </a:prstGeom>
          <a:noFill/>
        </p:spPr>
        <p:txBody>
          <a:bodyPr wrap="none" rtlCol="0">
            <a:spAutoFit/>
          </a:bodyPr>
          <a:lstStyle/>
          <a:p>
            <a:r>
              <a:rPr lang="fr-FR" b="1" dirty="0"/>
              <a:t>Pourquoi s’adapter : Réponses proactives comparées aux réponses réactives aux impacts du changement climatique sur les routes</a:t>
            </a:r>
          </a:p>
        </p:txBody>
      </p:sp>
      <p:pic>
        <p:nvPicPr>
          <p:cNvPr id="5" name="Picture 4">
            <a:extLst>
              <a:ext uri="{FF2B5EF4-FFF2-40B4-BE49-F238E27FC236}">
                <a16:creationId xmlns:a16="http://schemas.microsoft.com/office/drawing/2014/main" id="{9C3BF26D-49B5-4D4B-9BAB-A04F2F0471D2}"/>
              </a:ext>
            </a:extLst>
          </p:cNvPr>
          <p:cNvPicPr>
            <a:picLocks noChangeAspect="1"/>
          </p:cNvPicPr>
          <p:nvPr>
            <p:custDataLst>
              <p:tags r:id="rId2"/>
            </p:custDataLst>
          </p:nvPr>
        </p:nvPicPr>
        <p:blipFill>
          <a:blip r:embed="rId6"/>
          <a:stretch>
            <a:fillRect/>
          </a:stretch>
        </p:blipFill>
        <p:spPr>
          <a:xfrm>
            <a:off x="895360" y="1894668"/>
            <a:ext cx="7353279" cy="2766878"/>
          </a:xfrm>
          <a:prstGeom prst="rect">
            <a:avLst/>
          </a:prstGeom>
        </p:spPr>
      </p:pic>
      <p:sp>
        <p:nvSpPr>
          <p:cNvPr id="6" name="Rectangle 5">
            <a:extLst>
              <a:ext uri="{FF2B5EF4-FFF2-40B4-BE49-F238E27FC236}">
                <a16:creationId xmlns:a16="http://schemas.microsoft.com/office/drawing/2014/main" id="{387F9C71-5580-1240-BA2E-14611EB420B9}"/>
              </a:ext>
            </a:extLst>
          </p:cNvPr>
          <p:cNvSpPr/>
          <p:nvPr>
            <p:custDataLst>
              <p:tags r:id="rId3"/>
            </p:custDataLst>
          </p:nvPr>
        </p:nvSpPr>
        <p:spPr>
          <a:xfrm>
            <a:off x="5866109" y="5659034"/>
            <a:ext cx="3014420" cy="584775"/>
          </a:xfrm>
          <a:prstGeom prst="rect">
            <a:avLst/>
          </a:prstGeom>
        </p:spPr>
        <p:txBody>
          <a:bodyPr wrap="square">
            <a:spAutoFit/>
          </a:bodyPr>
          <a:lstStyle/>
          <a:p>
            <a:endParaRPr lang="en-US" dirty="0"/>
          </a:p>
          <a:p>
            <a:r>
              <a:rPr lang="fr-FR" sz="1400"/>
              <a:t>Source : Banque mondiale, rapport ECRAI (transport)</a:t>
            </a:r>
          </a:p>
        </p:txBody>
      </p:sp>
    </p:spTree>
    <p:extLst>
      <p:ext uri="{BB962C8B-B14F-4D97-AF65-F5344CB8AC3E}">
        <p14:creationId xmlns:p14="http://schemas.microsoft.com/office/powerpoint/2010/main" val="941854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DE9998-2FC9-3D4D-99D7-893410F4F0B5}"/>
              </a:ext>
            </a:extLst>
          </p:cNvPr>
          <p:cNvPicPr>
            <a:picLocks noChangeAspect="1"/>
          </p:cNvPicPr>
          <p:nvPr>
            <p:custDataLst>
              <p:tags r:id="rId1"/>
            </p:custDataLst>
          </p:nvPr>
        </p:nvPicPr>
        <p:blipFill>
          <a:blip r:embed="rId5"/>
          <a:stretch>
            <a:fillRect/>
          </a:stretch>
        </p:blipFill>
        <p:spPr>
          <a:xfrm>
            <a:off x="356462" y="759989"/>
            <a:ext cx="8713490" cy="5516825"/>
          </a:xfrm>
          <a:prstGeom prst="rect">
            <a:avLst/>
          </a:prstGeom>
        </p:spPr>
      </p:pic>
      <p:sp>
        <p:nvSpPr>
          <p:cNvPr id="4" name="Rectangle 3">
            <a:extLst>
              <a:ext uri="{FF2B5EF4-FFF2-40B4-BE49-F238E27FC236}">
                <a16:creationId xmlns:a16="http://schemas.microsoft.com/office/drawing/2014/main" id="{B241998D-8FBD-5B48-954E-ED2B8076FB31}"/>
              </a:ext>
            </a:extLst>
          </p:cNvPr>
          <p:cNvSpPr/>
          <p:nvPr>
            <p:custDataLst>
              <p:tags r:id="rId2"/>
            </p:custDataLst>
          </p:nvPr>
        </p:nvSpPr>
        <p:spPr>
          <a:xfrm>
            <a:off x="5928102" y="5878018"/>
            <a:ext cx="3014420" cy="584775"/>
          </a:xfrm>
          <a:prstGeom prst="rect">
            <a:avLst/>
          </a:prstGeom>
        </p:spPr>
        <p:txBody>
          <a:bodyPr wrap="square">
            <a:spAutoFit/>
          </a:bodyPr>
          <a:lstStyle/>
          <a:p>
            <a:endParaRPr lang="en-US" dirty="0"/>
          </a:p>
          <a:p>
            <a:r>
              <a:rPr lang="fr-FR" sz="1400"/>
              <a:t>Source : Banque mondiale, rapport ECRAI (transport)</a:t>
            </a:r>
          </a:p>
        </p:txBody>
      </p:sp>
    </p:spTree>
    <p:extLst>
      <p:ext uri="{BB962C8B-B14F-4D97-AF65-F5344CB8AC3E}">
        <p14:creationId xmlns:p14="http://schemas.microsoft.com/office/powerpoint/2010/main" val="2609694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EF0D3A-E5E1-6840-848A-C043FFAB8F36}"/>
              </a:ext>
            </a:extLst>
          </p:cNvPr>
          <p:cNvSpPr/>
          <p:nvPr>
            <p:custDataLst>
              <p:tags r:id="rId1"/>
            </p:custDataLst>
          </p:nvPr>
        </p:nvSpPr>
        <p:spPr>
          <a:xfrm>
            <a:off x="437138" y="674400"/>
            <a:ext cx="7843838" cy="5970865"/>
          </a:xfrm>
          <a:prstGeom prst="rect">
            <a:avLst/>
          </a:prstGeom>
        </p:spPr>
        <p:txBody>
          <a:bodyPr wrap="square">
            <a:spAutoFit/>
          </a:bodyPr>
          <a:lstStyle/>
          <a:p>
            <a:r>
              <a:rPr lang="fr-FR" sz="1600" b="1" dirty="0"/>
              <a:t>Exemple d’étude de cas : Solutions en matière de résilience pour le secteur routier en Afrique du Sud</a:t>
            </a:r>
          </a:p>
          <a:p>
            <a:endParaRPr lang="en-US" sz="1600" dirty="0"/>
          </a:p>
          <a:p>
            <a:r>
              <a:rPr lang="fr-FR" sz="1600" dirty="0"/>
              <a:t>L’impact potentiel du changement climatique en termes de coûts annuels supplémentaires sur le réseau routier national de l’Afrique du Sud pourrait atteindre 96 millions d’USD en 2030, 229 millions d’USD en 2050 et 390 millions d’USD en 2090, si aucune mesure d’adaptation n’est prise.</a:t>
            </a:r>
          </a:p>
          <a:p>
            <a:endParaRPr lang="en-US" sz="1600" dirty="0"/>
          </a:p>
          <a:p>
            <a:r>
              <a:rPr lang="fr-FR" sz="1600" b="1" dirty="0"/>
              <a:t>Défi identifié : </a:t>
            </a:r>
            <a:r>
              <a:rPr lang="fr-FR" sz="1600" dirty="0"/>
              <a:t>Les budgets alloués sont insuffisants et ne permettent pas de en conséquence, de suivre la courbe de la qualité souhaitée de l’entretien et du remplacement. Les</a:t>
            </a:r>
          </a:p>
          <a:p>
            <a:r>
              <a:rPr lang="fr-FR" sz="1600" dirty="0"/>
              <a:t>marchés publics d’infrastructures sont également réputés pour leur difficulté à innover.</a:t>
            </a:r>
          </a:p>
          <a:p>
            <a:endParaRPr lang="en-US" sz="1600" b="1" dirty="0"/>
          </a:p>
          <a:p>
            <a:r>
              <a:rPr lang="fr-FR" sz="1600" b="1" dirty="0"/>
              <a:t>Solutions potentielles</a:t>
            </a:r>
            <a:r>
              <a:rPr lang="fr-FR" sz="1600" dirty="0"/>
              <a:t> : un modèle de financement par lequel les administrations locales et centrales pourraient accéder à un financement initial pour les interventions en matière de résilience. La nécessité de</a:t>
            </a:r>
          </a:p>
          <a:p>
            <a:r>
              <a:rPr lang="fr-FR" sz="1600" dirty="0"/>
              <a:t>dépenser davantage maintenant pour épargner plus tard est contre-intuitif pour les administrations à budget limité.</a:t>
            </a:r>
          </a:p>
          <a:p>
            <a:r>
              <a:rPr lang="fr-FR" sz="1600" dirty="0"/>
              <a:t>.</a:t>
            </a:r>
          </a:p>
          <a:p>
            <a:r>
              <a:rPr lang="fr-FR" sz="1600" dirty="0"/>
              <a:t>Une obligation verte, un accord commercial avantageux ou un autre instrument permettant de réaliser cet investissement dans les coûts initiaux. </a:t>
            </a:r>
          </a:p>
          <a:p>
            <a:endParaRPr lang="en-US" sz="1600" dirty="0"/>
          </a:p>
          <a:p>
            <a:r>
              <a:rPr lang="fr-FR" sz="1200" dirty="0"/>
              <a:t>Source : Banque interaméricaine de développement (2020) </a:t>
            </a:r>
            <a:r>
              <a:rPr lang="fr-FR" sz="1200" dirty="0" err="1"/>
              <a:t>Factsheet</a:t>
            </a:r>
            <a:r>
              <a:rPr lang="fr-FR" sz="1200" dirty="0"/>
              <a:t> </a:t>
            </a:r>
            <a:r>
              <a:rPr lang="fr-FR" sz="1200" dirty="0" err="1"/>
              <a:t>Resilience</a:t>
            </a:r>
            <a:r>
              <a:rPr lang="fr-FR" sz="1200" dirty="0"/>
              <a:t> Solutions for the Road </a:t>
            </a:r>
            <a:r>
              <a:rPr lang="fr-FR" sz="1200" dirty="0" err="1"/>
              <a:t>Sector</a:t>
            </a:r>
            <a:r>
              <a:rPr lang="fr-FR" sz="1200" dirty="0"/>
              <a:t> in South </a:t>
            </a:r>
            <a:r>
              <a:rPr lang="fr-FR" sz="1200" dirty="0" err="1"/>
              <a:t>Africa</a:t>
            </a:r>
            <a:r>
              <a:rPr lang="fr-FR" sz="1200" dirty="0"/>
              <a:t> (en anglais)</a:t>
            </a:r>
          </a:p>
        </p:txBody>
      </p:sp>
    </p:spTree>
    <p:extLst>
      <p:ext uri="{BB962C8B-B14F-4D97-AF65-F5344CB8AC3E}">
        <p14:creationId xmlns:p14="http://schemas.microsoft.com/office/powerpoint/2010/main" val="117302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9164-AD73-A947-8078-D31BC905771C}"/>
              </a:ext>
            </a:extLst>
          </p:cNvPr>
          <p:cNvSpPr txBox="1">
            <a:spLocks/>
          </p:cNvSpPr>
          <p:nvPr>
            <p:custDataLst>
              <p:tags r:id="rId1"/>
            </p:custDataLst>
          </p:nvPr>
        </p:nvSpPr>
        <p:spPr>
          <a:xfrm>
            <a:off x="756138" y="626409"/>
            <a:ext cx="8083062" cy="932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Structure du module		</a:t>
            </a:r>
          </a:p>
        </p:txBody>
      </p:sp>
      <p:sp>
        <p:nvSpPr>
          <p:cNvPr id="3" name="Content Placeholder 2">
            <a:extLst>
              <a:ext uri="{FF2B5EF4-FFF2-40B4-BE49-F238E27FC236}">
                <a16:creationId xmlns:a16="http://schemas.microsoft.com/office/drawing/2014/main" id="{962AF58B-1C47-1D42-932B-1D76DBFBC9D3}"/>
              </a:ext>
            </a:extLst>
          </p:cNvPr>
          <p:cNvSpPr txBox="1">
            <a:spLocks/>
          </p:cNvSpPr>
          <p:nvPr>
            <p:custDataLst>
              <p:tags r:id="rId2"/>
            </p:custDataLst>
          </p:nvPr>
        </p:nvSpPr>
        <p:spPr>
          <a:xfrm>
            <a:off x="756138" y="1746738"/>
            <a:ext cx="8083062" cy="3061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Objectifs du module</a:t>
            </a:r>
          </a:p>
          <a:p>
            <a:r>
              <a:rPr lang="fr-FR" sz="2400" dirty="0"/>
              <a:t>Perspectives sur le changement climatique au niveau mondial</a:t>
            </a:r>
          </a:p>
          <a:p>
            <a:r>
              <a:rPr lang="fr-FR" sz="2400" dirty="0"/>
              <a:t>Risques climatiques pour l’Afrique à moyen et long terme</a:t>
            </a:r>
          </a:p>
          <a:p>
            <a:r>
              <a:rPr lang="fr-FR" sz="2400" dirty="0"/>
              <a:t>Exercice : Utilisation de l’Atlas interactif du GIEC</a:t>
            </a:r>
          </a:p>
          <a:p>
            <a:r>
              <a:rPr lang="fr-FR" sz="2400" dirty="0"/>
              <a:t>Impacts du changement climatique attendus sur les routes</a:t>
            </a:r>
          </a:p>
          <a:p>
            <a:r>
              <a:rPr lang="fr-FR" sz="2400" dirty="0"/>
              <a:t>Pourquoi s’adapter ?</a:t>
            </a:r>
          </a:p>
          <a:p>
            <a:r>
              <a:rPr lang="fr-FR" sz="2400" dirty="0"/>
              <a:t>Discussion</a:t>
            </a:r>
          </a:p>
          <a:p>
            <a:r>
              <a:rPr lang="fr-FR" sz="2400" dirty="0"/>
              <a:t>Glossaire et ressources </a:t>
            </a:r>
          </a:p>
        </p:txBody>
      </p:sp>
    </p:spTree>
    <p:extLst>
      <p:ext uri="{BB962C8B-B14F-4D97-AF65-F5344CB8AC3E}">
        <p14:creationId xmlns:p14="http://schemas.microsoft.com/office/powerpoint/2010/main" val="4260181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8F15BBB8-804D-3645-8D2B-D8E6820F2BDC}"/>
              </a:ext>
            </a:extLst>
          </p:cNvPr>
          <p:cNvGraphicFramePr/>
          <p:nvPr>
            <p:custDataLst>
              <p:tags r:id="rId1"/>
            </p:custDataLst>
            <p:extLst>
              <p:ext uri="{D42A27DB-BD31-4B8C-83A1-F6EECF244321}">
                <p14:modId xmlns:p14="http://schemas.microsoft.com/office/powerpoint/2010/main" val="1826388541"/>
              </p:ext>
            </p:extLst>
          </p:nvPr>
        </p:nvGraphicFramePr>
        <p:xfrm>
          <a:off x="633044" y="1963711"/>
          <a:ext cx="7904135" cy="40023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6B11563F-4668-9F40-8551-9EBA5B3FA78F}"/>
              </a:ext>
            </a:extLst>
          </p:cNvPr>
          <p:cNvSpPr txBox="1"/>
          <p:nvPr>
            <p:custDataLst>
              <p:tags r:id="rId2"/>
            </p:custDataLst>
          </p:nvPr>
        </p:nvSpPr>
        <p:spPr>
          <a:xfrm>
            <a:off x="3674799" y="1183194"/>
            <a:ext cx="1820627" cy="369332"/>
          </a:xfrm>
          <a:prstGeom prst="rect">
            <a:avLst/>
          </a:prstGeom>
          <a:noFill/>
        </p:spPr>
        <p:txBody>
          <a:bodyPr wrap="none" rtlCol="0">
            <a:spAutoFit/>
          </a:bodyPr>
          <a:lstStyle/>
          <a:p>
            <a:r>
              <a:rPr lang="fr-FR" b="1"/>
              <a:t>Sujets de discussion</a:t>
            </a:r>
          </a:p>
        </p:txBody>
      </p:sp>
      <p:pic>
        <p:nvPicPr>
          <p:cNvPr id="3" name="Graphic 2" descr="Rainy scene with solid fill">
            <a:extLst>
              <a:ext uri="{FF2B5EF4-FFF2-40B4-BE49-F238E27FC236}">
                <a16:creationId xmlns:a16="http://schemas.microsoft.com/office/drawing/2014/main" id="{97913EBE-23FE-924B-8E8E-19838A3C3876}"/>
              </a:ext>
            </a:extLst>
          </p:cNvPr>
          <p:cNvPicPr>
            <a:picLocks noChangeAspect="1"/>
          </p:cNvPicPr>
          <p:nvPr>
            <p:custDataLst>
              <p:tags r:id="rId3"/>
            </p:custDataLst>
          </p:nvPr>
        </p:nvPicPr>
        <p:blipFill>
          <a:blip r:embed="rId13">
            <a:extLst>
              <a:ext uri="{96DAC541-7B7A-43D3-8B79-37D633B846F1}">
                <asvg:svgBlip xmlns:asvg="http://schemas.microsoft.com/office/drawing/2016/SVG/main" r:embed="rId14"/>
              </a:ext>
            </a:extLst>
          </a:blip>
          <a:stretch>
            <a:fillRect/>
          </a:stretch>
        </p:blipFill>
        <p:spPr>
          <a:xfrm>
            <a:off x="777302" y="2227881"/>
            <a:ext cx="654804" cy="654804"/>
          </a:xfrm>
          <a:prstGeom prst="rect">
            <a:avLst/>
          </a:prstGeom>
        </p:spPr>
      </p:pic>
      <p:pic>
        <p:nvPicPr>
          <p:cNvPr id="7" name="Graphic 6" descr="Bar chart with solid fill">
            <a:extLst>
              <a:ext uri="{FF2B5EF4-FFF2-40B4-BE49-F238E27FC236}">
                <a16:creationId xmlns:a16="http://schemas.microsoft.com/office/drawing/2014/main" id="{3D52D917-9DEC-E645-B0BD-77D160CE4497}"/>
              </a:ext>
            </a:extLst>
          </p:cNvPr>
          <p:cNvPicPr>
            <a:picLocks noChangeAspect="1"/>
          </p:cNvPicPr>
          <p:nvPr>
            <p:custDataLst>
              <p:tags r:id="rId4"/>
            </p:custDataLst>
          </p:nvPr>
        </p:nvPicPr>
        <p:blipFill>
          <a:blip r:embed="rId15">
            <a:extLst>
              <a:ext uri="{96DAC541-7B7A-43D3-8B79-37D633B846F1}">
                <asvg:svgBlip xmlns:asvg="http://schemas.microsoft.com/office/drawing/2016/SVG/main" r:embed="rId16"/>
              </a:ext>
            </a:extLst>
          </a:blip>
          <a:stretch>
            <a:fillRect/>
          </a:stretch>
        </p:blipFill>
        <p:spPr>
          <a:xfrm>
            <a:off x="1104703" y="3167975"/>
            <a:ext cx="685801" cy="685801"/>
          </a:xfrm>
          <a:prstGeom prst="rect">
            <a:avLst/>
          </a:prstGeom>
        </p:spPr>
      </p:pic>
      <p:pic>
        <p:nvPicPr>
          <p:cNvPr id="9" name="Graphic 8" descr="Power with solid fill">
            <a:extLst>
              <a:ext uri="{FF2B5EF4-FFF2-40B4-BE49-F238E27FC236}">
                <a16:creationId xmlns:a16="http://schemas.microsoft.com/office/drawing/2014/main" id="{97B866A6-691F-B248-A064-8E0E55AA2970}"/>
              </a:ext>
            </a:extLst>
          </p:cNvPr>
          <p:cNvPicPr>
            <a:picLocks noChangeAspect="1"/>
          </p:cNvPicPr>
          <p:nvPr>
            <p:custDataLst>
              <p:tags r:id="rId5"/>
            </p:custDataLst>
          </p:nvPr>
        </p:nvPicPr>
        <p:blipFill>
          <a:blip r:embed="rId17">
            <a:extLst>
              <a:ext uri="{96DAC541-7B7A-43D3-8B79-37D633B846F1}">
                <asvg:svgBlip xmlns:asvg="http://schemas.microsoft.com/office/drawing/2016/SVG/main" r:embed="rId18"/>
              </a:ext>
            </a:extLst>
          </a:blip>
          <a:stretch>
            <a:fillRect/>
          </a:stretch>
        </p:blipFill>
        <p:spPr>
          <a:xfrm>
            <a:off x="1219003" y="4195785"/>
            <a:ext cx="457200" cy="457200"/>
          </a:xfrm>
          <a:prstGeom prst="rect">
            <a:avLst/>
          </a:prstGeom>
        </p:spPr>
      </p:pic>
      <p:pic>
        <p:nvPicPr>
          <p:cNvPr id="11" name="Graphic 10" descr="Money with solid fill">
            <a:extLst>
              <a:ext uri="{FF2B5EF4-FFF2-40B4-BE49-F238E27FC236}">
                <a16:creationId xmlns:a16="http://schemas.microsoft.com/office/drawing/2014/main" id="{405C2925-7E72-734F-BF80-6D66556D9507}"/>
              </a:ext>
            </a:extLst>
          </p:cNvPr>
          <p:cNvPicPr>
            <a:picLocks noChangeAspect="1"/>
          </p:cNvPicPr>
          <p:nvPr>
            <p:custDataLst>
              <p:tags r:id="rId6"/>
            </p:custDataLst>
          </p:nvPr>
        </p:nvPicPr>
        <p:blipFill>
          <a:blip r:embed="rId19">
            <a:extLst>
              <a:ext uri="{96DAC541-7B7A-43D3-8B79-37D633B846F1}">
                <asvg:svgBlip xmlns:asvg="http://schemas.microsoft.com/office/drawing/2016/SVG/main" r:embed="rId20"/>
              </a:ext>
            </a:extLst>
          </a:blip>
          <a:stretch>
            <a:fillRect/>
          </a:stretch>
        </p:blipFill>
        <p:spPr>
          <a:xfrm>
            <a:off x="746306" y="4974384"/>
            <a:ext cx="670302" cy="670302"/>
          </a:xfrm>
          <a:prstGeom prst="rect">
            <a:avLst/>
          </a:prstGeom>
        </p:spPr>
      </p:pic>
    </p:spTree>
    <p:extLst>
      <p:ext uri="{BB962C8B-B14F-4D97-AF65-F5344CB8AC3E}">
        <p14:creationId xmlns:p14="http://schemas.microsoft.com/office/powerpoint/2010/main" val="22480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60FD-8147-9B42-80CA-1B45522CE694}"/>
              </a:ext>
            </a:extLst>
          </p:cNvPr>
          <p:cNvSpPr>
            <a:spLocks noGrp="1"/>
          </p:cNvSpPr>
          <p:nvPr>
            <p:ph type="title" idx="4294967295"/>
            <p:custDataLst>
              <p:tags r:id="rId1"/>
            </p:custDataLst>
          </p:nvPr>
        </p:nvSpPr>
        <p:spPr>
          <a:xfrm>
            <a:off x="0" y="365125"/>
            <a:ext cx="7886700" cy="1325563"/>
          </a:xfrm>
        </p:spPr>
        <p:txBody>
          <a:bodyPr/>
          <a:lstStyle/>
          <a:p>
            <a:r>
              <a:rPr lang="fr-FR"/>
              <a:t>Glossaire</a:t>
            </a:r>
          </a:p>
        </p:txBody>
      </p:sp>
      <p:sp>
        <p:nvSpPr>
          <p:cNvPr id="4" name="Rectangle 3">
            <a:extLst>
              <a:ext uri="{FF2B5EF4-FFF2-40B4-BE49-F238E27FC236}">
                <a16:creationId xmlns:a16="http://schemas.microsoft.com/office/drawing/2014/main" id="{1D3FF692-48CE-1142-A111-4206BB753C64}"/>
              </a:ext>
            </a:extLst>
          </p:cNvPr>
          <p:cNvSpPr/>
          <p:nvPr>
            <p:custDataLst>
              <p:tags r:id="rId2"/>
            </p:custDataLst>
          </p:nvPr>
        </p:nvSpPr>
        <p:spPr>
          <a:xfrm>
            <a:off x="344466" y="1690688"/>
            <a:ext cx="8455068" cy="5078313"/>
          </a:xfrm>
          <a:prstGeom prst="rect">
            <a:avLst/>
          </a:prstGeom>
        </p:spPr>
        <p:txBody>
          <a:bodyPr wrap="square">
            <a:spAutoFit/>
          </a:bodyPr>
          <a:lstStyle/>
          <a:p>
            <a:r>
              <a:rPr lang="fr-FR" dirty="0">
                <a:solidFill>
                  <a:srgbClr val="212529"/>
                </a:solidFill>
              </a:rPr>
              <a:t>La </a:t>
            </a:r>
            <a:r>
              <a:rPr lang="fr-FR" b="1" dirty="0">
                <a:solidFill>
                  <a:srgbClr val="212529"/>
                </a:solidFill>
              </a:rPr>
              <a:t>résilience</a:t>
            </a:r>
            <a:r>
              <a:rPr lang="fr-FR" dirty="0">
                <a:solidFill>
                  <a:srgbClr val="212529"/>
                </a:solidFill>
              </a:rPr>
              <a:t> est définie par le Groupe d’experts intergouvernemental sur l’évolution du climat (GIEC) comme la capacité des systèmes sociaux, économiques et environnementaux à faire face à un événement, une tendance ou une perturbation dangereux, en réagissant ou en se réorganisant de manière à préserver leur fonction essentielle, leur identité et leur capacité d’adaptation, d’apprentissage et de transformation.</a:t>
            </a:r>
          </a:p>
          <a:p>
            <a:endParaRPr lang="en-US" dirty="0">
              <a:solidFill>
                <a:srgbClr val="212529"/>
              </a:solidFill>
            </a:endParaRPr>
          </a:p>
          <a:p>
            <a:r>
              <a:rPr lang="fr-FR" b="1" dirty="0"/>
              <a:t>Le risque climatique</a:t>
            </a:r>
            <a:r>
              <a:rPr lang="fr-FR" dirty="0"/>
              <a:t> désigne les facteurs associés aux</a:t>
            </a:r>
          </a:p>
          <a:p>
            <a:r>
              <a:rPr lang="fr-FR" dirty="0"/>
              <a:t>conséquences potentielles du changement climatique. Selon le Groupe d’experts intergouvernemental sur l’évolution</a:t>
            </a:r>
          </a:p>
          <a:p>
            <a:r>
              <a:rPr lang="fr-FR" dirty="0"/>
              <a:t>du changement climatique (GIEC), il résulte de l’interaction entre l’aléa, l’exposition et la</a:t>
            </a:r>
          </a:p>
          <a:p>
            <a:r>
              <a:rPr lang="fr-FR" dirty="0"/>
              <a:t>vulnérabilité (GIEC, 2014a).</a:t>
            </a:r>
          </a:p>
          <a:p>
            <a:endParaRPr lang="en-US" dirty="0"/>
          </a:p>
          <a:p>
            <a:r>
              <a:rPr lang="fr-FR" dirty="0"/>
              <a:t>L’</a:t>
            </a:r>
            <a:r>
              <a:rPr lang="fr-FR" b="1" dirty="0"/>
              <a:t>aléa</a:t>
            </a:r>
            <a:r>
              <a:rPr lang="fr-FR" dirty="0"/>
              <a:t> désigne a survenue potentielle d’un impact physique résultant de changements dans les tendances climatiques à long terme ou de phénomènes météorologiques extrêmes. Par exemple, si l’on prévoit qu’un pays enregistre des phénomènes météorologiques de fréquence accrue le niveau de danger augmentera.</a:t>
            </a:r>
          </a:p>
          <a:p>
            <a:endParaRPr lang="en-US" dirty="0"/>
          </a:p>
        </p:txBody>
      </p:sp>
    </p:spTree>
    <p:extLst>
      <p:ext uri="{BB962C8B-B14F-4D97-AF65-F5344CB8AC3E}">
        <p14:creationId xmlns:p14="http://schemas.microsoft.com/office/powerpoint/2010/main" val="3634418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62DA5E-08BA-3649-92B1-DE4E69BFA901}"/>
              </a:ext>
            </a:extLst>
          </p:cNvPr>
          <p:cNvSpPr/>
          <p:nvPr>
            <p:custDataLst>
              <p:tags r:id="rId1"/>
            </p:custDataLst>
          </p:nvPr>
        </p:nvSpPr>
        <p:spPr>
          <a:xfrm>
            <a:off x="420129" y="766776"/>
            <a:ext cx="8303741" cy="3970318"/>
          </a:xfrm>
          <a:prstGeom prst="rect">
            <a:avLst/>
          </a:prstGeom>
        </p:spPr>
        <p:txBody>
          <a:bodyPr wrap="square">
            <a:spAutoFit/>
          </a:bodyPr>
          <a:lstStyle/>
          <a:p>
            <a:endParaRPr lang="en-US" dirty="0"/>
          </a:p>
          <a:p>
            <a:r>
              <a:rPr lang="fr-FR" dirty="0"/>
              <a:t>L’</a:t>
            </a:r>
            <a:r>
              <a:rPr lang="fr-FR" b="1" dirty="0"/>
              <a:t>exposition</a:t>
            </a:r>
            <a:r>
              <a:rPr lang="fr-FR" dirty="0"/>
              <a:t> indique la présence d’actifs, de services, de ressources et d’infrastructures qui pourraient être affectés de manière négative. Par exemple, si la plupart des réseaux d’un système électrique sont situés dans une zone côtière, on peut considérer qu’il est plus exposé aux risques climatiques liés à l’élévation du niveau de la mer ou aux inondations côtières qu’un système situé plus à l’intérieur des terres.</a:t>
            </a:r>
          </a:p>
          <a:p>
            <a:pPr marL="285750" indent="-285750">
              <a:buFont typeface="Arial" panose="020B0604020202020204" pitchFamily="34" charset="0"/>
              <a:buChar char="•"/>
            </a:pPr>
            <a:endParaRPr lang="en-US" dirty="0"/>
          </a:p>
          <a:p>
            <a:r>
              <a:rPr lang="fr-FR" dirty="0"/>
              <a:t>La </a:t>
            </a:r>
            <a:r>
              <a:rPr lang="fr-FR" b="1" dirty="0"/>
              <a:t>vulnérabilité</a:t>
            </a:r>
            <a:r>
              <a:rPr lang="fr-FR" dirty="0"/>
              <a:t> est la propension ou la prédisposition à subir des effets néfastes. Elle concerne la sensibilité aux impacts du changement climatique et le manque de capacité d’adaptation désigne à la capacité d’un système à anticiper, se préparer et planifier efficacement le changement climatique. (DFID, 2011). Si un réseau électrique dispose d’un système de données robuste et des ressources humaines capables d’anticiper et de s’adapter aux impacts du changement climatique, il peut être considéré comme moins vulnérable.</a:t>
            </a:r>
          </a:p>
        </p:txBody>
      </p:sp>
    </p:spTree>
    <p:extLst>
      <p:ext uri="{BB962C8B-B14F-4D97-AF65-F5344CB8AC3E}">
        <p14:creationId xmlns:p14="http://schemas.microsoft.com/office/powerpoint/2010/main" val="2865550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465CB-C1A2-F041-A52E-B7CC00167468}"/>
              </a:ext>
            </a:extLst>
          </p:cNvPr>
          <p:cNvSpPr txBox="1">
            <a:spLocks/>
          </p:cNvSpPr>
          <p:nvPr>
            <p:custDataLst>
              <p:tags r:id="rId1"/>
            </p:custDataLst>
          </p:nvPr>
        </p:nvSpPr>
        <p:spPr>
          <a:xfrm>
            <a:off x="0"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Ressources</a:t>
            </a:r>
          </a:p>
        </p:txBody>
      </p:sp>
      <p:sp>
        <p:nvSpPr>
          <p:cNvPr id="4" name="TextBox 3">
            <a:extLst>
              <a:ext uri="{FF2B5EF4-FFF2-40B4-BE49-F238E27FC236}">
                <a16:creationId xmlns:a16="http://schemas.microsoft.com/office/drawing/2014/main" id="{D6D326C4-0F7B-B34F-B014-EF1AA8E50883}"/>
              </a:ext>
            </a:extLst>
          </p:cNvPr>
          <p:cNvSpPr txBox="1"/>
          <p:nvPr>
            <p:custDataLst>
              <p:tags r:id="rId2"/>
            </p:custDataLst>
          </p:nvPr>
        </p:nvSpPr>
        <p:spPr>
          <a:xfrm>
            <a:off x="791659" y="2167335"/>
            <a:ext cx="7039627" cy="3139321"/>
          </a:xfrm>
          <a:prstGeom prst="rect">
            <a:avLst/>
          </a:prstGeom>
          <a:noFill/>
        </p:spPr>
        <p:txBody>
          <a:bodyPr wrap="square" rtlCol="0">
            <a:spAutoFit/>
          </a:bodyPr>
          <a:lstStyle/>
          <a:p>
            <a:endParaRPr lang="en-US" dirty="0"/>
          </a:p>
          <a:p>
            <a:r>
              <a:rPr lang="fr-FR">
                <a:hlinkClick r:id="rId4"/>
              </a:rPr>
              <a:t>IPCC (2021), Sixth Assessment Report, Working Group I</a:t>
            </a:r>
          </a:p>
          <a:p>
            <a:endParaRPr lang="en-US" dirty="0"/>
          </a:p>
          <a:p>
            <a:r>
              <a:rPr lang="fr-FR">
                <a:hlinkClick r:id="rId5"/>
              </a:rPr>
              <a:t>World Bank, Enhanced Climate Resilience of Africa’s Infrastructure</a:t>
            </a:r>
          </a:p>
          <a:p>
            <a:endParaRPr lang="en-US" dirty="0"/>
          </a:p>
          <a:p>
            <a:r>
              <a:rPr lang="fr-FR"/>
              <a:t>Raffaello Cervigni, Andrew Losos, Paul Chinowsky, and James E. Neumann. Enhanced Climate Resilience of Africa’s Infrastructure : The Roads and Bridge Sector. Africa Development Forum series. Washington, DC : Banque mondiale. doi : 10.1596/978-1-4648-0466-3. License: Creative Commons Attribution CC BY 3.0 IGO</a:t>
            </a:r>
          </a:p>
          <a:p>
            <a:endParaRPr lang="en-US" dirty="0"/>
          </a:p>
        </p:txBody>
      </p:sp>
    </p:spTree>
    <p:extLst>
      <p:ext uri="{BB962C8B-B14F-4D97-AF65-F5344CB8AC3E}">
        <p14:creationId xmlns:p14="http://schemas.microsoft.com/office/powerpoint/2010/main" val="96282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29B3-B9DF-8A43-AE89-4DB22F886803}"/>
              </a:ext>
            </a:extLst>
          </p:cNvPr>
          <p:cNvSpPr>
            <a:spLocks noGrp="1"/>
          </p:cNvSpPr>
          <p:nvPr>
            <p:ph type="title" idx="4294967295"/>
            <p:custDataLst>
              <p:tags r:id="rId1"/>
            </p:custDataLst>
          </p:nvPr>
        </p:nvSpPr>
        <p:spPr>
          <a:xfrm>
            <a:off x="376147" y="683214"/>
            <a:ext cx="8483784" cy="993775"/>
          </a:xfrm>
        </p:spPr>
        <p:txBody>
          <a:bodyPr>
            <a:normAutofit fontScale="90000"/>
          </a:bodyPr>
          <a:lstStyle/>
          <a:p>
            <a:r>
              <a:rPr lang="fr-FR" dirty="0"/>
              <a:t>Objectifs d’AFRI-RES et du programme de formation</a:t>
            </a:r>
          </a:p>
        </p:txBody>
      </p:sp>
      <p:sp>
        <p:nvSpPr>
          <p:cNvPr id="3" name="Content Placeholder 2">
            <a:extLst>
              <a:ext uri="{FF2B5EF4-FFF2-40B4-BE49-F238E27FC236}">
                <a16:creationId xmlns:a16="http://schemas.microsoft.com/office/drawing/2014/main" id="{C71C9C8E-E272-8742-B602-AA13B95B0234}"/>
              </a:ext>
            </a:extLst>
          </p:cNvPr>
          <p:cNvSpPr>
            <a:spLocks noGrp="1"/>
          </p:cNvSpPr>
          <p:nvPr>
            <p:ph idx="4294967295"/>
            <p:custDataLst>
              <p:tags r:id="rId2"/>
            </p:custDataLst>
          </p:nvPr>
        </p:nvSpPr>
        <p:spPr>
          <a:xfrm>
            <a:off x="316523" y="1885648"/>
            <a:ext cx="8827477" cy="1570231"/>
          </a:xfrm>
        </p:spPr>
        <p:txBody>
          <a:bodyPr>
            <a:normAutofit/>
          </a:bodyPr>
          <a:lstStyle/>
          <a:p>
            <a:pPr marL="0" indent="0">
              <a:lnSpc>
                <a:spcPct val="120000"/>
              </a:lnSpc>
              <a:spcBef>
                <a:spcPts val="360"/>
              </a:spcBef>
              <a:buNone/>
            </a:pPr>
            <a:r>
              <a:rPr lang="fr-FR" sz="1600" dirty="0"/>
              <a:t>Objectif du Mécanisme d’investissement en faveur de la résilience climatique en Afrique (AFRI-RES) : Renforcer la capacité des institutions africaines (administrations centrales, organisations de bassins fluviaux, communautés économiques régionales, pools énergétiques et praticiens du développement) à planifier, concevoir et mettre en œuvre des investissements résilients à la variabilité et au changement climatiques dans des secteurs sélectionnés.</a:t>
            </a:r>
          </a:p>
          <a:p>
            <a:pPr marL="0" indent="0" algn="just">
              <a:lnSpc>
                <a:spcPct val="120000"/>
              </a:lnSpc>
              <a:spcBef>
                <a:spcPts val="360"/>
              </a:spcBef>
              <a:buNone/>
            </a:pPr>
            <a:endParaRPr lang="en-US" sz="2250" dirty="0">
              <a:solidFill>
                <a:srgbClr val="003399"/>
              </a:solidFill>
            </a:endParaRPr>
          </a:p>
          <a:p>
            <a:pPr marL="0" indent="0">
              <a:buNone/>
            </a:pPr>
            <a:endParaRPr lang="en-US" dirty="0"/>
          </a:p>
        </p:txBody>
      </p:sp>
      <p:sp>
        <p:nvSpPr>
          <p:cNvPr id="4" name="TextBox 3">
            <a:extLst>
              <a:ext uri="{FF2B5EF4-FFF2-40B4-BE49-F238E27FC236}">
                <a16:creationId xmlns:a16="http://schemas.microsoft.com/office/drawing/2014/main" id="{20BEB234-416D-FD4B-9890-91E92A1A357A}"/>
              </a:ext>
            </a:extLst>
          </p:cNvPr>
          <p:cNvSpPr txBox="1"/>
          <p:nvPr>
            <p:custDataLst>
              <p:tags r:id="rId3"/>
            </p:custDataLst>
          </p:nvPr>
        </p:nvSpPr>
        <p:spPr>
          <a:xfrm>
            <a:off x="376147" y="3610780"/>
            <a:ext cx="8483784" cy="2554545"/>
          </a:xfrm>
          <a:prstGeom prst="rect">
            <a:avLst/>
          </a:prstGeom>
          <a:noFill/>
        </p:spPr>
        <p:txBody>
          <a:bodyPr wrap="square" rtlCol="0">
            <a:spAutoFit/>
          </a:bodyPr>
          <a:lstStyle/>
          <a:p>
            <a:pPr lvl="0"/>
            <a:r>
              <a:rPr lang="fr-FR" sz="1400" dirty="0"/>
              <a:t>Objectifs du programme de formation :</a:t>
            </a:r>
          </a:p>
          <a:p>
            <a:pPr marL="285750" indent="-285750">
              <a:buFont typeface="Wingdings" pitchFamily="2" charset="2"/>
              <a:buChar char="ü"/>
            </a:pPr>
            <a:r>
              <a:rPr lang="fr-FR" sz="1400" dirty="0"/>
              <a:t>Apporter des informations sur les risques climatiques pour les infrastructures africaines</a:t>
            </a:r>
          </a:p>
          <a:p>
            <a:pPr marL="285750" indent="-285750">
              <a:buFont typeface="Wingdings" pitchFamily="2" charset="2"/>
              <a:buChar char="ü"/>
            </a:pPr>
            <a:r>
              <a:rPr lang="fr-FR" sz="1400" dirty="0"/>
              <a:t>Faire comprendre la résilience climatique, ses attributs et les directives connexes</a:t>
            </a:r>
          </a:p>
          <a:p>
            <a:pPr marL="285750" indent="-285750">
              <a:buFont typeface="Wingdings" pitchFamily="2" charset="2"/>
              <a:buChar char="ü"/>
            </a:pPr>
            <a:r>
              <a:rPr lang="fr-FR" sz="1400" dirty="0"/>
              <a:t>Former les participants à l’utilisation des attributs de résilience et des directives relatives à la résilience climatique pour le secteur des routes et du transport déjà développés par la Banque mondiale dans le cadre du programme AFRI-RES</a:t>
            </a:r>
          </a:p>
          <a:p>
            <a:pPr marL="285750" indent="-285750">
              <a:buFont typeface="Wingdings" pitchFamily="2" charset="2"/>
              <a:buChar char="ü"/>
            </a:pPr>
            <a:r>
              <a:rPr lang="fr-FR" sz="1400" dirty="0"/>
              <a:t>Développer la capacité à suivre et évaluer les projets pour l’adoption des attributs de la résilience climatique afin de garantir les impacts prévus des projets</a:t>
            </a:r>
          </a:p>
          <a:p>
            <a:pPr marL="285750" indent="-285750">
              <a:buFont typeface="Wingdings" pitchFamily="2" charset="2"/>
              <a:buChar char="ü"/>
            </a:pPr>
            <a:r>
              <a:rPr lang="fr-FR" sz="1400" dirty="0"/>
              <a:t>Promouvoir des mesures de résilience climatique pour améliorer la qualité et la durabilité des projets</a:t>
            </a:r>
          </a:p>
          <a:p>
            <a:pPr marL="285750" indent="-285750">
              <a:buFont typeface="Wingdings" pitchFamily="2" charset="2"/>
              <a:buChar char="ü"/>
            </a:pPr>
            <a:r>
              <a:rPr lang="fr-FR" sz="1400" dirty="0"/>
              <a:t>Augmenter la capacité de gestion adaptative des projets, afin d’intégrer les nouvelles informations et connaissances sur la résilience climatique, pertinentes pour les projets.</a:t>
            </a:r>
          </a:p>
        </p:txBody>
      </p:sp>
    </p:spTree>
    <p:extLst>
      <p:ext uri="{BB962C8B-B14F-4D97-AF65-F5344CB8AC3E}">
        <p14:creationId xmlns:p14="http://schemas.microsoft.com/office/powerpoint/2010/main" val="369608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40B6-3231-9C47-B795-A343EAEE689C}"/>
              </a:ext>
            </a:extLst>
          </p:cNvPr>
          <p:cNvSpPr>
            <a:spLocks noGrp="1"/>
          </p:cNvSpPr>
          <p:nvPr>
            <p:ph type="title" idx="4294967295"/>
            <p:custDataLst>
              <p:tags r:id="rId1"/>
            </p:custDataLst>
          </p:nvPr>
        </p:nvSpPr>
        <p:spPr>
          <a:xfrm>
            <a:off x="628650" y="500062"/>
            <a:ext cx="7886700" cy="1325563"/>
          </a:xfrm>
        </p:spPr>
        <p:txBody>
          <a:bodyPr/>
          <a:lstStyle/>
          <a:p>
            <a:r>
              <a:rPr lang="fr-FR" dirty="0"/>
              <a:t>Objectifs du module 1</a:t>
            </a:r>
          </a:p>
        </p:txBody>
      </p:sp>
      <p:sp>
        <p:nvSpPr>
          <p:cNvPr id="3" name="Content Placeholder 2">
            <a:extLst>
              <a:ext uri="{FF2B5EF4-FFF2-40B4-BE49-F238E27FC236}">
                <a16:creationId xmlns:a16="http://schemas.microsoft.com/office/drawing/2014/main" id="{78D1C254-DE0B-1D4F-9F33-65F538691746}"/>
              </a:ext>
            </a:extLst>
          </p:cNvPr>
          <p:cNvSpPr>
            <a:spLocks noGrp="1"/>
          </p:cNvSpPr>
          <p:nvPr>
            <p:ph idx="4294967295"/>
            <p:custDataLst>
              <p:tags r:id="rId2"/>
            </p:custDataLst>
          </p:nvPr>
        </p:nvSpPr>
        <p:spPr>
          <a:xfrm>
            <a:off x="628650" y="1834173"/>
            <a:ext cx="5117242" cy="4351338"/>
          </a:xfrm>
        </p:spPr>
        <p:txBody>
          <a:bodyPr/>
          <a:lstStyle/>
          <a:p>
            <a:pPr marL="0" indent="0">
              <a:buNone/>
            </a:pPr>
            <a:r>
              <a:rPr lang="fr-FR" dirty="0"/>
              <a:t>À l’issue du Module 1, les participants auront une meilleure compréhension des risques et des impacts liés au changement climatique pour les projets routiers du PIDA PAP II et pourront utiliser ces connaissances dans la supervision de la mise en œuvre, le suivi et l’évaluation desdits projets. </a:t>
            </a:r>
          </a:p>
        </p:txBody>
      </p:sp>
      <p:pic>
        <p:nvPicPr>
          <p:cNvPr id="5" name="Graphic 4" descr="Checklist with solid fill">
            <a:extLst>
              <a:ext uri="{FF2B5EF4-FFF2-40B4-BE49-F238E27FC236}">
                <a16:creationId xmlns:a16="http://schemas.microsoft.com/office/drawing/2014/main" id="{A9468ABA-F33C-4644-A6D2-B1CE14E551E9}"/>
              </a:ext>
            </a:extLst>
          </p:cNvPr>
          <p:cNvPicPr>
            <a:picLocks noChangeAspect="1"/>
          </p:cNvPicPr>
          <p:nvPr>
            <p:custDataLst>
              <p:tags r:id="rId3"/>
            </p:custDataLst>
          </p:nvPr>
        </p:nvPicPr>
        <p:blipFill>
          <a:blip r:embed="rId5">
            <a:extLst>
              <a:ext uri="{96DAC541-7B7A-43D3-8B79-37D633B846F1}">
                <asvg:svgBlip xmlns:asvg="http://schemas.microsoft.com/office/drawing/2016/SVG/main" r:embed="rId6"/>
              </a:ext>
            </a:extLst>
          </a:blip>
          <a:stretch>
            <a:fillRect/>
          </a:stretch>
        </p:blipFill>
        <p:spPr>
          <a:xfrm>
            <a:off x="5634681" y="2094470"/>
            <a:ext cx="3336324" cy="3336324"/>
          </a:xfrm>
          <a:prstGeom prst="rect">
            <a:avLst/>
          </a:prstGeom>
        </p:spPr>
      </p:pic>
    </p:spTree>
    <p:extLst>
      <p:ext uri="{BB962C8B-B14F-4D97-AF65-F5344CB8AC3E}">
        <p14:creationId xmlns:p14="http://schemas.microsoft.com/office/powerpoint/2010/main" val="7126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custDataLst>
              <p:tags r:id="rId1"/>
            </p:custDataLst>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fld id="{DC8B899E-A045-4847-B783-368DAD0CB99D}" type="slidenum">
              <a:rPr lang="en-GB" smtClean="0"/>
              <a:pPr eaLnBrk="1" latinLnBrk="0" hangingPunct="1"/>
              <a:t>5</a:t>
            </a:fld>
            <a:endParaRPr lang="en-GB"/>
          </a:p>
        </p:txBody>
      </p:sp>
      <p:sp>
        <p:nvSpPr>
          <p:cNvPr id="8" name="TextBox 7">
            <a:extLst>
              <a:ext uri="{FF2B5EF4-FFF2-40B4-BE49-F238E27FC236}">
                <a16:creationId xmlns:a16="http://schemas.microsoft.com/office/drawing/2014/main" id="{69D8B655-A0B5-46F5-B94C-1321E9094208}"/>
              </a:ext>
            </a:extLst>
          </p:cNvPr>
          <p:cNvSpPr txBox="1"/>
          <p:nvPr>
            <p:custDataLst>
              <p:tags r:id="rId2"/>
            </p:custDataLst>
          </p:nvPr>
        </p:nvSpPr>
        <p:spPr>
          <a:xfrm>
            <a:off x="1784759" y="1025978"/>
            <a:ext cx="5363117" cy="461665"/>
          </a:xfrm>
          <a:prstGeom prst="rect">
            <a:avLst/>
          </a:prstGeom>
          <a:noFill/>
        </p:spPr>
        <p:txBody>
          <a:bodyPr wrap="square" rtlCol="0">
            <a:spAutoFit/>
          </a:bodyPr>
          <a:lstStyle/>
          <a:p>
            <a:pPr algn="ctr"/>
            <a:r>
              <a:rPr lang="fr-FR" sz="2400" b="1">
                <a:solidFill>
                  <a:srgbClr val="0070C0"/>
                </a:solidFill>
              </a:rPr>
              <a:t>Perspectives sur le changement climatique dans le monde</a:t>
            </a:r>
          </a:p>
        </p:txBody>
      </p:sp>
      <p:sp>
        <p:nvSpPr>
          <p:cNvPr id="5" name="Rectangle 4">
            <a:extLst>
              <a:ext uri="{FF2B5EF4-FFF2-40B4-BE49-F238E27FC236}">
                <a16:creationId xmlns:a16="http://schemas.microsoft.com/office/drawing/2014/main" id="{2A2430D9-9305-EC4C-A926-E8E253B83772}"/>
              </a:ext>
            </a:extLst>
          </p:cNvPr>
          <p:cNvSpPr/>
          <p:nvPr>
            <p:custDataLst>
              <p:tags r:id="rId3"/>
            </p:custDataLst>
          </p:nvPr>
        </p:nvSpPr>
        <p:spPr>
          <a:xfrm>
            <a:off x="578226" y="1706005"/>
            <a:ext cx="7987547" cy="4524315"/>
          </a:xfrm>
          <a:prstGeom prst="rect">
            <a:avLst/>
          </a:prstGeom>
        </p:spPr>
        <p:txBody>
          <a:bodyPr wrap="square">
            <a:spAutoFit/>
          </a:bodyPr>
          <a:lstStyle/>
          <a:p>
            <a:endParaRPr lang="en-US" dirty="0"/>
          </a:p>
          <a:p>
            <a:r>
              <a:rPr lang="fr-FR" dirty="0"/>
              <a:t>Le 6e rapport d’évaluation du groupe de travail 1 du Groupe d’experts intergouvernemental sur l’évolution du climat (GIEC), qui vient d’être publié, montre que les émissions de gaz à effet de serre dues aux activités humaines sont responsables d’un </a:t>
            </a:r>
            <a:r>
              <a:rPr lang="fr-FR" b="1" dirty="0"/>
              <a:t>réchauffement d’environ 1,1 °C depuis 1850-1900,</a:t>
            </a:r>
            <a:r>
              <a:rPr lang="fr-FR" dirty="0"/>
              <a:t> et que la </a:t>
            </a:r>
            <a:r>
              <a:rPr lang="fr-FR" b="1" dirty="0"/>
              <a:t>température à l’échelle mondiale devrait atteindre ou dépasser 1,5 °C en moyenne au cours des 20 prochaines années.</a:t>
            </a:r>
          </a:p>
          <a:p>
            <a:endParaRPr lang="en-US" dirty="0"/>
          </a:p>
          <a:p>
            <a:r>
              <a:rPr lang="fr-FR" dirty="0"/>
              <a:t>Concernant les perspectives, il existe différents scénarios fondés sur le niveau auquel des mesures d’atténuation des émissions sont prises et sur les trajectoires socioéconomiques partagées (TSP) qui intègrent des variations du développement humain, économique et social.</a:t>
            </a:r>
          </a:p>
          <a:p>
            <a:r>
              <a:rPr lang="fr-FR" dirty="0"/>
              <a:t>Il existe également différents scénarios pour l’avenir, notamment les variations dans l’atténuation des émissions et les trajectoires socioéconomiques.</a:t>
            </a:r>
          </a:p>
          <a:p>
            <a:endParaRPr lang="en-US" dirty="0"/>
          </a:p>
          <a:p>
            <a:endParaRPr lang="en-US" dirty="0"/>
          </a:p>
        </p:txBody>
      </p:sp>
    </p:spTree>
    <p:extLst>
      <p:ext uri="{BB962C8B-B14F-4D97-AF65-F5344CB8AC3E}">
        <p14:creationId xmlns:p14="http://schemas.microsoft.com/office/powerpoint/2010/main" val="196021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FD59C2-0291-CD49-8933-E7B9A8E0A7A2}"/>
              </a:ext>
            </a:extLst>
          </p:cNvPr>
          <p:cNvPicPr>
            <a:picLocks noChangeAspect="1"/>
          </p:cNvPicPr>
          <p:nvPr>
            <p:custDataLst>
              <p:tags r:id="rId1"/>
            </p:custDataLst>
          </p:nvPr>
        </p:nvPicPr>
        <p:blipFill>
          <a:blip r:embed="rId5"/>
          <a:stretch>
            <a:fillRect/>
          </a:stretch>
        </p:blipFill>
        <p:spPr>
          <a:xfrm>
            <a:off x="490765" y="666235"/>
            <a:ext cx="7814866" cy="3695700"/>
          </a:xfrm>
          <a:prstGeom prst="rect">
            <a:avLst/>
          </a:prstGeom>
        </p:spPr>
      </p:pic>
      <p:sp>
        <p:nvSpPr>
          <p:cNvPr id="3" name="TextBox 2">
            <a:extLst>
              <a:ext uri="{FF2B5EF4-FFF2-40B4-BE49-F238E27FC236}">
                <a16:creationId xmlns:a16="http://schemas.microsoft.com/office/drawing/2014/main" id="{5041C373-A757-F946-81F8-C0FDEA81B9FE}"/>
              </a:ext>
            </a:extLst>
          </p:cNvPr>
          <p:cNvSpPr txBox="1"/>
          <p:nvPr>
            <p:custDataLst>
              <p:tags r:id="rId2"/>
            </p:custDataLst>
          </p:nvPr>
        </p:nvSpPr>
        <p:spPr>
          <a:xfrm>
            <a:off x="1569307" y="4585893"/>
            <a:ext cx="6425513" cy="923330"/>
          </a:xfrm>
          <a:prstGeom prst="rect">
            <a:avLst/>
          </a:prstGeom>
          <a:noFill/>
        </p:spPr>
        <p:txBody>
          <a:bodyPr wrap="square" rtlCol="0">
            <a:spAutoFit/>
          </a:bodyPr>
          <a:lstStyle/>
          <a:p>
            <a:r>
              <a:rPr lang="fr-FR" dirty="0"/>
              <a:t>Chaque tonne d’émissions de CO2 contribue au réchauffement de la planète. En conséquence, d’ici la fin du siècle divers scénarios concernant le niveau de réchauffement peuvent se présenter.</a:t>
            </a:r>
          </a:p>
        </p:txBody>
      </p:sp>
      <p:sp>
        <p:nvSpPr>
          <p:cNvPr id="4" name="TextBox 3">
            <a:extLst>
              <a:ext uri="{FF2B5EF4-FFF2-40B4-BE49-F238E27FC236}">
                <a16:creationId xmlns:a16="http://schemas.microsoft.com/office/drawing/2014/main" id="{03826A3F-1C6C-5B47-91B2-DB38B1E8FEE8}"/>
              </a:ext>
            </a:extLst>
          </p:cNvPr>
          <p:cNvSpPr txBox="1"/>
          <p:nvPr>
            <p:custDataLst>
              <p:tags r:id="rId3"/>
            </p:custDataLst>
          </p:nvPr>
        </p:nvSpPr>
        <p:spPr>
          <a:xfrm>
            <a:off x="6153664" y="6060960"/>
            <a:ext cx="2536272" cy="261610"/>
          </a:xfrm>
          <a:prstGeom prst="rect">
            <a:avLst/>
          </a:prstGeom>
          <a:noFill/>
        </p:spPr>
        <p:txBody>
          <a:bodyPr wrap="none" rtlCol="0">
            <a:spAutoFit/>
          </a:bodyPr>
          <a:lstStyle/>
          <a:p>
            <a:r>
              <a:rPr lang="fr-FR" sz="1100"/>
              <a:t>Source : IPCC 6</a:t>
            </a:r>
            <a:r>
              <a:rPr lang="fr-FR" sz="1100" baseline="30000"/>
              <a:t>th</a:t>
            </a:r>
            <a:r>
              <a:rPr lang="fr-FR" sz="1100"/>
              <a:t> Assessment, WGI Report</a:t>
            </a:r>
          </a:p>
        </p:txBody>
      </p:sp>
    </p:spTree>
    <p:extLst>
      <p:ext uri="{BB962C8B-B14F-4D97-AF65-F5344CB8AC3E}">
        <p14:creationId xmlns:p14="http://schemas.microsoft.com/office/powerpoint/2010/main" val="251605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CBA2E00-B2CC-BB4E-993C-57F1D81BE882}"/>
              </a:ext>
            </a:extLst>
          </p:cNvPr>
          <p:cNvPicPr>
            <a:picLocks noChangeAspect="1"/>
          </p:cNvPicPr>
          <p:nvPr>
            <p:custDataLst>
              <p:tags r:id="rId1"/>
            </p:custDataLst>
          </p:nvPr>
        </p:nvPicPr>
        <p:blipFill>
          <a:blip r:embed="rId5"/>
          <a:stretch>
            <a:fillRect/>
          </a:stretch>
        </p:blipFill>
        <p:spPr>
          <a:xfrm>
            <a:off x="666750" y="1166813"/>
            <a:ext cx="7810500" cy="4524375"/>
          </a:xfrm>
          <a:prstGeom prst="rect">
            <a:avLst/>
          </a:prstGeom>
        </p:spPr>
      </p:pic>
      <p:sp>
        <p:nvSpPr>
          <p:cNvPr id="3" name="TextBox 2">
            <a:extLst>
              <a:ext uri="{FF2B5EF4-FFF2-40B4-BE49-F238E27FC236}">
                <a16:creationId xmlns:a16="http://schemas.microsoft.com/office/drawing/2014/main" id="{0196F1B0-7754-A448-98A1-26B7330F9585}"/>
              </a:ext>
            </a:extLst>
          </p:cNvPr>
          <p:cNvSpPr txBox="1"/>
          <p:nvPr>
            <p:custDataLst>
              <p:tags r:id="rId2"/>
            </p:custDataLst>
          </p:nvPr>
        </p:nvSpPr>
        <p:spPr>
          <a:xfrm>
            <a:off x="3335347" y="617838"/>
            <a:ext cx="2473306" cy="369332"/>
          </a:xfrm>
          <a:prstGeom prst="rect">
            <a:avLst/>
          </a:prstGeom>
          <a:noFill/>
        </p:spPr>
        <p:txBody>
          <a:bodyPr wrap="none" rtlCol="0">
            <a:spAutoFit/>
          </a:bodyPr>
          <a:lstStyle/>
          <a:p>
            <a:r>
              <a:rPr lang="fr-FR"/>
              <a:t>Climate Change in Africa</a:t>
            </a:r>
          </a:p>
        </p:txBody>
      </p:sp>
    </p:spTree>
    <p:extLst>
      <p:ext uri="{BB962C8B-B14F-4D97-AF65-F5344CB8AC3E}">
        <p14:creationId xmlns:p14="http://schemas.microsoft.com/office/powerpoint/2010/main" val="58652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DE8AC5-15DD-0340-9567-436F03D876C2}"/>
              </a:ext>
            </a:extLst>
          </p:cNvPr>
          <p:cNvPicPr>
            <a:picLocks noChangeAspect="1"/>
          </p:cNvPicPr>
          <p:nvPr>
            <p:custDataLst>
              <p:tags r:id="rId1"/>
            </p:custDataLst>
          </p:nvPr>
        </p:nvPicPr>
        <p:blipFill rotWithShape="1">
          <a:blip r:embed="rId5"/>
          <a:srcRect l="739" r="1809"/>
          <a:stretch/>
        </p:blipFill>
        <p:spPr>
          <a:xfrm>
            <a:off x="77115" y="2003083"/>
            <a:ext cx="9066885" cy="3755166"/>
          </a:xfrm>
          <a:prstGeom prst="rect">
            <a:avLst/>
          </a:prstGeom>
        </p:spPr>
      </p:pic>
      <p:sp>
        <p:nvSpPr>
          <p:cNvPr id="3" name="TextBox 2">
            <a:extLst>
              <a:ext uri="{FF2B5EF4-FFF2-40B4-BE49-F238E27FC236}">
                <a16:creationId xmlns:a16="http://schemas.microsoft.com/office/drawing/2014/main" id="{18585E60-CEC1-C64D-ADE2-0C7EE9ADD585}"/>
              </a:ext>
            </a:extLst>
          </p:cNvPr>
          <p:cNvSpPr txBox="1"/>
          <p:nvPr>
            <p:custDataLst>
              <p:tags r:id="rId2"/>
            </p:custDataLst>
          </p:nvPr>
        </p:nvSpPr>
        <p:spPr>
          <a:xfrm>
            <a:off x="3224136" y="1099751"/>
            <a:ext cx="2473306" cy="369332"/>
          </a:xfrm>
          <a:prstGeom prst="rect">
            <a:avLst/>
          </a:prstGeom>
          <a:noFill/>
        </p:spPr>
        <p:txBody>
          <a:bodyPr wrap="none" rtlCol="0">
            <a:spAutoFit/>
          </a:bodyPr>
          <a:lstStyle/>
          <a:p>
            <a:r>
              <a:rPr lang="fr-FR"/>
              <a:t>Climate Change in Africa</a:t>
            </a:r>
          </a:p>
        </p:txBody>
      </p:sp>
      <p:sp>
        <p:nvSpPr>
          <p:cNvPr id="4" name="TextBox 3">
            <a:extLst>
              <a:ext uri="{FF2B5EF4-FFF2-40B4-BE49-F238E27FC236}">
                <a16:creationId xmlns:a16="http://schemas.microsoft.com/office/drawing/2014/main" id="{D9209A29-E5FA-6144-A098-0AD7553B989C}"/>
              </a:ext>
            </a:extLst>
          </p:cNvPr>
          <p:cNvSpPr txBox="1"/>
          <p:nvPr>
            <p:custDataLst>
              <p:tags r:id="rId3"/>
            </p:custDataLst>
          </p:nvPr>
        </p:nvSpPr>
        <p:spPr>
          <a:xfrm>
            <a:off x="5489784" y="6030639"/>
            <a:ext cx="3522118" cy="261610"/>
          </a:xfrm>
          <a:prstGeom prst="rect">
            <a:avLst/>
          </a:prstGeom>
          <a:noFill/>
        </p:spPr>
        <p:txBody>
          <a:bodyPr wrap="none" rtlCol="0">
            <a:spAutoFit/>
          </a:bodyPr>
          <a:lstStyle/>
          <a:p>
            <a:r>
              <a:rPr lang="fr-FR" sz="1100" dirty="0"/>
              <a:t>Source : IPCC 6</a:t>
            </a:r>
            <a:r>
              <a:rPr lang="fr-FR" sz="1100" baseline="30000" dirty="0"/>
              <a:t>th</a:t>
            </a:r>
            <a:r>
              <a:rPr lang="fr-FR" sz="1100" dirty="0"/>
              <a:t> </a:t>
            </a:r>
            <a:r>
              <a:rPr lang="fr-FR" sz="1100" dirty="0" err="1"/>
              <a:t>Assessment</a:t>
            </a:r>
            <a:r>
              <a:rPr lang="fr-FR" sz="1100" dirty="0"/>
              <a:t>, WGI Report, </a:t>
            </a:r>
            <a:r>
              <a:rPr lang="fr-FR" sz="1100" dirty="0" err="1"/>
              <a:t>Africa</a:t>
            </a:r>
            <a:r>
              <a:rPr lang="fr-FR" sz="1100" dirty="0"/>
              <a:t> </a:t>
            </a:r>
            <a:r>
              <a:rPr lang="fr-FR" sz="1100" dirty="0" err="1"/>
              <a:t>Factsheet</a:t>
            </a:r>
            <a:endParaRPr lang="fr-FR" sz="1100" dirty="0"/>
          </a:p>
        </p:txBody>
      </p:sp>
    </p:spTree>
    <p:extLst>
      <p:ext uri="{BB962C8B-B14F-4D97-AF65-F5344CB8AC3E}">
        <p14:creationId xmlns:p14="http://schemas.microsoft.com/office/powerpoint/2010/main" val="42903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p&#10;&#10;Description automatically generated">
            <a:extLst>
              <a:ext uri="{FF2B5EF4-FFF2-40B4-BE49-F238E27FC236}">
                <a16:creationId xmlns:a16="http://schemas.microsoft.com/office/drawing/2014/main" id="{39150A71-CC30-E544-941F-081E58BD0501}"/>
              </a:ext>
            </a:extLst>
          </p:cNvPr>
          <p:cNvPicPr>
            <a:picLocks noChangeAspect="1"/>
          </p:cNvPicPr>
          <p:nvPr>
            <p:custDataLst>
              <p:tags r:id="rId1"/>
            </p:custDataLst>
          </p:nvPr>
        </p:nvPicPr>
        <p:blipFill>
          <a:blip r:embed="rId4"/>
          <a:stretch>
            <a:fillRect/>
          </a:stretch>
        </p:blipFill>
        <p:spPr>
          <a:xfrm>
            <a:off x="3991555" y="857250"/>
            <a:ext cx="5152445" cy="5143500"/>
          </a:xfrm>
          <a:prstGeom prst="rect">
            <a:avLst/>
          </a:prstGeom>
        </p:spPr>
      </p:pic>
      <p:pic>
        <p:nvPicPr>
          <p:cNvPr id="13" name="Picture 12" descr="Table&#10;&#10;Description automatically generated with medium confidence">
            <a:extLst>
              <a:ext uri="{FF2B5EF4-FFF2-40B4-BE49-F238E27FC236}">
                <a16:creationId xmlns:a16="http://schemas.microsoft.com/office/drawing/2014/main" id="{915822DA-37D8-A547-8CA2-205CF732603E}"/>
              </a:ext>
            </a:extLst>
          </p:cNvPr>
          <p:cNvPicPr>
            <a:picLocks noChangeAspect="1"/>
          </p:cNvPicPr>
          <p:nvPr>
            <p:custDataLst>
              <p:tags r:id="rId2"/>
            </p:custDataLst>
          </p:nvPr>
        </p:nvPicPr>
        <p:blipFill>
          <a:blip r:embed="rId5"/>
          <a:stretch>
            <a:fillRect/>
          </a:stretch>
        </p:blipFill>
        <p:spPr>
          <a:xfrm>
            <a:off x="69636" y="1132523"/>
            <a:ext cx="4130040" cy="4592955"/>
          </a:xfrm>
          <a:prstGeom prst="rect">
            <a:avLst/>
          </a:prstGeom>
        </p:spPr>
      </p:pic>
    </p:spTree>
    <p:extLst>
      <p:ext uri="{BB962C8B-B14F-4D97-AF65-F5344CB8AC3E}">
        <p14:creationId xmlns:p14="http://schemas.microsoft.com/office/powerpoint/2010/main" val="41852076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21C215F9-3DF1-7645-873B-0452BD189409}" vid="{FA40084B-1D7F-804F-9559-26E4B97E6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ECA_PPT_Template_eng</Template>
  <TotalTime>18275</TotalTime>
  <Words>2418</Words>
  <Application>Microsoft Office PowerPoint</Application>
  <PresentationFormat>Affichage à l'écran (4:3)</PresentationFormat>
  <Paragraphs>155</Paragraphs>
  <Slides>23</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Arial</vt:lpstr>
      <vt:lpstr>Calibri</vt:lpstr>
      <vt:lpstr>Calibri Light</vt:lpstr>
      <vt:lpstr>Helvetica</vt:lpstr>
      <vt:lpstr>Lucida Sans</vt:lpstr>
      <vt:lpstr>Wingdings</vt:lpstr>
      <vt:lpstr>Office Theme</vt:lpstr>
      <vt:lpstr>Présentation PowerPoint</vt:lpstr>
      <vt:lpstr>Présentation PowerPoint</vt:lpstr>
      <vt:lpstr>Objectifs d’AFRI-RES et du programme de formation</vt:lpstr>
      <vt:lpstr>Objectifs du module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Glossaire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Division Economic Commission for Africa</dc:title>
  <dc:creator>L Mofor</dc:creator>
  <cp:lastModifiedBy>daouda gassama</cp:lastModifiedBy>
  <cp:revision>55</cp:revision>
  <cp:lastPrinted>2019-09-16T07:34:27Z</cp:lastPrinted>
  <dcterms:created xsi:type="dcterms:W3CDTF">2020-06-02T15:41:00Z</dcterms:created>
  <dcterms:modified xsi:type="dcterms:W3CDTF">2022-11-24T18:13:50Z</dcterms:modified>
</cp:coreProperties>
</file>