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409" r:id="rId2"/>
    <p:sldId id="430" r:id="rId3"/>
    <p:sldId id="264" r:id="rId4"/>
    <p:sldId id="265" r:id="rId5"/>
    <p:sldId id="383" r:id="rId6"/>
    <p:sldId id="441" r:id="rId7"/>
    <p:sldId id="442" r:id="rId8"/>
    <p:sldId id="443" r:id="rId9"/>
    <p:sldId id="446" r:id="rId10"/>
    <p:sldId id="444" r:id="rId11"/>
    <p:sldId id="439" r:id="rId12"/>
    <p:sldId id="440" r:id="rId13"/>
    <p:sldId id="437" r:id="rId14"/>
    <p:sldId id="432" r:id="rId15"/>
    <p:sldId id="415" r:id="rId16"/>
    <p:sldId id="431" r:id="rId17"/>
    <p:sldId id="445" r:id="rId18"/>
    <p:sldId id="447" r:id="rId19"/>
    <p:sldId id="425"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01" autoAdjust="0"/>
    <p:restoredTop sz="77899"/>
  </p:normalViewPr>
  <p:slideViewPr>
    <p:cSldViewPr snapToGrid="0" snapToObjects="1">
      <p:cViewPr varScale="1">
        <p:scale>
          <a:sx n="73" d="100"/>
          <a:sy n="73" d="100"/>
        </p:scale>
        <p:origin x="456"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55718-EB4C-9946-A070-CD2DA7623418}" type="doc">
      <dgm:prSet loTypeId="urn:microsoft.com/office/officeart/2005/8/layout/hList3" loCatId="" qsTypeId="urn:microsoft.com/office/officeart/2005/8/quickstyle/simple1" qsCatId="simple" csTypeId="urn:microsoft.com/office/officeart/2005/8/colors/colorful5" csCatId="colorful" phldr="1"/>
      <dgm:spPr/>
      <dgm:t>
        <a:bodyPr/>
        <a:lstStyle/>
        <a:p>
          <a:endParaRPr lang="en-US"/>
        </a:p>
      </dgm:t>
    </dgm:pt>
    <dgm:pt modelId="{302DDC5A-FD79-334A-9689-72D2CBE50CF9}">
      <dgm:prSet phldrT="[Text]"/>
      <dgm:spPr/>
      <dgm:t>
        <a:bodyPr/>
        <a:lstStyle/>
        <a:p>
          <a:r>
            <a:rPr lang="en-US" dirty="0"/>
            <a:t>Breakout Groups by Hazard</a:t>
          </a:r>
        </a:p>
      </dgm:t>
    </dgm:pt>
    <dgm:pt modelId="{B98B58A8-1E12-7B4A-9E62-203B6A923F59}" type="parTrans" cxnId="{D178C918-90BB-CB4B-A36A-FB0E4B020C46}">
      <dgm:prSet/>
      <dgm:spPr/>
      <dgm:t>
        <a:bodyPr/>
        <a:lstStyle/>
        <a:p>
          <a:endParaRPr lang="en-US"/>
        </a:p>
      </dgm:t>
    </dgm:pt>
    <dgm:pt modelId="{4950FD19-776C-8A48-8DF2-9048D69D9EE1}" type="sibTrans" cxnId="{D178C918-90BB-CB4B-A36A-FB0E4B020C46}">
      <dgm:prSet/>
      <dgm:spPr/>
      <dgm:t>
        <a:bodyPr/>
        <a:lstStyle/>
        <a:p>
          <a:endParaRPr lang="en-US"/>
        </a:p>
      </dgm:t>
    </dgm:pt>
    <dgm:pt modelId="{6A3F08CE-BAE6-E543-915B-32E7BA8BC3BD}">
      <dgm:prSet phldrT="[Text]"/>
      <dgm:spPr/>
      <dgm:t>
        <a:bodyPr/>
        <a:lstStyle/>
        <a:p>
          <a:r>
            <a:rPr lang="en-US" dirty="0"/>
            <a:t>Heat</a:t>
          </a:r>
        </a:p>
      </dgm:t>
    </dgm:pt>
    <dgm:pt modelId="{5CA4AA09-FBB9-DF4B-9E54-749BFA25D49D}" type="parTrans" cxnId="{8AC2C64D-9C89-2B4D-B4BF-806354375647}">
      <dgm:prSet/>
      <dgm:spPr/>
      <dgm:t>
        <a:bodyPr/>
        <a:lstStyle/>
        <a:p>
          <a:endParaRPr lang="en-US"/>
        </a:p>
      </dgm:t>
    </dgm:pt>
    <dgm:pt modelId="{84D3EE78-12B0-7946-A1FC-2A7D129E1F44}" type="sibTrans" cxnId="{8AC2C64D-9C89-2B4D-B4BF-806354375647}">
      <dgm:prSet/>
      <dgm:spPr/>
      <dgm:t>
        <a:bodyPr/>
        <a:lstStyle/>
        <a:p>
          <a:endParaRPr lang="en-US"/>
        </a:p>
      </dgm:t>
    </dgm:pt>
    <dgm:pt modelId="{68E15042-CCAA-2745-8C11-F8179E779A29}">
      <dgm:prSet phldrT="[Text]"/>
      <dgm:spPr/>
      <dgm:t>
        <a:bodyPr/>
        <a:lstStyle/>
        <a:p>
          <a:r>
            <a:rPr lang="en-US" dirty="0"/>
            <a:t>Heavy Rain</a:t>
          </a:r>
        </a:p>
      </dgm:t>
    </dgm:pt>
    <dgm:pt modelId="{8830F95A-DFC4-B64B-944C-F46A70E6C4D0}" type="parTrans" cxnId="{C480E393-978F-7E4D-9504-49D0E55558BD}">
      <dgm:prSet/>
      <dgm:spPr/>
      <dgm:t>
        <a:bodyPr/>
        <a:lstStyle/>
        <a:p>
          <a:endParaRPr lang="en-US"/>
        </a:p>
      </dgm:t>
    </dgm:pt>
    <dgm:pt modelId="{38C3081F-26B4-1543-95AF-918D36EF0179}" type="sibTrans" cxnId="{C480E393-978F-7E4D-9504-49D0E55558BD}">
      <dgm:prSet/>
      <dgm:spPr/>
      <dgm:t>
        <a:bodyPr/>
        <a:lstStyle/>
        <a:p>
          <a:endParaRPr lang="en-US"/>
        </a:p>
      </dgm:t>
    </dgm:pt>
    <dgm:pt modelId="{9BB8D58E-E824-BA4C-93FF-FA96AABA1E5F}">
      <dgm:prSet phldrT="[Text]"/>
      <dgm:spPr/>
      <dgm:t>
        <a:bodyPr/>
        <a:lstStyle/>
        <a:p>
          <a:r>
            <a:rPr lang="en-US" dirty="0"/>
            <a:t>Flooding</a:t>
          </a:r>
        </a:p>
      </dgm:t>
    </dgm:pt>
    <dgm:pt modelId="{4E7E441A-B071-1F46-B891-2D86A7536E7B}" type="parTrans" cxnId="{F0B97816-EE6D-A741-BBCA-D204E8811C07}">
      <dgm:prSet/>
      <dgm:spPr/>
      <dgm:t>
        <a:bodyPr/>
        <a:lstStyle/>
        <a:p>
          <a:endParaRPr lang="en-US"/>
        </a:p>
      </dgm:t>
    </dgm:pt>
    <dgm:pt modelId="{7C00BC22-B3D6-D848-8F46-B5C336D121A0}" type="sibTrans" cxnId="{F0B97816-EE6D-A741-BBCA-D204E8811C07}">
      <dgm:prSet/>
      <dgm:spPr/>
      <dgm:t>
        <a:bodyPr/>
        <a:lstStyle/>
        <a:p>
          <a:endParaRPr lang="en-US"/>
        </a:p>
      </dgm:t>
    </dgm:pt>
    <dgm:pt modelId="{6E1BB1C7-F5D5-EB4D-A329-AAA0D6ED890D}" type="pres">
      <dgm:prSet presAssocID="{E9655718-EB4C-9946-A070-CD2DA7623418}" presName="composite" presStyleCnt="0">
        <dgm:presLayoutVars>
          <dgm:chMax val="1"/>
          <dgm:dir/>
          <dgm:resizeHandles val="exact"/>
        </dgm:presLayoutVars>
      </dgm:prSet>
      <dgm:spPr/>
    </dgm:pt>
    <dgm:pt modelId="{296D458D-567A-6544-9E54-4E14DB173E2F}" type="pres">
      <dgm:prSet presAssocID="{302DDC5A-FD79-334A-9689-72D2CBE50CF9}" presName="roof" presStyleLbl="dkBgShp" presStyleIdx="0" presStyleCnt="2"/>
      <dgm:spPr/>
    </dgm:pt>
    <dgm:pt modelId="{7A14EACD-E093-E14C-9363-4C559903B04A}" type="pres">
      <dgm:prSet presAssocID="{302DDC5A-FD79-334A-9689-72D2CBE50CF9}" presName="pillars" presStyleCnt="0"/>
      <dgm:spPr/>
    </dgm:pt>
    <dgm:pt modelId="{C4BE886A-21AD-744D-8D5E-741A61782919}" type="pres">
      <dgm:prSet presAssocID="{302DDC5A-FD79-334A-9689-72D2CBE50CF9}" presName="pillar1" presStyleLbl="node1" presStyleIdx="0" presStyleCnt="3">
        <dgm:presLayoutVars>
          <dgm:bulletEnabled val="1"/>
        </dgm:presLayoutVars>
      </dgm:prSet>
      <dgm:spPr/>
    </dgm:pt>
    <dgm:pt modelId="{7B4A4752-2C03-F241-869A-3048EAE35533}" type="pres">
      <dgm:prSet presAssocID="{68E15042-CCAA-2745-8C11-F8179E779A29}" presName="pillarX" presStyleLbl="node1" presStyleIdx="1" presStyleCnt="3">
        <dgm:presLayoutVars>
          <dgm:bulletEnabled val="1"/>
        </dgm:presLayoutVars>
      </dgm:prSet>
      <dgm:spPr/>
    </dgm:pt>
    <dgm:pt modelId="{57602FD1-FED3-464A-AE2F-30E542FA0758}" type="pres">
      <dgm:prSet presAssocID="{9BB8D58E-E824-BA4C-93FF-FA96AABA1E5F}" presName="pillarX" presStyleLbl="node1" presStyleIdx="2" presStyleCnt="3">
        <dgm:presLayoutVars>
          <dgm:bulletEnabled val="1"/>
        </dgm:presLayoutVars>
      </dgm:prSet>
      <dgm:spPr/>
    </dgm:pt>
    <dgm:pt modelId="{408FBFE7-803B-894C-BDD3-0D6DA362E828}" type="pres">
      <dgm:prSet presAssocID="{302DDC5A-FD79-334A-9689-72D2CBE50CF9}" presName="base" presStyleLbl="dkBgShp" presStyleIdx="1" presStyleCnt="2"/>
      <dgm:spPr/>
    </dgm:pt>
  </dgm:ptLst>
  <dgm:cxnLst>
    <dgm:cxn modelId="{F0B97816-EE6D-A741-BBCA-D204E8811C07}" srcId="{302DDC5A-FD79-334A-9689-72D2CBE50CF9}" destId="{9BB8D58E-E824-BA4C-93FF-FA96AABA1E5F}" srcOrd="2" destOrd="0" parTransId="{4E7E441A-B071-1F46-B891-2D86A7536E7B}" sibTransId="{7C00BC22-B3D6-D848-8F46-B5C336D121A0}"/>
    <dgm:cxn modelId="{D178C918-90BB-CB4B-A36A-FB0E4B020C46}" srcId="{E9655718-EB4C-9946-A070-CD2DA7623418}" destId="{302DDC5A-FD79-334A-9689-72D2CBE50CF9}" srcOrd="0" destOrd="0" parTransId="{B98B58A8-1E12-7B4A-9E62-203B6A923F59}" sibTransId="{4950FD19-776C-8A48-8DF2-9048D69D9EE1}"/>
    <dgm:cxn modelId="{8AC2C64D-9C89-2B4D-B4BF-806354375647}" srcId="{302DDC5A-FD79-334A-9689-72D2CBE50CF9}" destId="{6A3F08CE-BAE6-E543-915B-32E7BA8BC3BD}" srcOrd="0" destOrd="0" parTransId="{5CA4AA09-FBB9-DF4B-9E54-749BFA25D49D}" sibTransId="{84D3EE78-12B0-7946-A1FC-2A7D129E1F44}"/>
    <dgm:cxn modelId="{C480E393-978F-7E4D-9504-49D0E55558BD}" srcId="{302DDC5A-FD79-334A-9689-72D2CBE50CF9}" destId="{68E15042-CCAA-2745-8C11-F8179E779A29}" srcOrd="1" destOrd="0" parTransId="{8830F95A-DFC4-B64B-944C-F46A70E6C4D0}" sibTransId="{38C3081F-26B4-1543-95AF-918D36EF0179}"/>
    <dgm:cxn modelId="{7B34BCA3-2DC5-6945-9F1F-69F71E1F8D29}" type="presOf" srcId="{E9655718-EB4C-9946-A070-CD2DA7623418}" destId="{6E1BB1C7-F5D5-EB4D-A329-AAA0D6ED890D}" srcOrd="0" destOrd="0" presId="urn:microsoft.com/office/officeart/2005/8/layout/hList3"/>
    <dgm:cxn modelId="{47ACEBC3-C003-3648-88DF-AC8BC53D295E}" type="presOf" srcId="{302DDC5A-FD79-334A-9689-72D2CBE50CF9}" destId="{296D458D-567A-6544-9E54-4E14DB173E2F}" srcOrd="0" destOrd="0" presId="urn:microsoft.com/office/officeart/2005/8/layout/hList3"/>
    <dgm:cxn modelId="{8E34E4D7-E620-1A40-BDC1-2DDE2E0292AB}" type="presOf" srcId="{6A3F08CE-BAE6-E543-915B-32E7BA8BC3BD}" destId="{C4BE886A-21AD-744D-8D5E-741A61782919}" srcOrd="0" destOrd="0" presId="urn:microsoft.com/office/officeart/2005/8/layout/hList3"/>
    <dgm:cxn modelId="{E64B1CDF-8A9B-054A-9E81-EE1A12D466AC}" type="presOf" srcId="{68E15042-CCAA-2745-8C11-F8179E779A29}" destId="{7B4A4752-2C03-F241-869A-3048EAE35533}" srcOrd="0" destOrd="0" presId="urn:microsoft.com/office/officeart/2005/8/layout/hList3"/>
    <dgm:cxn modelId="{21C39AEC-367F-7642-AC02-68AE037C312A}" type="presOf" srcId="{9BB8D58E-E824-BA4C-93FF-FA96AABA1E5F}" destId="{57602FD1-FED3-464A-AE2F-30E542FA0758}" srcOrd="0" destOrd="0" presId="urn:microsoft.com/office/officeart/2005/8/layout/hList3"/>
    <dgm:cxn modelId="{8CFD844B-A56E-1C45-9DFF-752031A5682C}" type="presParOf" srcId="{6E1BB1C7-F5D5-EB4D-A329-AAA0D6ED890D}" destId="{296D458D-567A-6544-9E54-4E14DB173E2F}" srcOrd="0" destOrd="0" presId="urn:microsoft.com/office/officeart/2005/8/layout/hList3"/>
    <dgm:cxn modelId="{FBA3E7D1-EAA1-CD44-B301-90C466FCBF8D}" type="presParOf" srcId="{6E1BB1C7-F5D5-EB4D-A329-AAA0D6ED890D}" destId="{7A14EACD-E093-E14C-9363-4C559903B04A}" srcOrd="1" destOrd="0" presId="urn:microsoft.com/office/officeart/2005/8/layout/hList3"/>
    <dgm:cxn modelId="{9D9D8FBC-FB07-2141-A011-A3D5986404EA}" type="presParOf" srcId="{7A14EACD-E093-E14C-9363-4C559903B04A}" destId="{C4BE886A-21AD-744D-8D5E-741A61782919}" srcOrd="0" destOrd="0" presId="urn:microsoft.com/office/officeart/2005/8/layout/hList3"/>
    <dgm:cxn modelId="{6AD07605-AA8E-E44F-B2C3-599BF2532062}" type="presParOf" srcId="{7A14EACD-E093-E14C-9363-4C559903B04A}" destId="{7B4A4752-2C03-F241-869A-3048EAE35533}" srcOrd="1" destOrd="0" presId="urn:microsoft.com/office/officeart/2005/8/layout/hList3"/>
    <dgm:cxn modelId="{52EB0CEB-41BC-9548-946B-8BB635C35E5B}" type="presParOf" srcId="{7A14EACD-E093-E14C-9363-4C559903B04A}" destId="{57602FD1-FED3-464A-AE2F-30E542FA0758}" srcOrd="2" destOrd="0" presId="urn:microsoft.com/office/officeart/2005/8/layout/hList3"/>
    <dgm:cxn modelId="{2080B119-7D46-EA48-8C04-B02C16F3C484}" type="presParOf" srcId="{6E1BB1C7-F5D5-EB4D-A329-AAA0D6ED890D}" destId="{408FBFE7-803B-894C-BDD3-0D6DA362E82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D458D-567A-6544-9E54-4E14DB173E2F}">
      <dsp:nvSpPr>
        <dsp:cNvPr id="0" name=""/>
        <dsp:cNvSpPr/>
      </dsp:nvSpPr>
      <dsp:spPr>
        <a:xfrm>
          <a:off x="0" y="0"/>
          <a:ext cx="6096000" cy="121920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Breakout Groups by Hazard</a:t>
          </a:r>
        </a:p>
      </dsp:txBody>
      <dsp:txXfrm>
        <a:off x="0" y="0"/>
        <a:ext cx="6096000" cy="1219200"/>
      </dsp:txXfrm>
    </dsp:sp>
    <dsp:sp modelId="{C4BE886A-21AD-744D-8D5E-741A61782919}">
      <dsp:nvSpPr>
        <dsp:cNvPr id="0" name=""/>
        <dsp:cNvSpPr/>
      </dsp:nvSpPr>
      <dsp:spPr>
        <a:xfrm>
          <a:off x="2976" y="1219200"/>
          <a:ext cx="2030015" cy="25603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Heat</a:t>
          </a:r>
        </a:p>
      </dsp:txBody>
      <dsp:txXfrm>
        <a:off x="2976" y="1219200"/>
        <a:ext cx="2030015" cy="2560320"/>
      </dsp:txXfrm>
    </dsp:sp>
    <dsp:sp modelId="{7B4A4752-2C03-F241-869A-3048EAE35533}">
      <dsp:nvSpPr>
        <dsp:cNvPr id="0" name=""/>
        <dsp:cNvSpPr/>
      </dsp:nvSpPr>
      <dsp:spPr>
        <a:xfrm>
          <a:off x="2032992" y="1219200"/>
          <a:ext cx="2030015" cy="256032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Heavy Rain</a:t>
          </a:r>
        </a:p>
      </dsp:txBody>
      <dsp:txXfrm>
        <a:off x="2032992" y="1219200"/>
        <a:ext cx="2030015" cy="2560320"/>
      </dsp:txXfrm>
    </dsp:sp>
    <dsp:sp modelId="{57602FD1-FED3-464A-AE2F-30E542FA0758}">
      <dsp:nvSpPr>
        <dsp:cNvPr id="0" name=""/>
        <dsp:cNvSpPr/>
      </dsp:nvSpPr>
      <dsp:spPr>
        <a:xfrm>
          <a:off x="4063007" y="1219200"/>
          <a:ext cx="2030015" cy="256032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Flooding</a:t>
          </a:r>
        </a:p>
      </dsp:txBody>
      <dsp:txXfrm>
        <a:off x="4063007" y="1219200"/>
        <a:ext cx="2030015" cy="2560320"/>
      </dsp:txXfrm>
    </dsp:sp>
    <dsp:sp modelId="{408FBFE7-803B-894C-BDD3-0D6DA362E828}">
      <dsp:nvSpPr>
        <dsp:cNvPr id="0" name=""/>
        <dsp:cNvSpPr/>
      </dsp:nvSpPr>
      <dsp:spPr>
        <a:xfrm>
          <a:off x="0" y="3779520"/>
          <a:ext cx="6096000" cy="28448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10/27/22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27/10/2022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a:t>
            </a:fld>
            <a:endParaRPr lang="en-GB"/>
          </a:p>
        </p:txBody>
      </p:sp>
    </p:spTree>
    <p:extLst>
      <p:ext uri="{BB962C8B-B14F-4D97-AF65-F5344CB8AC3E}">
        <p14:creationId xmlns:p14="http://schemas.microsoft.com/office/powerpoint/2010/main" val="36775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Raffaello</a:t>
            </a:r>
            <a:r>
              <a:rPr lang="en-US" dirty="0"/>
              <a:t> </a:t>
            </a:r>
            <a:r>
              <a:rPr lang="en-US" dirty="0" err="1"/>
              <a:t>Cervigni</a:t>
            </a:r>
            <a:r>
              <a:rPr lang="en-US" dirty="0"/>
              <a:t>, Andrew </a:t>
            </a:r>
            <a:r>
              <a:rPr lang="en-US" dirty="0" err="1"/>
              <a:t>Losos</a:t>
            </a:r>
            <a:r>
              <a:rPr lang="en-US" dirty="0"/>
              <a:t>, Paul </a:t>
            </a:r>
            <a:r>
              <a:rPr lang="en-US" dirty="0" err="1"/>
              <a:t>Chinowsky</a:t>
            </a:r>
            <a:r>
              <a:rPr lang="en-US" dirty="0"/>
              <a:t>, and James E. Neumann. Enhancing the Climate Resilience of Africa’s Infrastructure: The Roads and Bridge Sector. Africa Development Forum series. Washington, DC: World Bank. </a:t>
            </a:r>
            <a:r>
              <a:rPr lang="en-US" dirty="0" err="1"/>
              <a:t>doi</a:t>
            </a:r>
            <a:r>
              <a:rPr lang="en-US" dirty="0"/>
              <a:t>: 10.1596/978-1-4648-0466-3. License: Creative Commons Attribution CC BY 3.0 IGO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11</a:t>
            </a:fld>
            <a:endParaRPr lang="en-GB"/>
          </a:p>
        </p:txBody>
      </p:sp>
    </p:spTree>
    <p:extLst>
      <p:ext uri="{BB962C8B-B14F-4D97-AF65-F5344CB8AC3E}">
        <p14:creationId xmlns:p14="http://schemas.microsoft.com/office/powerpoint/2010/main" val="256673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Raffaello</a:t>
            </a:r>
            <a:r>
              <a:rPr lang="en-US" dirty="0"/>
              <a:t> </a:t>
            </a:r>
            <a:r>
              <a:rPr lang="en-US" dirty="0" err="1"/>
              <a:t>Cervigni</a:t>
            </a:r>
            <a:r>
              <a:rPr lang="en-US" dirty="0"/>
              <a:t>, Andrew </a:t>
            </a:r>
            <a:r>
              <a:rPr lang="en-US" dirty="0" err="1"/>
              <a:t>Losos</a:t>
            </a:r>
            <a:r>
              <a:rPr lang="en-US" dirty="0"/>
              <a:t>, Paul </a:t>
            </a:r>
            <a:r>
              <a:rPr lang="en-US" dirty="0" err="1"/>
              <a:t>Chinowsky</a:t>
            </a:r>
            <a:r>
              <a:rPr lang="en-US" dirty="0"/>
              <a:t>, and James E. Neumann. Enhancing the Climate Resilience of Africa’s Infrastructure: The Roads and Bridge Sector. Africa Development Forum series. Washington, DC: World Bank. </a:t>
            </a:r>
            <a:r>
              <a:rPr lang="en-US" dirty="0" err="1"/>
              <a:t>doi</a:t>
            </a:r>
            <a:r>
              <a:rPr lang="en-US" dirty="0"/>
              <a:t>: 10.1596/978-1-4648-0466-3. License: Creative Commons Attribution CC BY 3.0 IGO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12</a:t>
            </a:fld>
            <a:endParaRPr lang="en-GB"/>
          </a:p>
        </p:txBody>
      </p:sp>
    </p:spTree>
    <p:extLst>
      <p:ext uri="{BB962C8B-B14F-4D97-AF65-F5344CB8AC3E}">
        <p14:creationId xmlns:p14="http://schemas.microsoft.com/office/powerpoint/2010/main" val="2308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Raffaello</a:t>
            </a:r>
            <a:r>
              <a:rPr lang="en-US" dirty="0"/>
              <a:t> </a:t>
            </a:r>
            <a:r>
              <a:rPr lang="en-US" dirty="0" err="1"/>
              <a:t>Cervigni</a:t>
            </a:r>
            <a:r>
              <a:rPr lang="en-US" dirty="0"/>
              <a:t>, Andrew </a:t>
            </a:r>
            <a:r>
              <a:rPr lang="en-US" dirty="0" err="1"/>
              <a:t>Losos</a:t>
            </a:r>
            <a:r>
              <a:rPr lang="en-US" dirty="0"/>
              <a:t>, Paul </a:t>
            </a:r>
            <a:r>
              <a:rPr lang="en-US" dirty="0" err="1"/>
              <a:t>Chinowsky</a:t>
            </a:r>
            <a:r>
              <a:rPr lang="en-US" dirty="0"/>
              <a:t>, and James E. Neumann. Enhancing the Climate Resilience of Africa’s Infrastructure: The Roads and Bridge Sector. Africa Development Forum series. Washington, DC: World Bank. </a:t>
            </a:r>
            <a:r>
              <a:rPr lang="en-US" dirty="0" err="1"/>
              <a:t>doi</a:t>
            </a:r>
            <a:r>
              <a:rPr lang="en-US" dirty="0"/>
              <a:t>: 10.1596/978-1-4648-0466-3. License: Creative Commons Attribution CC BY 3.0 IGO</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13</a:t>
            </a:fld>
            <a:endParaRPr lang="en-GB"/>
          </a:p>
        </p:txBody>
      </p:sp>
    </p:spTree>
    <p:extLst>
      <p:ext uri="{BB962C8B-B14F-4D97-AF65-F5344CB8AC3E}">
        <p14:creationId xmlns:p14="http://schemas.microsoft.com/office/powerpoint/2010/main" val="395901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17</a:t>
            </a:fld>
            <a:endParaRPr lang="en-GB"/>
          </a:p>
        </p:txBody>
      </p:sp>
    </p:spTree>
    <p:extLst>
      <p:ext uri="{BB962C8B-B14F-4D97-AF65-F5344CB8AC3E}">
        <p14:creationId xmlns:p14="http://schemas.microsoft.com/office/powerpoint/2010/main" val="1080400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CBD4C-3BEC-2E43-92F7-7960E478FE92}"/>
              </a:ext>
            </a:extLst>
          </p:cNvPr>
          <p:cNvSpPr>
            <a:spLocks noGrp="1"/>
          </p:cNvSpPr>
          <p:nvPr>
            <p:ph type="dt" sz="half" idx="10"/>
          </p:nvPr>
        </p:nvSpPr>
        <p:spPr/>
        <p:txBody>
          <a:bodyPr/>
          <a:lstStyle/>
          <a:p>
            <a:fld id="{8383EF5C-CB28-B34A-B152-449911509D1B}" type="datetimeFigureOut">
              <a:rPr lang="en-US" smtClean="0"/>
              <a:t>10/27/22</a:t>
            </a:fld>
            <a:endParaRPr lang="en-US"/>
          </a:p>
        </p:txBody>
      </p:sp>
      <p:sp>
        <p:nvSpPr>
          <p:cNvPr id="3" name="Footer Placeholder 2">
            <a:extLst>
              <a:ext uri="{FF2B5EF4-FFF2-40B4-BE49-F238E27FC236}">
                <a16:creationId xmlns:a16="http://schemas.microsoft.com/office/drawing/2014/main" id="{91ADE0F2-BF27-AA4E-8FD6-39300315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BF10-A06E-5441-B606-A64A44B1897A}"/>
              </a:ext>
            </a:extLst>
          </p:cNvPr>
          <p:cNvSpPr>
            <a:spLocks noGrp="1"/>
          </p:cNvSpPr>
          <p:nvPr>
            <p:ph type="sldNum" sz="quarter" idx="12"/>
          </p:nvPr>
        </p:nvSpPr>
        <p:spPr/>
        <p:txBody>
          <a:bodyPr/>
          <a:lstStyle/>
          <a:p>
            <a:fld id="{8128E173-1F63-204D-A3CF-AB64126D28F9}" type="slidenum">
              <a:rPr lang="en-US" smtClean="0"/>
              <a:t>‹#›</a:t>
            </a:fld>
            <a:endParaRPr lang="en-US"/>
          </a:p>
        </p:txBody>
      </p:sp>
    </p:spTree>
    <p:extLst>
      <p:ext uri="{BB962C8B-B14F-4D97-AF65-F5344CB8AC3E}">
        <p14:creationId xmlns:p14="http://schemas.microsoft.com/office/powerpoint/2010/main" val="37645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tc-n.org/sites/www.ctc-n.org/files/NbS%20Haiti.%20AAE.%20Lili%20Ilieva.pdf"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tc-n.org/sites/www.ctc-n.org/files/NbS%20Haiti.%20AAE.%20Lili%20Ilieva.pdf" TargetMode="External"/><Relationship Id="rId2" Type="http://schemas.openxmlformats.org/officeDocument/2006/relationships/hyperlink" Target="https://www.worldbank.org/en/topic/transport/publication/enhancing-the-climate-resilience-of-africas-infrastructure-the-roads-and-bridges-sector" TargetMode="External"/><Relationship Id="rId1" Type="http://schemas.openxmlformats.org/officeDocument/2006/relationships/slideLayout" Target="../slideLayouts/slideLayout4.xml"/><Relationship Id="rId4" Type="http://schemas.openxmlformats.org/officeDocument/2006/relationships/hyperlink" Target="https://www.adb.org/sites/default/files/institutional-document/32772/files/guidelines-climate-proofing-road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en-GB" sz="2400" b="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Africa Climate Resilient Investment Facility (AFRI-RES) PIDA PAP II Training Programme</a:t>
            </a:r>
            <a:br>
              <a:rPr lang="en-GB" sz="2400" b="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br>
              <a:rPr lang="en-GB" sz="2400" b="1" i="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r>
              <a:rPr lang="en-GB"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3: Integration of climate resilience guidelines for roads into project implementation</a:t>
            </a:r>
            <a:endPar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6C66DC-64E4-3549-924A-3AE06237A52E}"/>
              </a:ext>
            </a:extLst>
          </p:cNvPr>
          <p:cNvSpPr/>
          <p:nvPr/>
        </p:nvSpPr>
        <p:spPr>
          <a:xfrm>
            <a:off x="542440" y="1551563"/>
            <a:ext cx="8059119" cy="3754874"/>
          </a:xfrm>
          <a:prstGeom prst="rect">
            <a:avLst/>
          </a:prstGeom>
        </p:spPr>
        <p:txBody>
          <a:bodyPr wrap="square">
            <a:spAutoFit/>
          </a:bodyPr>
          <a:lstStyle/>
          <a:p>
            <a:r>
              <a:rPr lang="en-US" sz="2000" b="1" dirty="0">
                <a:latin typeface="Helvetica" pitchFamily="2" charset="0"/>
              </a:rPr>
              <a:t>What is needed to integrate climate change into road project design?</a:t>
            </a:r>
          </a:p>
          <a:p>
            <a:endParaRPr lang="en-US" dirty="0">
              <a:latin typeface="Helvetica" pitchFamily="2" charset="0"/>
            </a:endParaRPr>
          </a:p>
          <a:p>
            <a:pPr marL="285750" indent="-285750">
              <a:buFont typeface="Wingdings" pitchFamily="2" charset="2"/>
              <a:buChar char="Ø"/>
            </a:pPr>
            <a:r>
              <a:rPr lang="en-US" dirty="0">
                <a:latin typeface="Helvetica" pitchFamily="2" charset="0"/>
              </a:rPr>
              <a:t>A set of downscaled climate projections for the project’s or country’s relevant geographic region.</a:t>
            </a:r>
          </a:p>
          <a:p>
            <a:pPr marL="285750" indent="-285750">
              <a:buFont typeface="Wingdings" pitchFamily="2" charset="2"/>
              <a:buChar char="Ø"/>
            </a:pPr>
            <a:r>
              <a:rPr lang="en-US" dirty="0">
                <a:latin typeface="Helvetica" pitchFamily="2" charset="0"/>
              </a:rPr>
              <a:t>Information on the baseline capital and maintenance costs for constructing roads to alternative design specifications.</a:t>
            </a:r>
          </a:p>
          <a:p>
            <a:pPr marL="285750" indent="-285750">
              <a:buFont typeface="Wingdings" pitchFamily="2" charset="2"/>
              <a:buChar char="Ø"/>
            </a:pPr>
            <a:r>
              <a:rPr lang="en-US" dirty="0">
                <a:latin typeface="Helvetica" pitchFamily="2" charset="0"/>
              </a:rPr>
              <a:t>A simple project design and cost model that can reproduce existing cost estimates from prefeasibility studies and can estimate how costs would vary with alternative design specifications that incorporate adaptation. If the complexity of the design precludes the development of a simple design and cost model, several estimates of alternative designs could be developed using more detailed tools.</a:t>
            </a:r>
            <a:endParaRPr lang="en-US" dirty="0">
              <a:effectLst/>
              <a:latin typeface="Helvetica" pitchFamily="2" charset="0"/>
            </a:endParaRPr>
          </a:p>
        </p:txBody>
      </p:sp>
    </p:spTree>
    <p:extLst>
      <p:ext uri="{BB962C8B-B14F-4D97-AF65-F5344CB8AC3E}">
        <p14:creationId xmlns:p14="http://schemas.microsoft.com/office/powerpoint/2010/main" val="353293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extLst>
              <p:ext uri="{D42A27DB-BD31-4B8C-83A1-F6EECF244321}">
                <p14:modId xmlns:p14="http://schemas.microsoft.com/office/powerpoint/2010/main" val="3642797397"/>
              </p:ext>
            </p:extLst>
          </p:nvPr>
        </p:nvGraphicFramePr>
        <p:xfrm>
          <a:off x="495947" y="1950159"/>
          <a:ext cx="8059119" cy="2885312"/>
        </p:xfrm>
        <a:graphic>
          <a:graphicData uri="http://schemas.openxmlformats.org/drawingml/2006/table">
            <a:tbl>
              <a:tblPr firstRow="1" bandRow="1">
                <a:tableStyleId>{5C22544A-7EE6-4342-B048-85BDC9FD1C3A}</a:tableStyleId>
              </a:tblPr>
              <a:tblGrid>
                <a:gridCol w="1409580">
                  <a:extLst>
                    <a:ext uri="{9D8B030D-6E8A-4147-A177-3AD203B41FA5}">
                      <a16:colId xmlns:a16="http://schemas.microsoft.com/office/drawing/2014/main" val="8790330"/>
                    </a:ext>
                  </a:extLst>
                </a:gridCol>
                <a:gridCol w="2972375">
                  <a:extLst>
                    <a:ext uri="{9D8B030D-6E8A-4147-A177-3AD203B41FA5}">
                      <a16:colId xmlns:a16="http://schemas.microsoft.com/office/drawing/2014/main" val="210428249"/>
                    </a:ext>
                  </a:extLst>
                </a:gridCol>
                <a:gridCol w="3677164">
                  <a:extLst>
                    <a:ext uri="{9D8B030D-6E8A-4147-A177-3AD203B41FA5}">
                      <a16:colId xmlns:a16="http://schemas.microsoft.com/office/drawing/2014/main" val="3603682677"/>
                    </a:ext>
                  </a:extLst>
                </a:gridCol>
              </a:tblGrid>
              <a:tr h="1125531">
                <a:tc>
                  <a:txBody>
                    <a:bodyPr/>
                    <a:lstStyle/>
                    <a:p>
                      <a:r>
                        <a:rPr lang="en-US" sz="1600" dirty="0"/>
                        <a:t>Climatic Variable</a:t>
                      </a:r>
                    </a:p>
                  </a:txBody>
                  <a:tcPr/>
                </a:tc>
                <a:tc>
                  <a:txBody>
                    <a:bodyPr/>
                    <a:lstStyle/>
                    <a:p>
                      <a:r>
                        <a:rPr lang="en-US" sz="1600" dirty="0"/>
                        <a:t>Impacts</a:t>
                      </a:r>
                    </a:p>
                  </a:txBody>
                  <a:tcPr/>
                </a:tc>
                <a:tc>
                  <a:txBody>
                    <a:bodyPr/>
                    <a:lstStyle/>
                    <a:p>
                      <a:r>
                        <a:rPr lang="en-US" sz="1600" dirty="0"/>
                        <a:t>Potential Resilience/Adaptation Measures </a:t>
                      </a:r>
                    </a:p>
                  </a:txBody>
                  <a:tcPr/>
                </a:tc>
                <a:extLst>
                  <a:ext uri="{0D108BD9-81ED-4DB2-BD59-A6C34878D82A}">
                    <a16:rowId xmlns:a16="http://schemas.microsoft.com/office/drawing/2014/main" val="3643683914"/>
                  </a:ext>
                </a:extLst>
              </a:tr>
              <a:tr h="726866">
                <a:tc rowSpan="2">
                  <a:txBody>
                    <a:bodyPr/>
                    <a:lstStyle/>
                    <a:p>
                      <a:r>
                        <a:rPr lang="en-US" sz="1600" dirty="0"/>
                        <a:t>Temperature</a:t>
                      </a:r>
                    </a:p>
                  </a:txBody>
                  <a:tcPr/>
                </a:tc>
                <a:tc>
                  <a:txBody>
                    <a:bodyPr/>
                    <a:lstStyle/>
                    <a:p>
                      <a:r>
                        <a:rPr lang="en-US" sz="1600" dirty="0"/>
                        <a:t>Increased temperature leads to accelerated aging of binder</a:t>
                      </a:r>
                    </a:p>
                  </a:txBody>
                  <a:tcPr/>
                </a:tc>
                <a:tc>
                  <a:txBody>
                    <a:bodyPr/>
                    <a:lstStyle/>
                    <a:p>
                      <a:r>
                        <a:rPr lang="en-US" sz="1600" dirty="0"/>
                        <a:t>Construct dense seals (e.g. Sand Seal, </a:t>
                      </a:r>
                      <a:r>
                        <a:rPr lang="en-US" sz="1600" dirty="0" err="1"/>
                        <a:t>Otta</a:t>
                      </a:r>
                      <a:r>
                        <a:rPr lang="en-US" sz="1600" dirty="0"/>
                        <a:t> Seal, Cape Seal)</a:t>
                      </a:r>
                    </a:p>
                  </a:txBody>
                  <a:tcPr/>
                </a:tc>
                <a:extLst>
                  <a:ext uri="{0D108BD9-81ED-4DB2-BD59-A6C34878D82A}">
                    <a16:rowId xmlns:a16="http://schemas.microsoft.com/office/drawing/2014/main" val="878013045"/>
                  </a:ext>
                </a:extLst>
              </a:tr>
              <a:tr h="1032915">
                <a:tc vMerge="1">
                  <a:txBody>
                    <a:bodyPr/>
                    <a:lstStyle/>
                    <a:p>
                      <a:endParaRPr lang="en-US" dirty="0"/>
                    </a:p>
                  </a:txBody>
                  <a:tcPr/>
                </a:tc>
                <a:tc>
                  <a:txBody>
                    <a:bodyPr/>
                    <a:lstStyle/>
                    <a:p>
                      <a:r>
                        <a:rPr lang="en-US" sz="1600" dirty="0"/>
                        <a:t>Increased temperature leads to rutting (of asphalt) and bleeding and flushing (of seals)</a:t>
                      </a:r>
                    </a:p>
                  </a:txBody>
                  <a:tcPr/>
                </a:tc>
                <a:tc>
                  <a:txBody>
                    <a:bodyPr/>
                    <a:lstStyle/>
                    <a:p>
                      <a:r>
                        <a:rPr lang="en-US" sz="1600" dirty="0"/>
                        <a:t>Adoption of base bitumen binders with higher softening points for surface seals and asphalts</a:t>
                      </a:r>
                    </a:p>
                  </a:txBody>
                  <a:tcPr/>
                </a:tc>
                <a:extLst>
                  <a:ext uri="{0D108BD9-81ED-4DB2-BD59-A6C34878D82A}">
                    <a16:rowId xmlns:a16="http://schemas.microsoft.com/office/drawing/2014/main" val="1855886790"/>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nvSpPr>
        <p:spPr>
          <a:xfrm>
            <a:off x="185980" y="774915"/>
            <a:ext cx="4507709" cy="369332"/>
          </a:xfrm>
          <a:prstGeom prst="rect">
            <a:avLst/>
          </a:prstGeom>
          <a:noFill/>
        </p:spPr>
        <p:txBody>
          <a:bodyPr wrap="none" rtlCol="0">
            <a:spAutoFit/>
          </a:bodyPr>
          <a:lstStyle/>
          <a:p>
            <a:r>
              <a:rPr lang="en-US" dirty="0"/>
              <a:t>Proactive Adaptation measures – Paved Roads</a:t>
            </a:r>
          </a:p>
        </p:txBody>
      </p:sp>
    </p:spTree>
    <p:extLst>
      <p:ext uri="{BB962C8B-B14F-4D97-AF65-F5344CB8AC3E}">
        <p14:creationId xmlns:p14="http://schemas.microsoft.com/office/powerpoint/2010/main" val="238144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extLst>
              <p:ext uri="{D42A27DB-BD31-4B8C-83A1-F6EECF244321}">
                <p14:modId xmlns:p14="http://schemas.microsoft.com/office/powerpoint/2010/main" val="1007614394"/>
              </p:ext>
            </p:extLst>
          </p:nvPr>
        </p:nvGraphicFramePr>
        <p:xfrm>
          <a:off x="170481" y="2072640"/>
          <a:ext cx="8803038" cy="2712720"/>
        </p:xfrm>
        <a:graphic>
          <a:graphicData uri="http://schemas.openxmlformats.org/drawingml/2006/table">
            <a:tbl>
              <a:tblPr firstRow="1" bandRow="1">
                <a:tableStyleId>{5C22544A-7EE6-4342-B048-85BDC9FD1C3A}</a:tableStyleId>
              </a:tblPr>
              <a:tblGrid>
                <a:gridCol w="1372337">
                  <a:extLst>
                    <a:ext uri="{9D8B030D-6E8A-4147-A177-3AD203B41FA5}">
                      <a16:colId xmlns:a16="http://schemas.microsoft.com/office/drawing/2014/main" val="8790330"/>
                    </a:ext>
                  </a:extLst>
                </a:gridCol>
                <a:gridCol w="2560579">
                  <a:extLst>
                    <a:ext uri="{9D8B030D-6E8A-4147-A177-3AD203B41FA5}">
                      <a16:colId xmlns:a16="http://schemas.microsoft.com/office/drawing/2014/main" val="210428249"/>
                    </a:ext>
                  </a:extLst>
                </a:gridCol>
                <a:gridCol w="4870122">
                  <a:extLst>
                    <a:ext uri="{9D8B030D-6E8A-4147-A177-3AD203B41FA5}">
                      <a16:colId xmlns:a16="http://schemas.microsoft.com/office/drawing/2014/main" val="3603682677"/>
                    </a:ext>
                  </a:extLst>
                </a:gridCol>
              </a:tblGrid>
              <a:tr h="498573">
                <a:tc>
                  <a:txBody>
                    <a:bodyPr/>
                    <a:lstStyle/>
                    <a:p>
                      <a:r>
                        <a:rPr lang="en-US" sz="1600" dirty="0"/>
                        <a:t>Climatic Variable</a:t>
                      </a:r>
                    </a:p>
                  </a:txBody>
                  <a:tcPr/>
                </a:tc>
                <a:tc>
                  <a:txBody>
                    <a:bodyPr/>
                    <a:lstStyle/>
                    <a:p>
                      <a:r>
                        <a:rPr lang="en-US" sz="1600" dirty="0"/>
                        <a:t>Impacts</a:t>
                      </a:r>
                    </a:p>
                  </a:txBody>
                  <a:tcPr/>
                </a:tc>
                <a:tc>
                  <a:txBody>
                    <a:bodyPr/>
                    <a:lstStyle/>
                    <a:p>
                      <a:r>
                        <a:rPr lang="en-US" sz="1600" dirty="0"/>
                        <a:t>Potential Resilience/Adaptation Measures </a:t>
                      </a:r>
                    </a:p>
                  </a:txBody>
                  <a:tcPr/>
                </a:tc>
                <a:extLst>
                  <a:ext uri="{0D108BD9-81ED-4DB2-BD59-A6C34878D82A}">
                    <a16:rowId xmlns:a16="http://schemas.microsoft.com/office/drawing/2014/main" val="3643683914"/>
                  </a:ext>
                </a:extLst>
              </a:tr>
              <a:tr h="472953">
                <a:tc rowSpan="2">
                  <a:txBody>
                    <a:bodyPr/>
                    <a:lstStyle/>
                    <a:p>
                      <a:r>
                        <a:rPr lang="en-US" sz="1600" dirty="0"/>
                        <a:t>Precipitation</a:t>
                      </a:r>
                    </a:p>
                    <a:p>
                      <a:r>
                        <a:rPr lang="en-US" sz="1600" dirty="0"/>
                        <a:t>&amp; Flooding </a:t>
                      </a:r>
                    </a:p>
                  </a:txBody>
                  <a:tcPr/>
                </a:tc>
                <a:tc>
                  <a:txBody>
                    <a:bodyPr/>
                    <a:lstStyle/>
                    <a:p>
                      <a:r>
                        <a:rPr lang="en-US" sz="1600" dirty="0"/>
                        <a:t>Increased precipitation leads to increased average moisture content in subgrade layers and reduced load carrying capacity</a:t>
                      </a:r>
                    </a:p>
                  </a:txBody>
                  <a:tcPr/>
                </a:tc>
                <a:tc>
                  <a:txBody>
                    <a:bodyPr/>
                    <a:lstStyle/>
                    <a:p>
                      <a:r>
                        <a:rPr lang="en-US" sz="1600" dirty="0"/>
                        <a:t>Add wider paved shoulders to improve surface drainage.</a:t>
                      </a:r>
                    </a:p>
                    <a:p>
                      <a:endParaRPr lang="en-US" sz="1600" dirty="0"/>
                    </a:p>
                    <a:p>
                      <a:r>
                        <a:rPr lang="en-US" sz="1600" dirty="0"/>
                        <a:t>Increase base strength (thickness and/or quality) to increase protection of subgrade layers.</a:t>
                      </a:r>
                    </a:p>
                  </a:txBody>
                  <a:tcPr/>
                </a:tc>
                <a:extLst>
                  <a:ext uri="{0D108BD9-81ED-4DB2-BD59-A6C34878D82A}">
                    <a16:rowId xmlns:a16="http://schemas.microsoft.com/office/drawing/2014/main" val="513626601"/>
                  </a:ext>
                </a:extLst>
              </a:tr>
              <a:tr h="472953">
                <a:tc vMerge="1">
                  <a:txBody>
                    <a:bodyPr/>
                    <a:lstStyle/>
                    <a:p>
                      <a:endParaRPr lang="en-US" dirty="0"/>
                    </a:p>
                  </a:txBody>
                  <a:tcPr/>
                </a:tc>
                <a:tc>
                  <a:txBody>
                    <a:bodyPr/>
                    <a:lstStyle/>
                    <a:p>
                      <a:r>
                        <a:rPr lang="en-US" sz="1600" dirty="0"/>
                        <a:t>Washaways and overtopping of road</a:t>
                      </a:r>
                    </a:p>
                  </a:txBody>
                  <a:tcPr/>
                </a:tc>
                <a:tc>
                  <a:txBody>
                    <a:bodyPr/>
                    <a:lstStyle/>
                    <a:p>
                      <a:r>
                        <a:rPr lang="en-US" sz="1600" dirty="0"/>
                        <a:t>Increase flood design return period by increasing the size of culverts (in most cases will require raising the road to allow larger culvert to fit).</a:t>
                      </a:r>
                    </a:p>
                  </a:txBody>
                  <a:tcPr/>
                </a:tc>
                <a:extLst>
                  <a:ext uri="{0D108BD9-81ED-4DB2-BD59-A6C34878D82A}">
                    <a16:rowId xmlns:a16="http://schemas.microsoft.com/office/drawing/2014/main" val="1163065986"/>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nvSpPr>
        <p:spPr>
          <a:xfrm>
            <a:off x="0" y="1193369"/>
            <a:ext cx="4520533" cy="369332"/>
          </a:xfrm>
          <a:prstGeom prst="rect">
            <a:avLst/>
          </a:prstGeom>
          <a:noFill/>
        </p:spPr>
        <p:txBody>
          <a:bodyPr wrap="none" rtlCol="0">
            <a:spAutoFit/>
          </a:bodyPr>
          <a:lstStyle/>
          <a:p>
            <a:r>
              <a:rPr lang="en-US" dirty="0"/>
              <a:t>Proactive Adaptation Measures – Paved Roads</a:t>
            </a:r>
          </a:p>
        </p:txBody>
      </p:sp>
    </p:spTree>
    <p:extLst>
      <p:ext uri="{BB962C8B-B14F-4D97-AF65-F5344CB8AC3E}">
        <p14:creationId xmlns:p14="http://schemas.microsoft.com/office/powerpoint/2010/main" val="323573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extLst>
              <p:ext uri="{D42A27DB-BD31-4B8C-83A1-F6EECF244321}">
                <p14:modId xmlns:p14="http://schemas.microsoft.com/office/powerpoint/2010/main" val="1610522182"/>
              </p:ext>
            </p:extLst>
          </p:nvPr>
        </p:nvGraphicFramePr>
        <p:xfrm>
          <a:off x="495946" y="1456624"/>
          <a:ext cx="8152107" cy="4234824"/>
        </p:xfrm>
        <a:graphic>
          <a:graphicData uri="http://schemas.openxmlformats.org/drawingml/2006/table">
            <a:tbl>
              <a:tblPr firstRow="1" bandRow="1">
                <a:tableStyleId>{5C22544A-7EE6-4342-B048-85BDC9FD1C3A}</a:tableStyleId>
              </a:tblPr>
              <a:tblGrid>
                <a:gridCol w="1952786">
                  <a:extLst>
                    <a:ext uri="{9D8B030D-6E8A-4147-A177-3AD203B41FA5}">
                      <a16:colId xmlns:a16="http://schemas.microsoft.com/office/drawing/2014/main" val="8790330"/>
                    </a:ext>
                  </a:extLst>
                </a:gridCol>
                <a:gridCol w="3115160">
                  <a:extLst>
                    <a:ext uri="{9D8B030D-6E8A-4147-A177-3AD203B41FA5}">
                      <a16:colId xmlns:a16="http://schemas.microsoft.com/office/drawing/2014/main" val="210428249"/>
                    </a:ext>
                  </a:extLst>
                </a:gridCol>
                <a:gridCol w="3084161">
                  <a:extLst>
                    <a:ext uri="{9D8B030D-6E8A-4147-A177-3AD203B41FA5}">
                      <a16:colId xmlns:a16="http://schemas.microsoft.com/office/drawing/2014/main" val="3603682677"/>
                    </a:ext>
                  </a:extLst>
                </a:gridCol>
              </a:tblGrid>
              <a:tr h="896751">
                <a:tc>
                  <a:txBody>
                    <a:bodyPr/>
                    <a:lstStyle/>
                    <a:p>
                      <a:r>
                        <a:rPr lang="en-US" sz="1600" dirty="0"/>
                        <a:t>Climatic Variable</a:t>
                      </a:r>
                    </a:p>
                  </a:txBody>
                  <a:tcPr/>
                </a:tc>
                <a:tc>
                  <a:txBody>
                    <a:bodyPr/>
                    <a:lstStyle/>
                    <a:p>
                      <a:r>
                        <a:rPr lang="en-US" sz="1600" dirty="0"/>
                        <a:t>Impacts</a:t>
                      </a:r>
                    </a:p>
                  </a:txBody>
                  <a:tcPr/>
                </a:tc>
                <a:tc>
                  <a:txBody>
                    <a:bodyPr/>
                    <a:lstStyle/>
                    <a:p>
                      <a:r>
                        <a:rPr lang="en-US" sz="1600" dirty="0"/>
                        <a:t>Potential Resilience/Adaptation Measures </a:t>
                      </a:r>
                    </a:p>
                  </a:txBody>
                  <a:tcPr/>
                </a:tc>
                <a:extLst>
                  <a:ext uri="{0D108BD9-81ED-4DB2-BD59-A6C34878D82A}">
                    <a16:rowId xmlns:a16="http://schemas.microsoft.com/office/drawing/2014/main" val="3643683914"/>
                  </a:ext>
                </a:extLst>
              </a:tr>
              <a:tr h="472953">
                <a:tc rowSpan="3">
                  <a:txBody>
                    <a:bodyPr/>
                    <a:lstStyle/>
                    <a:p>
                      <a:r>
                        <a:rPr lang="en-US" sz="1600" dirty="0"/>
                        <a:t>Precipitation and flooding</a:t>
                      </a:r>
                    </a:p>
                  </a:txBody>
                  <a:tcPr/>
                </a:tc>
                <a:tc>
                  <a:txBody>
                    <a:bodyPr/>
                    <a:lstStyle/>
                    <a:p>
                      <a:r>
                        <a:rPr lang="en-US" sz="1600" dirty="0"/>
                        <a:t>Increased precipitation leads to increased average moisture</a:t>
                      </a:r>
                    </a:p>
                    <a:p>
                      <a:r>
                        <a:rPr lang="en-US" sz="1600" dirty="0"/>
                        <a:t>content in subgrade layers, and reduced </a:t>
                      </a:r>
                      <a:r>
                        <a:rPr lang="en-US" sz="1600" dirty="0" err="1"/>
                        <a:t>loadcarrying</a:t>
                      </a:r>
                      <a:endParaRPr lang="en-US" sz="1600" dirty="0"/>
                    </a:p>
                    <a:p>
                      <a:r>
                        <a:rPr lang="en-US" sz="1600" dirty="0"/>
                        <a:t>capacity</a:t>
                      </a:r>
                    </a:p>
                  </a:txBody>
                  <a:tcPr/>
                </a:tc>
                <a:tc>
                  <a:txBody>
                    <a:bodyPr/>
                    <a:lstStyle/>
                    <a:p>
                      <a:r>
                        <a:rPr lang="en-US" sz="1600" dirty="0"/>
                        <a:t>Increase gravel wearing course</a:t>
                      </a:r>
                    </a:p>
                    <a:p>
                      <a:r>
                        <a:rPr lang="en-US" sz="1600" dirty="0"/>
                        <a:t>thickness to increase cover</a:t>
                      </a:r>
                    </a:p>
                    <a:p>
                      <a:r>
                        <a:rPr lang="en-US" sz="1600" dirty="0"/>
                        <a:t>and protect subgrade layers.</a:t>
                      </a:r>
                    </a:p>
                  </a:txBody>
                  <a:tcPr/>
                </a:tc>
                <a:extLst>
                  <a:ext uri="{0D108BD9-81ED-4DB2-BD59-A6C34878D82A}">
                    <a16:rowId xmlns:a16="http://schemas.microsoft.com/office/drawing/2014/main" val="513626601"/>
                  </a:ext>
                </a:extLst>
              </a:tr>
              <a:tr h="472953">
                <a:tc vMerge="1">
                  <a:txBody>
                    <a:bodyPr/>
                    <a:lstStyle/>
                    <a:p>
                      <a:endParaRPr lang="en-US" sz="1600" dirty="0"/>
                    </a:p>
                  </a:txBody>
                  <a:tcPr/>
                </a:tc>
                <a:tc>
                  <a:txBody>
                    <a:bodyPr/>
                    <a:lstStyle/>
                    <a:p>
                      <a:endParaRPr lang="en-US" sz="1600" dirty="0"/>
                    </a:p>
                  </a:txBody>
                  <a:tcPr/>
                </a:tc>
                <a:tc>
                  <a:txBody>
                    <a:bodyPr/>
                    <a:lstStyle/>
                    <a:p>
                      <a:r>
                        <a:rPr lang="en-US" sz="1600" dirty="0"/>
                        <a:t>Upgrade road to paved.</a:t>
                      </a:r>
                    </a:p>
                  </a:txBody>
                  <a:tcPr/>
                </a:tc>
                <a:extLst>
                  <a:ext uri="{0D108BD9-81ED-4DB2-BD59-A6C34878D82A}">
                    <a16:rowId xmlns:a16="http://schemas.microsoft.com/office/drawing/2014/main" val="1163065986"/>
                  </a:ext>
                </a:extLst>
              </a:tr>
              <a:tr h="472953">
                <a:tc vMerge="1">
                  <a:txBody>
                    <a:bodyPr/>
                    <a:lstStyle/>
                    <a:p>
                      <a:endParaRPr lang="en-US" sz="1600" dirty="0"/>
                    </a:p>
                  </a:txBody>
                  <a:tcPr/>
                </a:tc>
                <a:tc>
                  <a:txBody>
                    <a:bodyPr/>
                    <a:lstStyle/>
                    <a:p>
                      <a:r>
                        <a:rPr lang="en-US" sz="1600" dirty="0"/>
                        <a:t>Washaways and overtopping of road</a:t>
                      </a:r>
                    </a:p>
                  </a:txBody>
                  <a:tcPr/>
                </a:tc>
                <a:tc>
                  <a:txBody>
                    <a:bodyPr/>
                    <a:lstStyle/>
                    <a:p>
                      <a:r>
                        <a:rPr lang="en-US" sz="1600" dirty="0"/>
                        <a:t>Increase flood design return</a:t>
                      </a:r>
                    </a:p>
                    <a:p>
                      <a:r>
                        <a:rPr lang="en-US" sz="1600" dirty="0"/>
                        <a:t>period by increasing the size of</a:t>
                      </a:r>
                    </a:p>
                    <a:p>
                      <a:r>
                        <a:rPr lang="en-US" sz="1600" dirty="0"/>
                        <a:t>culverts (in most cases will</a:t>
                      </a:r>
                    </a:p>
                    <a:p>
                      <a:r>
                        <a:rPr lang="en-US" sz="1600" dirty="0"/>
                        <a:t>require raising the road to</a:t>
                      </a:r>
                    </a:p>
                    <a:p>
                      <a:r>
                        <a:rPr lang="en-US" sz="1600" dirty="0"/>
                        <a:t>allow the culvert to fit</a:t>
                      </a:r>
                    </a:p>
                    <a:p>
                      <a:r>
                        <a:rPr lang="en-US" sz="1600" dirty="0"/>
                        <a:t>underneath).</a:t>
                      </a:r>
                    </a:p>
                  </a:txBody>
                  <a:tcPr/>
                </a:tc>
                <a:extLst>
                  <a:ext uri="{0D108BD9-81ED-4DB2-BD59-A6C34878D82A}">
                    <a16:rowId xmlns:a16="http://schemas.microsoft.com/office/drawing/2014/main" val="2844951816"/>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nvSpPr>
        <p:spPr>
          <a:xfrm>
            <a:off x="185980" y="774915"/>
            <a:ext cx="4797980" cy="369332"/>
          </a:xfrm>
          <a:prstGeom prst="rect">
            <a:avLst/>
          </a:prstGeom>
          <a:noFill/>
        </p:spPr>
        <p:txBody>
          <a:bodyPr wrap="none" rtlCol="0">
            <a:spAutoFit/>
          </a:bodyPr>
          <a:lstStyle/>
          <a:p>
            <a:r>
              <a:rPr lang="en-US" dirty="0"/>
              <a:t>Proactive Adaptation Measures – Unpaved Roads</a:t>
            </a:r>
          </a:p>
        </p:txBody>
      </p:sp>
    </p:spTree>
    <p:extLst>
      <p:ext uri="{BB962C8B-B14F-4D97-AF65-F5344CB8AC3E}">
        <p14:creationId xmlns:p14="http://schemas.microsoft.com/office/powerpoint/2010/main" val="145996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872ED-4416-704E-99F2-105C1705896B}"/>
              </a:ext>
            </a:extLst>
          </p:cNvPr>
          <p:cNvSpPr/>
          <p:nvPr/>
        </p:nvSpPr>
        <p:spPr>
          <a:xfrm>
            <a:off x="751668" y="1404509"/>
            <a:ext cx="7733654" cy="4524315"/>
          </a:xfrm>
          <a:prstGeom prst="rect">
            <a:avLst/>
          </a:prstGeom>
        </p:spPr>
        <p:txBody>
          <a:bodyPr wrap="square">
            <a:spAutoFit/>
          </a:bodyPr>
          <a:lstStyle/>
          <a:p>
            <a:r>
              <a:rPr lang="en-US" b="1" dirty="0"/>
              <a:t>What are Nature-based Solutions for Adaptation and Resilience?</a:t>
            </a:r>
          </a:p>
          <a:p>
            <a:endParaRPr lang="en-US" b="1" dirty="0">
              <a:effectLst/>
            </a:endParaRPr>
          </a:p>
          <a:p>
            <a:r>
              <a:rPr lang="en-US" dirty="0"/>
              <a:t>Nature-based Solutions (NBS) are activities associated with the protection, management, enhancement, and restoration of nature to deliver climate resilient infrastructure </a:t>
            </a:r>
          </a:p>
          <a:p>
            <a:endParaRPr lang="en-US" dirty="0">
              <a:effectLst/>
            </a:endParaRPr>
          </a:p>
          <a:p>
            <a:r>
              <a:rPr lang="en-US" dirty="0"/>
              <a:t>NBS can be used to safeguard traditional gray infrastructure while delivering enhanced resilience and co-benefits (e.g. climate change mitigation, supporting biodiversity and local livelihoods, food and water security)</a:t>
            </a:r>
          </a:p>
          <a:p>
            <a:endParaRPr lang="en-US" dirty="0">
              <a:effectLst/>
            </a:endParaRPr>
          </a:p>
          <a:p>
            <a:r>
              <a:rPr lang="en-US" b="1" dirty="0"/>
              <a:t>Why choose NBS as an adaptation measure?</a:t>
            </a:r>
          </a:p>
          <a:p>
            <a:endParaRPr lang="en-US" b="1" dirty="0">
              <a:effectLst/>
            </a:endParaRPr>
          </a:p>
          <a:p>
            <a:pPr marL="285750" indent="-285750">
              <a:buFont typeface="Wingdings" pitchFamily="2" charset="2"/>
              <a:buChar char="ü"/>
            </a:pPr>
            <a:r>
              <a:rPr lang="en-US" dirty="0"/>
              <a:t>Ensures the sustainability of the infrastructure</a:t>
            </a:r>
          </a:p>
          <a:p>
            <a:pPr marL="285750" indent="-285750">
              <a:buFont typeface="Wingdings" pitchFamily="2" charset="2"/>
              <a:buChar char="ü"/>
            </a:pPr>
            <a:r>
              <a:rPr lang="en-US" dirty="0"/>
              <a:t>Protects from hazards</a:t>
            </a:r>
          </a:p>
          <a:p>
            <a:pPr marL="285750" indent="-285750">
              <a:buFont typeface="Wingdings" pitchFamily="2" charset="2"/>
              <a:buChar char="ü"/>
            </a:pPr>
            <a:r>
              <a:rPr lang="en-US" dirty="0"/>
              <a:t>Secures access to basic services &amp; livelihoods</a:t>
            </a:r>
            <a:endParaRPr lang="en-US" dirty="0">
              <a:effectLst/>
            </a:endParaRPr>
          </a:p>
          <a:p>
            <a:endParaRPr lang="en-US" dirty="0">
              <a:effectLst/>
            </a:endParaRPr>
          </a:p>
        </p:txBody>
      </p:sp>
      <p:sp>
        <p:nvSpPr>
          <p:cNvPr id="3" name="TextBox 2">
            <a:extLst>
              <a:ext uri="{FF2B5EF4-FFF2-40B4-BE49-F238E27FC236}">
                <a16:creationId xmlns:a16="http://schemas.microsoft.com/office/drawing/2014/main" id="{26FCD34D-D263-C24F-96D8-7D9D7FD4674F}"/>
              </a:ext>
            </a:extLst>
          </p:cNvPr>
          <p:cNvSpPr txBox="1"/>
          <p:nvPr/>
        </p:nvSpPr>
        <p:spPr>
          <a:xfrm>
            <a:off x="751668" y="756208"/>
            <a:ext cx="3182346" cy="461665"/>
          </a:xfrm>
          <a:prstGeom prst="rect">
            <a:avLst/>
          </a:prstGeom>
          <a:noFill/>
        </p:spPr>
        <p:txBody>
          <a:bodyPr wrap="none" rtlCol="0">
            <a:spAutoFit/>
          </a:bodyPr>
          <a:lstStyle/>
          <a:p>
            <a:r>
              <a:rPr lang="en-US" sz="2400" b="1" dirty="0"/>
              <a:t>Nature-based Solutions</a:t>
            </a:r>
          </a:p>
        </p:txBody>
      </p:sp>
    </p:spTree>
    <p:extLst>
      <p:ext uri="{BB962C8B-B14F-4D97-AF65-F5344CB8AC3E}">
        <p14:creationId xmlns:p14="http://schemas.microsoft.com/office/powerpoint/2010/main" val="26401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85E60-CEC1-C64D-ADE2-0C7EE9ADD585}"/>
              </a:ext>
            </a:extLst>
          </p:cNvPr>
          <p:cNvSpPr txBox="1"/>
          <p:nvPr/>
        </p:nvSpPr>
        <p:spPr>
          <a:xfrm>
            <a:off x="1438800" y="677022"/>
            <a:ext cx="6266395" cy="400110"/>
          </a:xfrm>
          <a:prstGeom prst="rect">
            <a:avLst/>
          </a:prstGeom>
          <a:noFill/>
        </p:spPr>
        <p:txBody>
          <a:bodyPr wrap="none" rtlCol="0">
            <a:spAutoFit/>
          </a:bodyPr>
          <a:lstStyle/>
          <a:p>
            <a:r>
              <a:rPr lang="en-US" sz="2000" b="1" dirty="0"/>
              <a:t>Nature-based Solutions and Roads: Case Study from Haiti</a:t>
            </a:r>
          </a:p>
        </p:txBody>
      </p:sp>
      <p:sp>
        <p:nvSpPr>
          <p:cNvPr id="5" name="Rectangle 4">
            <a:extLst>
              <a:ext uri="{FF2B5EF4-FFF2-40B4-BE49-F238E27FC236}">
                <a16:creationId xmlns:a16="http://schemas.microsoft.com/office/drawing/2014/main" id="{31CFD28D-D599-0040-8D2C-15A02F5FDC45}"/>
              </a:ext>
            </a:extLst>
          </p:cNvPr>
          <p:cNvSpPr/>
          <p:nvPr/>
        </p:nvSpPr>
        <p:spPr>
          <a:xfrm>
            <a:off x="286715" y="1148149"/>
            <a:ext cx="8570563" cy="923330"/>
          </a:xfrm>
          <a:prstGeom prst="rect">
            <a:avLst/>
          </a:prstGeom>
        </p:spPr>
        <p:txBody>
          <a:bodyPr wrap="square">
            <a:spAutoFit/>
          </a:bodyPr>
          <a:lstStyle/>
          <a:p>
            <a:r>
              <a:rPr lang="en-US" b="1" dirty="0"/>
              <a:t>Problem to be addressed: </a:t>
            </a:r>
            <a:r>
              <a:rPr lang="en-US" dirty="0"/>
              <a:t>Heavy rainfall, floods and landslides destroyed road systems making certain areas in the island inaccessible and resulting in costly repairs and maintenance.</a:t>
            </a:r>
            <a:endParaRPr lang="en-US" dirty="0">
              <a:effectLst/>
            </a:endParaRPr>
          </a:p>
        </p:txBody>
      </p:sp>
      <p:pic>
        <p:nvPicPr>
          <p:cNvPr id="7" name="Picture 6" descr="Calendar&#10;&#10;Description automatically generated with medium confidence">
            <a:extLst>
              <a:ext uri="{FF2B5EF4-FFF2-40B4-BE49-F238E27FC236}">
                <a16:creationId xmlns:a16="http://schemas.microsoft.com/office/drawing/2014/main" id="{89BC18B0-D433-B446-B437-26EB6898C797}"/>
              </a:ext>
            </a:extLst>
          </p:cNvPr>
          <p:cNvPicPr>
            <a:picLocks noChangeAspect="1"/>
          </p:cNvPicPr>
          <p:nvPr/>
        </p:nvPicPr>
        <p:blipFill>
          <a:blip r:embed="rId2"/>
          <a:stretch>
            <a:fillRect/>
          </a:stretch>
        </p:blipFill>
        <p:spPr>
          <a:xfrm>
            <a:off x="286714" y="2071479"/>
            <a:ext cx="8570563" cy="4388791"/>
          </a:xfrm>
          <a:prstGeom prst="rect">
            <a:avLst/>
          </a:prstGeom>
        </p:spPr>
      </p:pic>
      <p:sp>
        <p:nvSpPr>
          <p:cNvPr id="4" name="TextBox 3">
            <a:extLst>
              <a:ext uri="{FF2B5EF4-FFF2-40B4-BE49-F238E27FC236}">
                <a16:creationId xmlns:a16="http://schemas.microsoft.com/office/drawing/2014/main" id="{D9209A29-E5FA-6144-A098-0AD7553B989C}"/>
              </a:ext>
            </a:extLst>
          </p:cNvPr>
          <p:cNvSpPr txBox="1"/>
          <p:nvPr/>
        </p:nvSpPr>
        <p:spPr>
          <a:xfrm>
            <a:off x="4557488" y="6050173"/>
            <a:ext cx="4586512" cy="261610"/>
          </a:xfrm>
          <a:prstGeom prst="rect">
            <a:avLst/>
          </a:prstGeom>
          <a:noFill/>
        </p:spPr>
        <p:txBody>
          <a:bodyPr wrap="none" rtlCol="0">
            <a:spAutoFit/>
          </a:bodyPr>
          <a:lstStyle/>
          <a:p>
            <a:r>
              <a:rPr lang="en-US" sz="1100" dirty="0"/>
              <a:t>Source: </a:t>
            </a:r>
            <a:r>
              <a:rPr lang="en-US" sz="1100" dirty="0">
                <a:hlinkClick r:id="rId3"/>
              </a:rPr>
              <a:t>AAE, Nature-based Solutions for resilient roads infrastructure in Haiti</a:t>
            </a:r>
            <a:endParaRPr lang="en-US" sz="1100" dirty="0"/>
          </a:p>
        </p:txBody>
      </p:sp>
    </p:spTree>
    <p:extLst>
      <p:ext uri="{BB962C8B-B14F-4D97-AF65-F5344CB8AC3E}">
        <p14:creationId xmlns:p14="http://schemas.microsoft.com/office/powerpoint/2010/main" val="42903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E5346-9C5B-9847-8AA6-615D785C7A78}"/>
              </a:ext>
            </a:extLst>
          </p:cNvPr>
          <p:cNvSpPr/>
          <p:nvPr/>
        </p:nvSpPr>
        <p:spPr>
          <a:xfrm>
            <a:off x="542441" y="1472211"/>
            <a:ext cx="8307092" cy="3293209"/>
          </a:xfrm>
          <a:prstGeom prst="rect">
            <a:avLst/>
          </a:prstGeom>
        </p:spPr>
        <p:txBody>
          <a:bodyPr wrap="square">
            <a:spAutoFit/>
          </a:bodyPr>
          <a:lstStyle/>
          <a:p>
            <a:r>
              <a:rPr lang="en-US" sz="1600" b="1" dirty="0">
                <a:latin typeface="Helvetica" pitchFamily="2" charset="0"/>
              </a:rPr>
              <a:t>Incorporate Climate Change in Road Asset Management. </a:t>
            </a:r>
            <a:r>
              <a:rPr lang="en-US" sz="1600" dirty="0">
                <a:latin typeface="Helvetica" pitchFamily="2" charset="0"/>
              </a:rPr>
              <a:t>With a focus on institutionalizing regular road management and funding for maintenance that integrates climate resiliency into road asset management.</a:t>
            </a:r>
          </a:p>
          <a:p>
            <a:endParaRPr lang="en-US" sz="1600" dirty="0">
              <a:effectLst/>
              <a:latin typeface="Helvetica" pitchFamily="2" charset="0"/>
            </a:endParaRPr>
          </a:p>
          <a:p>
            <a:r>
              <a:rPr lang="en-US" sz="1600" b="1" dirty="0">
                <a:latin typeface="Helvetica" pitchFamily="2" charset="0"/>
              </a:rPr>
              <a:t>Engineering Design solutions for effective long-term resilience. I</a:t>
            </a:r>
            <a:r>
              <a:rPr lang="en-US" sz="1600" dirty="0">
                <a:latin typeface="Helvetica" pitchFamily="2" charset="0"/>
              </a:rPr>
              <a:t>nvesting</a:t>
            </a:r>
          </a:p>
          <a:p>
            <a:r>
              <a:rPr lang="en-US" sz="1600" dirty="0">
                <a:latin typeface="Helvetica" pitchFamily="2" charset="0"/>
              </a:rPr>
              <a:t>proactively in pavement improvements to withstand increased temperature is economically justified under most climate projections, even without taking into account the cost of increased disruption time. Proactive adaptation to precipitation and flooding events is more expensive and better justified when taking into account disruption of traffic volume and economic links</a:t>
            </a:r>
          </a:p>
          <a:p>
            <a:endParaRPr lang="en-US" sz="1600" dirty="0">
              <a:effectLst/>
              <a:latin typeface="Helvetica" pitchFamily="2" charset="0"/>
            </a:endParaRPr>
          </a:p>
          <a:p>
            <a:r>
              <a:rPr lang="en-US" sz="1600" b="1" dirty="0">
                <a:latin typeface="Helvetica" pitchFamily="2" charset="0"/>
              </a:rPr>
              <a:t>Nature-based Solutions or Hybrid Solutions could offer cost effective adaptation measures for flooding, especially when taking into account co-benefits.</a:t>
            </a:r>
            <a:endParaRPr lang="en-US" sz="1600" b="1" dirty="0">
              <a:effectLst/>
              <a:latin typeface="Helvetica" pitchFamily="2" charset="0"/>
            </a:endParaRPr>
          </a:p>
        </p:txBody>
      </p:sp>
      <p:sp>
        <p:nvSpPr>
          <p:cNvPr id="3" name="TextBox 2">
            <a:extLst>
              <a:ext uri="{FF2B5EF4-FFF2-40B4-BE49-F238E27FC236}">
                <a16:creationId xmlns:a16="http://schemas.microsoft.com/office/drawing/2014/main" id="{5851BE37-F71F-2141-9359-CBAE65011F6C}"/>
              </a:ext>
            </a:extLst>
          </p:cNvPr>
          <p:cNvSpPr txBox="1"/>
          <p:nvPr/>
        </p:nvSpPr>
        <p:spPr>
          <a:xfrm>
            <a:off x="3304602" y="784858"/>
            <a:ext cx="2534796" cy="369332"/>
          </a:xfrm>
          <a:prstGeom prst="rect">
            <a:avLst/>
          </a:prstGeom>
          <a:noFill/>
        </p:spPr>
        <p:txBody>
          <a:bodyPr wrap="none" rtlCol="0">
            <a:spAutoFit/>
          </a:bodyPr>
          <a:lstStyle/>
          <a:p>
            <a:r>
              <a:rPr lang="en-US" dirty="0"/>
              <a:t>Policy Recommendations</a:t>
            </a:r>
          </a:p>
        </p:txBody>
      </p:sp>
    </p:spTree>
    <p:extLst>
      <p:ext uri="{BB962C8B-B14F-4D97-AF65-F5344CB8AC3E}">
        <p14:creationId xmlns:p14="http://schemas.microsoft.com/office/powerpoint/2010/main" val="188500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E5346-9C5B-9847-8AA6-615D785C7A78}"/>
              </a:ext>
            </a:extLst>
          </p:cNvPr>
          <p:cNvSpPr/>
          <p:nvPr/>
        </p:nvSpPr>
        <p:spPr>
          <a:xfrm>
            <a:off x="418454" y="1441215"/>
            <a:ext cx="8307092" cy="4770537"/>
          </a:xfrm>
          <a:prstGeom prst="rect">
            <a:avLst/>
          </a:prstGeom>
        </p:spPr>
        <p:txBody>
          <a:bodyPr wrap="square">
            <a:spAutoFit/>
          </a:bodyPr>
          <a:lstStyle/>
          <a:p>
            <a:pPr marL="285750" indent="-285750">
              <a:buFont typeface="Wingdings" pitchFamily="2" charset="2"/>
              <a:buChar char="ü"/>
            </a:pPr>
            <a:r>
              <a:rPr lang="en-US" sz="1600" dirty="0">
                <a:latin typeface="Helvetica" pitchFamily="2" charset="0"/>
              </a:rPr>
              <a:t>PIDA road transport projects could include in the design stage provisions to include high temperature seals in the construction of the roads</a:t>
            </a:r>
          </a:p>
          <a:p>
            <a:pPr marL="285750" indent="-285750">
              <a:buFont typeface="Wingdings" pitchFamily="2" charset="2"/>
              <a:buChar char="ü"/>
            </a:pPr>
            <a:endParaRPr lang="en-US" sz="1600" dirty="0">
              <a:latin typeface="Helvetica" pitchFamily="2" charset="0"/>
            </a:endParaRPr>
          </a:p>
          <a:p>
            <a:pPr marL="285750" indent="-285750">
              <a:buFont typeface="Wingdings" pitchFamily="2" charset="2"/>
              <a:buChar char="ü"/>
            </a:pPr>
            <a:r>
              <a:rPr lang="en-US" sz="1600" dirty="0">
                <a:latin typeface="Helvetica" pitchFamily="2" charset="0"/>
              </a:rPr>
              <a:t>Evaluate the optimal timing for precipitation and flooding adaptations actions for the PIDA projects.</a:t>
            </a:r>
          </a:p>
          <a:p>
            <a:pPr marL="285750" indent="-285750">
              <a:buFont typeface="Wingdings" pitchFamily="2" charset="2"/>
              <a:buChar char="ü"/>
            </a:pPr>
            <a:endParaRPr lang="en-US" sz="1600" dirty="0">
              <a:latin typeface="Helvetica" pitchFamily="2" charset="0"/>
            </a:endParaRPr>
          </a:p>
          <a:p>
            <a:pPr marL="285750" indent="-285750">
              <a:buFont typeface="Wingdings" pitchFamily="2" charset="2"/>
              <a:buChar char="ü"/>
            </a:pPr>
            <a:r>
              <a:rPr lang="en-US" sz="1600" dirty="0">
                <a:latin typeface="Helvetica" pitchFamily="2" charset="0"/>
              </a:rPr>
              <a:t>Require that project developers carry out climate risk evaluations for road and bridge projects. Follow-up using individual scenarios for climate projections, and more detailed engineering for project level analyses.</a:t>
            </a:r>
          </a:p>
          <a:p>
            <a:pPr marL="285750" indent="-285750">
              <a:buFont typeface="Wingdings" pitchFamily="2" charset="2"/>
              <a:buChar char="ü"/>
            </a:pPr>
            <a:endParaRPr lang="en-US" sz="1600" dirty="0">
              <a:latin typeface="Helvetica" pitchFamily="2" charset="0"/>
            </a:endParaRPr>
          </a:p>
          <a:p>
            <a:pPr marL="285750" indent="-285750">
              <a:buFont typeface="Wingdings" pitchFamily="2" charset="2"/>
              <a:buChar char="ü"/>
            </a:pPr>
            <a:r>
              <a:rPr lang="en-US" sz="1600" dirty="0">
                <a:latin typeface="Helvetica" pitchFamily="2" charset="0"/>
              </a:rPr>
              <a:t>Identify critical road networks in existing system, including bridges, and establish priority status for climate risk and financial analyses for those infrastructure segments.</a:t>
            </a:r>
          </a:p>
          <a:p>
            <a:pPr marL="285750" indent="-285750">
              <a:buFont typeface="Wingdings" pitchFamily="2" charset="2"/>
              <a:buChar char="ü"/>
            </a:pPr>
            <a:endParaRPr lang="en-US" sz="1600" dirty="0">
              <a:effectLst/>
              <a:latin typeface="Helvetica" pitchFamily="2" charset="0"/>
            </a:endParaRPr>
          </a:p>
          <a:p>
            <a:pPr marL="285750" indent="-285750">
              <a:buFont typeface="Wingdings" pitchFamily="2" charset="2"/>
              <a:buChar char="ü"/>
            </a:pPr>
            <a:r>
              <a:rPr lang="en-US" sz="1600" dirty="0">
                <a:latin typeface="Helvetica" pitchFamily="2" charset="0"/>
              </a:rPr>
              <a:t>Identify existing weather sensitive hotspots in the transport system – roads and bridges – and look across climate forecasts to identify trends of concern in temperature, precipitation, flooding, and river runoff scour or overtopping. Update construction norms to account for these factors.</a:t>
            </a:r>
          </a:p>
          <a:p>
            <a:pPr marL="285750" indent="-285750">
              <a:buFont typeface="Wingdings" pitchFamily="2" charset="2"/>
              <a:buChar char="ü"/>
            </a:pPr>
            <a:endParaRPr lang="en-US" sz="1600" dirty="0">
              <a:effectLst/>
              <a:latin typeface="Helvetica" pitchFamily="2" charset="0"/>
            </a:endParaRPr>
          </a:p>
          <a:p>
            <a:pPr marL="285750" indent="-285750">
              <a:buFont typeface="Wingdings" pitchFamily="2" charset="2"/>
              <a:buChar char="ü"/>
            </a:pPr>
            <a:r>
              <a:rPr lang="en-US" sz="1600" dirty="0">
                <a:latin typeface="Helvetica" pitchFamily="2" charset="0"/>
              </a:rPr>
              <a:t>Mainstream vulnerability assessment into a range of road infrastructure project types.</a:t>
            </a:r>
            <a:endParaRPr lang="en-US" sz="1600" dirty="0">
              <a:effectLst/>
              <a:latin typeface="Helvetica" pitchFamily="2" charset="0"/>
            </a:endParaRPr>
          </a:p>
        </p:txBody>
      </p:sp>
      <p:sp>
        <p:nvSpPr>
          <p:cNvPr id="3" name="TextBox 2">
            <a:extLst>
              <a:ext uri="{FF2B5EF4-FFF2-40B4-BE49-F238E27FC236}">
                <a16:creationId xmlns:a16="http://schemas.microsoft.com/office/drawing/2014/main" id="{5851BE37-F71F-2141-9359-CBAE65011F6C}"/>
              </a:ext>
            </a:extLst>
          </p:cNvPr>
          <p:cNvSpPr txBox="1"/>
          <p:nvPr/>
        </p:nvSpPr>
        <p:spPr>
          <a:xfrm>
            <a:off x="3304602" y="784858"/>
            <a:ext cx="3264805" cy="369332"/>
          </a:xfrm>
          <a:prstGeom prst="rect">
            <a:avLst/>
          </a:prstGeom>
          <a:noFill/>
        </p:spPr>
        <p:txBody>
          <a:bodyPr wrap="none" rtlCol="0">
            <a:spAutoFit/>
          </a:bodyPr>
          <a:lstStyle/>
          <a:p>
            <a:r>
              <a:rPr lang="en-US" b="1" dirty="0"/>
              <a:t>Specific PIDA Recommendations</a:t>
            </a:r>
          </a:p>
        </p:txBody>
      </p:sp>
    </p:spTree>
    <p:extLst>
      <p:ext uri="{BB962C8B-B14F-4D97-AF65-F5344CB8AC3E}">
        <p14:creationId xmlns:p14="http://schemas.microsoft.com/office/powerpoint/2010/main" val="116825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591F8AE-C28A-7B26-4900-1E52429D1EED}"/>
              </a:ext>
            </a:extLst>
          </p:cNvPr>
          <p:cNvGraphicFramePr/>
          <p:nvPr>
            <p:extLst>
              <p:ext uri="{D42A27DB-BD31-4B8C-83A1-F6EECF244321}">
                <p14:modId xmlns:p14="http://schemas.microsoft.com/office/powerpoint/2010/main" val="1934236752"/>
              </p:ext>
            </p:extLst>
          </p:nvPr>
        </p:nvGraphicFramePr>
        <p:xfrm>
          <a:off x="1524000" y="74607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95A467B-41E7-E11C-FBDB-5C3778742811}"/>
              </a:ext>
            </a:extLst>
          </p:cNvPr>
          <p:cNvSpPr txBox="1"/>
          <p:nvPr/>
        </p:nvSpPr>
        <p:spPr>
          <a:xfrm>
            <a:off x="1524000" y="5145437"/>
            <a:ext cx="6847708" cy="646331"/>
          </a:xfrm>
          <a:prstGeom prst="rect">
            <a:avLst/>
          </a:prstGeom>
          <a:noFill/>
        </p:spPr>
        <p:txBody>
          <a:bodyPr wrap="none" rtlCol="0">
            <a:spAutoFit/>
          </a:bodyPr>
          <a:lstStyle/>
          <a:p>
            <a:r>
              <a:rPr lang="en-US" dirty="0"/>
              <a:t>Any action already being taken to address this hazard?</a:t>
            </a:r>
          </a:p>
          <a:p>
            <a:r>
              <a:rPr lang="en-US" dirty="0"/>
              <a:t>What types of actions could be implemented now on the PIDA project?</a:t>
            </a:r>
          </a:p>
        </p:txBody>
      </p:sp>
    </p:spTree>
    <p:extLst>
      <p:ext uri="{BB962C8B-B14F-4D97-AF65-F5344CB8AC3E}">
        <p14:creationId xmlns:p14="http://schemas.microsoft.com/office/powerpoint/2010/main" val="165573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465CB-C1A2-F041-A52E-B7CC00167468}"/>
              </a:ext>
            </a:extLst>
          </p:cNvPr>
          <p:cNvSpPr txBox="1">
            <a:spLocks/>
          </p:cNvSpPr>
          <p:nvPr/>
        </p:nvSpPr>
        <p:spPr>
          <a:xfrm>
            <a:off x="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Resources</a:t>
            </a:r>
          </a:p>
        </p:txBody>
      </p:sp>
      <p:sp>
        <p:nvSpPr>
          <p:cNvPr id="4" name="TextBox 3">
            <a:extLst>
              <a:ext uri="{FF2B5EF4-FFF2-40B4-BE49-F238E27FC236}">
                <a16:creationId xmlns:a16="http://schemas.microsoft.com/office/drawing/2014/main" id="{D6D326C4-0F7B-B34F-B014-EF1AA8E50883}"/>
              </a:ext>
            </a:extLst>
          </p:cNvPr>
          <p:cNvSpPr txBox="1"/>
          <p:nvPr/>
        </p:nvSpPr>
        <p:spPr>
          <a:xfrm>
            <a:off x="673007" y="1469910"/>
            <a:ext cx="7039627" cy="5355312"/>
          </a:xfrm>
          <a:prstGeom prst="rect">
            <a:avLst/>
          </a:prstGeom>
          <a:noFill/>
        </p:spPr>
        <p:txBody>
          <a:bodyPr wrap="square" rtlCol="0">
            <a:spAutoFit/>
          </a:bodyPr>
          <a:lstStyle/>
          <a:p>
            <a:r>
              <a:rPr lang="en-US" dirty="0">
                <a:hlinkClick r:id="rId2"/>
              </a:rPr>
              <a:t>World Bank, Enhanced Climate Resilience of Africa’s Infrastructure</a:t>
            </a:r>
            <a:endParaRPr lang="en-US" dirty="0"/>
          </a:p>
          <a:p>
            <a:endParaRPr lang="en-US" dirty="0"/>
          </a:p>
          <a:p>
            <a:r>
              <a:rPr lang="en-US" dirty="0" err="1"/>
              <a:t>Raffaello</a:t>
            </a:r>
            <a:r>
              <a:rPr lang="en-US" dirty="0"/>
              <a:t> </a:t>
            </a:r>
            <a:r>
              <a:rPr lang="en-US" dirty="0" err="1"/>
              <a:t>Cervigni</a:t>
            </a:r>
            <a:r>
              <a:rPr lang="en-US" dirty="0"/>
              <a:t>, Andrew </a:t>
            </a:r>
            <a:r>
              <a:rPr lang="en-US" dirty="0" err="1"/>
              <a:t>Losos</a:t>
            </a:r>
            <a:r>
              <a:rPr lang="en-US" dirty="0"/>
              <a:t>, Paul </a:t>
            </a:r>
            <a:r>
              <a:rPr lang="en-US" dirty="0" err="1"/>
              <a:t>Chinowsky</a:t>
            </a:r>
            <a:r>
              <a:rPr lang="en-US" dirty="0"/>
              <a:t>, and James E. Neumann. Enhancing the Climate Resilience of Africa’s Infrastructure: The Roads and Bridge Sector. Africa Development Forum series. Washington, DC: World Bank. </a:t>
            </a:r>
            <a:r>
              <a:rPr lang="en-US" dirty="0" err="1"/>
              <a:t>doi</a:t>
            </a:r>
            <a:r>
              <a:rPr lang="en-US" dirty="0"/>
              <a:t>: 10.1596/978-1-4648-0466-3. License: Creative Commons Attribution CC BY 3.0 IGO</a:t>
            </a:r>
          </a:p>
          <a:p>
            <a:endParaRPr lang="en-US" dirty="0"/>
          </a:p>
          <a:p>
            <a:r>
              <a:rPr lang="en-US" dirty="0"/>
              <a:t>European Commission, Climate Change and Major Projects: Outline of the climate change related requirements and guidance for major projects in the 2014-2020 programming period</a:t>
            </a:r>
          </a:p>
          <a:p>
            <a:endParaRPr lang="en-US" dirty="0"/>
          </a:p>
          <a:p>
            <a:r>
              <a:rPr lang="en-US" dirty="0">
                <a:hlinkClick r:id="rId3"/>
              </a:rPr>
              <a:t>AAE, Nature-based Solutions for resilient roads infrastructure in Haiti</a:t>
            </a:r>
            <a:endParaRPr lang="en-US" dirty="0"/>
          </a:p>
          <a:p>
            <a:endParaRPr lang="en-US" dirty="0"/>
          </a:p>
          <a:p>
            <a:r>
              <a:rPr lang="en-US" dirty="0">
                <a:hlinkClick r:id="rId4"/>
              </a:rPr>
              <a:t>Asian Development Bank. Guidelines for climate proofing investment in the transport sector: Road infrastructure projects.</a:t>
            </a:r>
          </a:p>
          <a:p>
            <a:r>
              <a:rPr lang="en-US" dirty="0">
                <a:hlinkClick r:id="rId4"/>
              </a:rPr>
              <a:t>Mandaluyong City, Philippines: Asian Development Bank, 2011.</a:t>
            </a:r>
            <a:endParaRPr lang="en-US" dirty="0"/>
          </a:p>
          <a:p>
            <a:endParaRPr lang="en-US" dirty="0"/>
          </a:p>
          <a:p>
            <a:endParaRPr lang="en-US" dirty="0"/>
          </a:p>
        </p:txBody>
      </p:sp>
    </p:spTree>
    <p:extLst>
      <p:ext uri="{BB962C8B-B14F-4D97-AF65-F5344CB8AC3E}">
        <p14:creationId xmlns:p14="http://schemas.microsoft.com/office/powerpoint/2010/main" val="96282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Structure of the Module		</a:t>
            </a:r>
            <a:endParaRPr lang="en-US" dirty="0"/>
          </a:p>
        </p:txBody>
      </p:sp>
      <p:sp>
        <p:nvSpPr>
          <p:cNvPr id="3" name="Content Placeholder 2">
            <a:extLst>
              <a:ext uri="{FF2B5EF4-FFF2-40B4-BE49-F238E27FC236}">
                <a16:creationId xmlns:a16="http://schemas.microsoft.com/office/drawing/2014/main" id="{962AF58B-1C47-1D42-932B-1D76DBFBC9D3}"/>
              </a:ext>
            </a:extLst>
          </p:cNvPr>
          <p:cNvSpPr txBox="1">
            <a:spLocks/>
          </p:cNvSpPr>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Aims of the Module</a:t>
            </a:r>
          </a:p>
          <a:p>
            <a:r>
              <a:rPr lang="en-US" dirty="0"/>
              <a:t>Setting expectations and scope for climate resilience</a:t>
            </a:r>
          </a:p>
          <a:p>
            <a:r>
              <a:rPr lang="en-US" dirty="0"/>
              <a:t>Assessing climate risk and vulnerability for roads</a:t>
            </a:r>
          </a:p>
          <a:p>
            <a:r>
              <a:rPr lang="en-US" dirty="0"/>
              <a:t>Adaptation Measures and options to increase climate resilience of roads projects</a:t>
            </a:r>
          </a:p>
          <a:p>
            <a:r>
              <a:rPr lang="en-US" dirty="0"/>
              <a:t>Nature-based Solutions and Case Study</a:t>
            </a:r>
          </a:p>
          <a:p>
            <a:r>
              <a:rPr lang="en-US"/>
              <a:t>Recommendations</a:t>
            </a:r>
            <a:endParaRPr lang="en-US" dirty="0"/>
          </a:p>
        </p:txBody>
      </p:sp>
    </p:spTree>
    <p:extLst>
      <p:ext uri="{BB962C8B-B14F-4D97-AF65-F5344CB8AC3E}">
        <p14:creationId xmlns:p14="http://schemas.microsoft.com/office/powerpoint/2010/main" val="426018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nvPr>
        </p:nvSpPr>
        <p:spPr>
          <a:xfrm>
            <a:off x="376147" y="683214"/>
            <a:ext cx="8483784" cy="993775"/>
          </a:xfrm>
        </p:spPr>
        <p:txBody>
          <a:bodyPr>
            <a:normAutofit fontScale="90000"/>
          </a:bodyPr>
          <a:lstStyle/>
          <a:p>
            <a:r>
              <a:rPr lang="en-US" dirty="0"/>
              <a:t>Aims of AFRI-RES &amp; the Training </a:t>
            </a:r>
            <a:r>
              <a:rPr lang="en-US" dirty="0" err="1"/>
              <a:t>Programme</a:t>
            </a:r>
            <a:endParaRPr lang="en-US" dirty="0"/>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nvPr>
        </p:nvSpPr>
        <p:spPr>
          <a:xfrm>
            <a:off x="316523" y="1885648"/>
            <a:ext cx="8827477" cy="1570231"/>
          </a:xfrm>
        </p:spPr>
        <p:txBody>
          <a:bodyPr>
            <a:normAutofit/>
          </a:bodyPr>
          <a:lstStyle/>
          <a:p>
            <a:pPr marL="0" indent="0">
              <a:lnSpc>
                <a:spcPct val="120000"/>
              </a:lnSpc>
              <a:spcBef>
                <a:spcPts val="360"/>
              </a:spcBef>
              <a:buNone/>
            </a:pPr>
            <a:r>
              <a:rPr lang="en-US" sz="1600" dirty="0"/>
              <a:t>The Africa Climate Resilient Investment Facility (AFRI-RES) Objective: Strengthen the capacity of African institutions (national governments, river basin organizations, Regional Economic Communities, power pools and development practitioners) to plan, design, and implement investments resilient to climate variability and change in selected sectors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nvSpPr>
        <p:spPr>
          <a:xfrm>
            <a:off x="376147" y="3610780"/>
            <a:ext cx="8483784" cy="2554545"/>
          </a:xfrm>
          <a:prstGeom prst="rect">
            <a:avLst/>
          </a:prstGeom>
          <a:noFill/>
        </p:spPr>
        <p:txBody>
          <a:bodyPr wrap="square" rtlCol="0">
            <a:spAutoFit/>
          </a:bodyPr>
          <a:lstStyle/>
          <a:p>
            <a:pPr lvl="0"/>
            <a:r>
              <a:rPr lang="en-US" sz="1600" dirty="0"/>
              <a:t>Training </a:t>
            </a:r>
            <a:r>
              <a:rPr lang="en-US" sz="1600" dirty="0" err="1"/>
              <a:t>Programme</a:t>
            </a:r>
            <a:r>
              <a:rPr lang="en-US" sz="1600" dirty="0"/>
              <a:t> Objectives</a:t>
            </a:r>
          </a:p>
          <a:p>
            <a:pPr marL="285750" indent="-285750">
              <a:buFont typeface="Wingdings" pitchFamily="2" charset="2"/>
              <a:buChar char="ü"/>
            </a:pPr>
            <a:r>
              <a:rPr lang="en-US" sz="1600" dirty="0"/>
              <a:t>are well informed of climate risks to Africa’s infrastructure</a:t>
            </a:r>
          </a:p>
          <a:p>
            <a:pPr marL="285750" indent="-285750">
              <a:buFont typeface="Wingdings" pitchFamily="2" charset="2"/>
              <a:buChar char="ü"/>
            </a:pPr>
            <a:r>
              <a:rPr lang="en-US" sz="1600" dirty="0"/>
              <a:t>understand climate resilience and its attributes and guidelines</a:t>
            </a:r>
          </a:p>
          <a:p>
            <a:pPr marL="285750" indent="-285750">
              <a:buFont typeface="Wingdings" pitchFamily="2" charset="2"/>
              <a:buChar char="ü"/>
            </a:pPr>
            <a:r>
              <a:rPr lang="en-US" sz="1600" dirty="0"/>
              <a:t>are trained on the use of the resilience attributes and climate resilient guidelines for roads sector already developed through the World Bank under the AFRI-RES </a:t>
            </a:r>
            <a:r>
              <a:rPr lang="en-US" sz="1600" dirty="0" err="1"/>
              <a:t>programme</a:t>
            </a:r>
            <a:endParaRPr lang="en-US" sz="1600" dirty="0"/>
          </a:p>
          <a:p>
            <a:pPr marL="285750" indent="-285750">
              <a:buFont typeface="Wingdings" pitchFamily="2" charset="2"/>
              <a:buChar char="ü"/>
            </a:pPr>
            <a:r>
              <a:rPr lang="en-US" sz="1600" dirty="0"/>
              <a:t>can monitor and evaluate projects for adopting climate resilience attributes to ensure intended impacts of the projects</a:t>
            </a:r>
          </a:p>
          <a:p>
            <a:pPr marL="285750" indent="-285750">
              <a:buFont typeface="Wingdings" pitchFamily="2" charset="2"/>
              <a:buChar char="ü"/>
            </a:pPr>
            <a:r>
              <a:rPr lang="en-US" sz="1600" dirty="0"/>
              <a:t>promote climate resilient measures to improve the quality and sustainability of projects</a:t>
            </a:r>
          </a:p>
          <a:p>
            <a:pPr marL="285750" indent="-285750">
              <a:buFont typeface="Wingdings" pitchFamily="2" charset="2"/>
              <a:buChar char="ü"/>
            </a:pPr>
            <a:r>
              <a:rPr lang="en-US" sz="1600" dirty="0"/>
              <a:t>increase capacity on adaptive management of projects to integrate new information and knowledge on climate resilience relevant for the projects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nvPr>
        </p:nvSpPr>
        <p:spPr>
          <a:xfrm>
            <a:off x="628650" y="500062"/>
            <a:ext cx="7886700" cy="1325563"/>
          </a:xfrm>
        </p:spPr>
        <p:txBody>
          <a:bodyPr/>
          <a:lstStyle/>
          <a:p>
            <a:r>
              <a:rPr lang="en-US" dirty="0"/>
              <a:t>Aims of Module 3</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nvPr>
        </p:nvSpPr>
        <p:spPr>
          <a:xfrm>
            <a:off x="628650" y="1834173"/>
            <a:ext cx="5117242" cy="4351338"/>
          </a:xfrm>
        </p:spPr>
        <p:txBody>
          <a:bodyPr>
            <a:normAutofit/>
          </a:bodyPr>
          <a:lstStyle/>
          <a:p>
            <a:pPr marL="0" indent="0">
              <a:buNone/>
            </a:pPr>
            <a:r>
              <a:rPr lang="en-US" dirty="0"/>
              <a:t>Upon the completion of Module 3, participants will </a:t>
            </a:r>
          </a:p>
          <a:p>
            <a:pPr>
              <a:buFont typeface="Wingdings" pitchFamily="2" charset="2"/>
              <a:buChar char="ü"/>
            </a:pPr>
            <a:r>
              <a:rPr lang="en-US" dirty="0"/>
              <a:t>understand climate resilience and its attributes and guidelines</a:t>
            </a:r>
          </a:p>
          <a:p>
            <a:pPr marL="285750" indent="-285750">
              <a:buFont typeface="Wingdings" pitchFamily="2" charset="2"/>
              <a:buChar char="ü"/>
            </a:pPr>
            <a:r>
              <a:rPr lang="en-US" dirty="0"/>
              <a:t>promote climate resilient measures to improve the quality and sustainability of projects</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kumimoji="0" lang="en-US" dirty="0">
              <a:solidFill>
                <a:schemeClr val="accent3">
                  <a:shade val="75000"/>
                </a:schemeClr>
              </a:solidFill>
            </a:endParaRPr>
          </a:p>
        </p:txBody>
      </p:sp>
      <p:sp>
        <p:nvSpPr>
          <p:cNvPr id="8" name="TextBox 7">
            <a:extLst>
              <a:ext uri="{FF2B5EF4-FFF2-40B4-BE49-F238E27FC236}">
                <a16:creationId xmlns:a16="http://schemas.microsoft.com/office/drawing/2014/main" id="{69D8B655-A0B5-46F5-B94C-1321E9094208}"/>
              </a:ext>
            </a:extLst>
          </p:cNvPr>
          <p:cNvSpPr txBox="1"/>
          <p:nvPr/>
        </p:nvSpPr>
        <p:spPr>
          <a:xfrm>
            <a:off x="1784759" y="1025978"/>
            <a:ext cx="5363117" cy="461665"/>
          </a:xfrm>
          <a:prstGeom prst="rect">
            <a:avLst/>
          </a:prstGeom>
          <a:noFill/>
        </p:spPr>
        <p:txBody>
          <a:bodyPr wrap="square" rtlCol="0">
            <a:spAutoFit/>
          </a:bodyPr>
          <a:lstStyle/>
          <a:p>
            <a:pPr algn="ctr"/>
            <a:r>
              <a:rPr lang="en-US" sz="2400" b="1" dirty="0">
                <a:solidFill>
                  <a:srgbClr val="0070C0"/>
                </a:solidFill>
              </a:rPr>
              <a:t>Setting Expectations and Scope</a:t>
            </a:r>
            <a:endParaRPr lang="en-GB" sz="2400" b="1" dirty="0">
              <a:solidFill>
                <a:srgbClr val="0070C0"/>
              </a:solidFill>
            </a:endParaRPr>
          </a:p>
        </p:txBody>
      </p:sp>
      <p:sp>
        <p:nvSpPr>
          <p:cNvPr id="5" name="Rectangle 4">
            <a:extLst>
              <a:ext uri="{FF2B5EF4-FFF2-40B4-BE49-F238E27FC236}">
                <a16:creationId xmlns:a16="http://schemas.microsoft.com/office/drawing/2014/main" id="{2A2430D9-9305-EC4C-A926-E8E253B83772}"/>
              </a:ext>
            </a:extLst>
          </p:cNvPr>
          <p:cNvSpPr/>
          <p:nvPr/>
        </p:nvSpPr>
        <p:spPr>
          <a:xfrm>
            <a:off x="578226" y="1706005"/>
            <a:ext cx="7987547" cy="5078313"/>
          </a:xfrm>
          <a:prstGeom prst="rect">
            <a:avLst/>
          </a:prstGeom>
        </p:spPr>
        <p:txBody>
          <a:bodyPr wrap="square">
            <a:spAutoFit/>
          </a:bodyPr>
          <a:lstStyle/>
          <a:p>
            <a:r>
              <a:rPr lang="en-US" dirty="0"/>
              <a:t>Adapting infrastructure planning and design ex ante has great potential to reduce climate change impacts on infrastructure in drier futures, and to take better advantage of higher water availability in wetter futures (WB, ECRAI)</a:t>
            </a:r>
          </a:p>
          <a:p>
            <a:endParaRPr lang="en-US" dirty="0"/>
          </a:p>
          <a:p>
            <a:r>
              <a:rPr lang="en-US" dirty="0"/>
              <a:t>What could be influenced by climate change?</a:t>
            </a:r>
          </a:p>
          <a:p>
            <a:pPr marL="285750" indent="-285750">
              <a:buFont typeface="Arial" panose="020B0604020202020204" pitchFamily="34" charset="0"/>
              <a:buChar char="•"/>
            </a:pPr>
            <a:r>
              <a:rPr lang="en-US" dirty="0"/>
              <a:t>Disruption of the Africa road network and economic costs</a:t>
            </a:r>
          </a:p>
          <a:p>
            <a:pPr marL="285750" indent="-285750">
              <a:buFont typeface="Arial" panose="020B0604020202020204" pitchFamily="34" charset="0"/>
              <a:buChar char="•"/>
            </a:pPr>
            <a:r>
              <a:rPr lang="en-US" dirty="0"/>
              <a:t>Increased maintenance costs</a:t>
            </a:r>
          </a:p>
          <a:p>
            <a:pPr marL="285750" indent="-285750">
              <a:buFont typeface="Arial" panose="020B0604020202020204" pitchFamily="34" charset="0"/>
              <a:buChar char="•"/>
            </a:pPr>
            <a:r>
              <a:rPr lang="en-US" dirty="0"/>
              <a:t>Shorter life span of roads and bridges</a:t>
            </a:r>
          </a:p>
          <a:p>
            <a:pPr marL="285750" indent="-285750">
              <a:buFont typeface="Arial" panose="020B0604020202020204" pitchFamily="34" charset="0"/>
              <a:buChar char="•"/>
            </a:pPr>
            <a:r>
              <a:rPr lang="en-US" dirty="0"/>
              <a:t>Destruction of segments of roads and bridges</a:t>
            </a:r>
          </a:p>
          <a:p>
            <a:pPr marL="285750" indent="-285750">
              <a:buFont typeface="Arial" panose="020B0604020202020204" pitchFamily="34" charset="0"/>
              <a:buChar char="•"/>
            </a:pPr>
            <a:r>
              <a:rPr lang="en-US" dirty="0"/>
              <a:t>Implications for food security</a:t>
            </a:r>
          </a:p>
          <a:p>
            <a:pPr marL="285750" indent="-285750">
              <a:buFont typeface="Arial" panose="020B0604020202020204" pitchFamily="34" charset="0"/>
              <a:buChar char="•"/>
            </a:pPr>
            <a:endParaRPr lang="en-US" dirty="0"/>
          </a:p>
          <a:p>
            <a:endParaRPr lang="en-US" dirty="0"/>
          </a:p>
          <a:p>
            <a:r>
              <a:rPr lang="en-US" dirty="0"/>
              <a:t>What should climate resilient measures address?</a:t>
            </a:r>
          </a:p>
          <a:p>
            <a:endParaRPr lang="en-US" dirty="0"/>
          </a:p>
          <a:p>
            <a:r>
              <a:rPr lang="en-US" dirty="0"/>
              <a:t>What variables should be considered?</a:t>
            </a:r>
          </a:p>
          <a:p>
            <a:endParaRPr lang="en-US" dirty="0"/>
          </a:p>
          <a:p>
            <a:r>
              <a:rPr lang="en-US" dirty="0"/>
              <a:t>What information and guidance will be provided by the government? </a:t>
            </a:r>
          </a:p>
          <a:p>
            <a:endParaRPr lang="en-US" dirty="0"/>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207CF1-C1C2-6441-8E14-8926529E2AAB}"/>
              </a:ext>
            </a:extLst>
          </p:cNvPr>
          <p:cNvPicPr>
            <a:picLocks noChangeAspect="1"/>
          </p:cNvPicPr>
          <p:nvPr/>
        </p:nvPicPr>
        <p:blipFill>
          <a:blip r:embed="rId2"/>
          <a:stretch>
            <a:fillRect/>
          </a:stretch>
        </p:blipFill>
        <p:spPr>
          <a:xfrm>
            <a:off x="0" y="602251"/>
            <a:ext cx="9144000" cy="5653498"/>
          </a:xfrm>
          <a:prstGeom prst="rect">
            <a:avLst/>
          </a:prstGeom>
        </p:spPr>
      </p:pic>
    </p:spTree>
    <p:extLst>
      <p:ext uri="{BB962C8B-B14F-4D97-AF65-F5344CB8AC3E}">
        <p14:creationId xmlns:p14="http://schemas.microsoft.com/office/powerpoint/2010/main" val="243024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A5B8E-D709-B943-81F9-D7BBCB5A43F6}"/>
              </a:ext>
            </a:extLst>
          </p:cNvPr>
          <p:cNvPicPr>
            <a:picLocks noChangeAspect="1"/>
          </p:cNvPicPr>
          <p:nvPr/>
        </p:nvPicPr>
        <p:blipFill>
          <a:blip r:embed="rId2"/>
          <a:stretch>
            <a:fillRect/>
          </a:stretch>
        </p:blipFill>
        <p:spPr>
          <a:xfrm>
            <a:off x="0" y="507358"/>
            <a:ext cx="9144000" cy="5843284"/>
          </a:xfrm>
          <a:prstGeom prst="rect">
            <a:avLst/>
          </a:prstGeom>
        </p:spPr>
      </p:pic>
    </p:spTree>
    <p:extLst>
      <p:ext uri="{BB962C8B-B14F-4D97-AF65-F5344CB8AC3E}">
        <p14:creationId xmlns:p14="http://schemas.microsoft.com/office/powerpoint/2010/main" val="79095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3E0FD6-301D-1345-A1C2-2F06A83896CE}"/>
              </a:ext>
            </a:extLst>
          </p:cNvPr>
          <p:cNvPicPr>
            <a:picLocks noChangeAspect="1"/>
          </p:cNvPicPr>
          <p:nvPr/>
        </p:nvPicPr>
        <p:blipFill>
          <a:blip r:embed="rId2"/>
          <a:stretch>
            <a:fillRect/>
          </a:stretch>
        </p:blipFill>
        <p:spPr>
          <a:xfrm>
            <a:off x="0" y="2572332"/>
            <a:ext cx="9144000" cy="1713336"/>
          </a:xfrm>
          <a:prstGeom prst="rect">
            <a:avLst/>
          </a:prstGeom>
        </p:spPr>
      </p:pic>
      <p:sp>
        <p:nvSpPr>
          <p:cNvPr id="3" name="TextBox 2">
            <a:extLst>
              <a:ext uri="{FF2B5EF4-FFF2-40B4-BE49-F238E27FC236}">
                <a16:creationId xmlns:a16="http://schemas.microsoft.com/office/drawing/2014/main" id="{4A7DA93A-1E55-2949-ACCA-01CF91644A7D}"/>
              </a:ext>
            </a:extLst>
          </p:cNvPr>
          <p:cNvSpPr txBox="1"/>
          <p:nvPr/>
        </p:nvSpPr>
        <p:spPr>
          <a:xfrm>
            <a:off x="263471" y="4866467"/>
            <a:ext cx="7966129" cy="923330"/>
          </a:xfrm>
          <a:prstGeom prst="rect">
            <a:avLst/>
          </a:prstGeom>
          <a:noFill/>
        </p:spPr>
        <p:txBody>
          <a:bodyPr wrap="square" rtlCol="0">
            <a:spAutoFit/>
          </a:bodyPr>
          <a:lstStyle/>
          <a:p>
            <a:r>
              <a:rPr lang="en-US" dirty="0"/>
              <a:t>Source: European Commission, Climate Change and Major Projects: Outline of the climate change related requirements and guidance for major projects in the 2014-2020 programming period</a:t>
            </a:r>
          </a:p>
        </p:txBody>
      </p:sp>
    </p:spTree>
    <p:extLst>
      <p:ext uri="{BB962C8B-B14F-4D97-AF65-F5344CB8AC3E}">
        <p14:creationId xmlns:p14="http://schemas.microsoft.com/office/powerpoint/2010/main" val="37864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79F76-9A78-B44F-89FC-AA5E2D113067}"/>
              </a:ext>
            </a:extLst>
          </p:cNvPr>
          <p:cNvPicPr>
            <a:picLocks noChangeAspect="1"/>
          </p:cNvPicPr>
          <p:nvPr/>
        </p:nvPicPr>
        <p:blipFill>
          <a:blip r:embed="rId2"/>
          <a:stretch>
            <a:fillRect/>
          </a:stretch>
        </p:blipFill>
        <p:spPr>
          <a:xfrm>
            <a:off x="0" y="959360"/>
            <a:ext cx="9144000" cy="4939280"/>
          </a:xfrm>
          <a:prstGeom prst="rect">
            <a:avLst/>
          </a:prstGeom>
        </p:spPr>
      </p:pic>
    </p:spTree>
    <p:extLst>
      <p:ext uri="{BB962C8B-B14F-4D97-AF65-F5344CB8AC3E}">
        <p14:creationId xmlns:p14="http://schemas.microsoft.com/office/powerpoint/2010/main" val="2918661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13028</TotalTime>
  <Words>1489</Words>
  <Application>Microsoft Macintosh PowerPoint</Application>
  <PresentationFormat>On-screen Show (4:3)</PresentationFormat>
  <Paragraphs>144</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vt:lpstr>
      <vt:lpstr>Lucida Sans</vt:lpstr>
      <vt:lpstr>Wingdings</vt:lpstr>
      <vt:lpstr>Office Theme</vt:lpstr>
      <vt:lpstr>PowerPoint Presentation</vt:lpstr>
      <vt:lpstr>PowerPoint Presentation</vt:lpstr>
      <vt:lpstr>Aims of AFRI-RES &amp; the Training Programme</vt:lpstr>
      <vt:lpstr>Aims of Module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Julie Greenwalt</cp:lastModifiedBy>
  <cp:revision>50</cp:revision>
  <cp:lastPrinted>2019-09-16T07:34:27Z</cp:lastPrinted>
  <dcterms:created xsi:type="dcterms:W3CDTF">2020-06-02T15:41:00Z</dcterms:created>
  <dcterms:modified xsi:type="dcterms:W3CDTF">2022-10-27T13:18:18Z</dcterms:modified>
</cp:coreProperties>
</file>