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409" r:id="rId2"/>
    <p:sldId id="430" r:id="rId3"/>
    <p:sldId id="264" r:id="rId4"/>
    <p:sldId id="265" r:id="rId5"/>
    <p:sldId id="383" r:id="rId6"/>
    <p:sldId id="414" r:id="rId7"/>
    <p:sldId id="260" r:id="rId8"/>
    <p:sldId id="415" r:id="rId9"/>
    <p:sldId id="436" r:id="rId10"/>
    <p:sldId id="413" r:id="rId11"/>
    <p:sldId id="411" r:id="rId12"/>
    <p:sldId id="422" r:id="rId13"/>
    <p:sldId id="420" r:id="rId14"/>
    <p:sldId id="438" r:id="rId15"/>
    <p:sldId id="437" r:id="rId16"/>
    <p:sldId id="439" r:id="rId17"/>
    <p:sldId id="434" r:id="rId18"/>
    <p:sldId id="435" r:id="rId19"/>
    <p:sldId id="266" r:id="rId20"/>
    <p:sldId id="267" r:id="rId21"/>
    <p:sldId id="257" r:id="rId22"/>
    <p:sldId id="418" r:id="rId23"/>
    <p:sldId id="425"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9" autoAdjust="0"/>
    <p:restoredTop sz="77871"/>
  </p:normalViewPr>
  <p:slideViewPr>
    <p:cSldViewPr snapToGrid="0" snapToObjects="1">
      <p:cViewPr varScale="1">
        <p:scale>
          <a:sx n="82" d="100"/>
          <a:sy n="82" d="100"/>
        </p:scale>
        <p:origin x="2000"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32BC6-7A7E-4B4B-B04A-17D58161332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8D03F0A-346A-A448-A00C-8789D20ACCEB}">
      <dgm:prSet/>
      <dgm:spPr/>
      <dgm:t>
        <a:bodyPr/>
        <a:lstStyle/>
        <a:p>
          <a:r>
            <a:rPr lang="en-US"/>
            <a:t>What are impacts of climate change that you are experiencing in your country?</a:t>
          </a:r>
        </a:p>
      </dgm:t>
    </dgm:pt>
    <dgm:pt modelId="{08CDEE19-007B-C043-93EA-C1609439FAF7}" type="parTrans" cxnId="{F20A2F92-DC69-5043-A516-0A3038C02C4E}">
      <dgm:prSet/>
      <dgm:spPr/>
      <dgm:t>
        <a:bodyPr/>
        <a:lstStyle/>
        <a:p>
          <a:endParaRPr lang="en-US"/>
        </a:p>
      </dgm:t>
    </dgm:pt>
    <dgm:pt modelId="{94C8D305-5B33-5749-893B-37483950C5FF}" type="sibTrans" cxnId="{F20A2F92-DC69-5043-A516-0A3038C02C4E}">
      <dgm:prSet/>
      <dgm:spPr/>
      <dgm:t>
        <a:bodyPr/>
        <a:lstStyle/>
        <a:p>
          <a:endParaRPr lang="en-US"/>
        </a:p>
      </dgm:t>
    </dgm:pt>
    <dgm:pt modelId="{E4F8BDAB-DFE4-804C-9BA5-B3BFFB32FF92}">
      <dgm:prSet/>
      <dgm:spPr/>
      <dgm:t>
        <a:bodyPr/>
        <a:lstStyle/>
        <a:p>
          <a:r>
            <a:rPr lang="en-US"/>
            <a:t>What data and knowledge gaps are there that limit the capacity to assess climate impacts?</a:t>
          </a:r>
        </a:p>
      </dgm:t>
    </dgm:pt>
    <dgm:pt modelId="{22EDA8B4-A226-134A-9FD8-F0FFB6804955}" type="parTrans" cxnId="{E7C48EB2-0C62-544C-978D-465A3B8C3419}">
      <dgm:prSet/>
      <dgm:spPr/>
      <dgm:t>
        <a:bodyPr/>
        <a:lstStyle/>
        <a:p>
          <a:endParaRPr lang="en-US"/>
        </a:p>
      </dgm:t>
    </dgm:pt>
    <dgm:pt modelId="{B640D1EB-4DA6-F64A-9064-1D0351B1FF9F}" type="sibTrans" cxnId="{E7C48EB2-0C62-544C-978D-465A3B8C3419}">
      <dgm:prSet/>
      <dgm:spPr/>
      <dgm:t>
        <a:bodyPr/>
        <a:lstStyle/>
        <a:p>
          <a:endParaRPr lang="en-US"/>
        </a:p>
      </dgm:t>
    </dgm:pt>
    <dgm:pt modelId="{8ADE2677-7CEF-5E48-929E-E10504C9D9A9}">
      <dgm:prSet/>
      <dgm:spPr/>
      <dgm:t>
        <a:bodyPr/>
        <a:lstStyle/>
        <a:p>
          <a:r>
            <a:rPr lang="en-US" dirty="0"/>
            <a:t>Which impacts are you most concerned will affect road construction, maintenance and longevity in your country or region?</a:t>
          </a:r>
        </a:p>
      </dgm:t>
    </dgm:pt>
    <dgm:pt modelId="{F3F3BF41-00F8-8647-A416-72B4BF9F5E85}" type="parTrans" cxnId="{4A764F08-D370-DF49-9F39-DD2D854BE49D}">
      <dgm:prSet/>
      <dgm:spPr/>
      <dgm:t>
        <a:bodyPr/>
        <a:lstStyle/>
        <a:p>
          <a:endParaRPr lang="en-US"/>
        </a:p>
      </dgm:t>
    </dgm:pt>
    <dgm:pt modelId="{020649CC-8E05-D744-AE72-F3FDF7E9D038}" type="sibTrans" cxnId="{4A764F08-D370-DF49-9F39-DD2D854BE49D}">
      <dgm:prSet/>
      <dgm:spPr/>
      <dgm:t>
        <a:bodyPr/>
        <a:lstStyle/>
        <a:p>
          <a:endParaRPr lang="en-US"/>
        </a:p>
      </dgm:t>
    </dgm:pt>
    <dgm:pt modelId="{B7273850-C362-3544-B446-C991076FF4CE}">
      <dgm:prSet/>
      <dgm:spPr/>
      <dgm:t>
        <a:bodyPr/>
        <a:lstStyle/>
        <a:p>
          <a:r>
            <a:rPr lang="en-US" dirty="0"/>
            <a:t>What do you see as the main costs of adapting road projects to climate change? What would be the costs of inaction?</a:t>
          </a:r>
        </a:p>
      </dgm:t>
    </dgm:pt>
    <dgm:pt modelId="{08F45558-D05E-9240-B771-8167E9534AAE}" type="parTrans" cxnId="{B9108AE7-5164-E249-9DD6-DABCE8583A27}">
      <dgm:prSet/>
      <dgm:spPr/>
      <dgm:t>
        <a:bodyPr/>
        <a:lstStyle/>
        <a:p>
          <a:endParaRPr lang="en-US"/>
        </a:p>
      </dgm:t>
    </dgm:pt>
    <dgm:pt modelId="{7A165599-EDBF-E84D-A158-992E0DDD7A25}" type="sibTrans" cxnId="{B9108AE7-5164-E249-9DD6-DABCE8583A27}">
      <dgm:prSet/>
      <dgm:spPr/>
      <dgm:t>
        <a:bodyPr/>
        <a:lstStyle/>
        <a:p>
          <a:endParaRPr lang="en-US"/>
        </a:p>
      </dgm:t>
    </dgm:pt>
    <dgm:pt modelId="{5B888A7F-1D23-3E43-A629-939DD87E6AA4}" type="pres">
      <dgm:prSet presAssocID="{90C32BC6-7A7E-4B4B-B04A-17D58161332C}" presName="Name0" presStyleCnt="0">
        <dgm:presLayoutVars>
          <dgm:chMax val="7"/>
          <dgm:chPref val="7"/>
          <dgm:dir/>
        </dgm:presLayoutVars>
      </dgm:prSet>
      <dgm:spPr/>
    </dgm:pt>
    <dgm:pt modelId="{10BCD1DF-A8F7-EC4E-B58E-55AFC1ED93AE}" type="pres">
      <dgm:prSet presAssocID="{90C32BC6-7A7E-4B4B-B04A-17D58161332C}" presName="Name1" presStyleCnt="0"/>
      <dgm:spPr/>
    </dgm:pt>
    <dgm:pt modelId="{0C50A5C9-976B-A044-B3C7-381F79C4CEE3}" type="pres">
      <dgm:prSet presAssocID="{90C32BC6-7A7E-4B4B-B04A-17D58161332C}" presName="cycle" presStyleCnt="0"/>
      <dgm:spPr/>
    </dgm:pt>
    <dgm:pt modelId="{45D17B82-C8D7-F14B-9046-636376D18B26}" type="pres">
      <dgm:prSet presAssocID="{90C32BC6-7A7E-4B4B-B04A-17D58161332C}" presName="srcNode" presStyleLbl="node1" presStyleIdx="0" presStyleCnt="4"/>
      <dgm:spPr/>
    </dgm:pt>
    <dgm:pt modelId="{31A1A09C-A88B-BA44-80B2-AED1FACBEFFE}" type="pres">
      <dgm:prSet presAssocID="{90C32BC6-7A7E-4B4B-B04A-17D58161332C}" presName="conn" presStyleLbl="parChTrans1D2" presStyleIdx="0" presStyleCnt="1"/>
      <dgm:spPr/>
    </dgm:pt>
    <dgm:pt modelId="{522EEC0A-CD87-E745-8DB3-FC959A8B607C}" type="pres">
      <dgm:prSet presAssocID="{90C32BC6-7A7E-4B4B-B04A-17D58161332C}" presName="extraNode" presStyleLbl="node1" presStyleIdx="0" presStyleCnt="4"/>
      <dgm:spPr/>
    </dgm:pt>
    <dgm:pt modelId="{79CE2514-29C2-2D44-909B-129C8A0E2261}" type="pres">
      <dgm:prSet presAssocID="{90C32BC6-7A7E-4B4B-B04A-17D58161332C}" presName="dstNode" presStyleLbl="node1" presStyleIdx="0" presStyleCnt="4"/>
      <dgm:spPr/>
    </dgm:pt>
    <dgm:pt modelId="{556EA11E-EB43-5B4C-8F2A-BDF5B173ACBF}" type="pres">
      <dgm:prSet presAssocID="{88D03F0A-346A-A448-A00C-8789D20ACCEB}" presName="text_1" presStyleLbl="node1" presStyleIdx="0" presStyleCnt="4">
        <dgm:presLayoutVars>
          <dgm:bulletEnabled val="1"/>
        </dgm:presLayoutVars>
      </dgm:prSet>
      <dgm:spPr/>
    </dgm:pt>
    <dgm:pt modelId="{4F35DCFE-1964-9542-824A-9E1A7D2E39A4}" type="pres">
      <dgm:prSet presAssocID="{88D03F0A-346A-A448-A00C-8789D20ACCEB}" presName="accent_1" presStyleCnt="0"/>
      <dgm:spPr/>
    </dgm:pt>
    <dgm:pt modelId="{E04CC0EA-7808-1D45-8ADD-45E46690C532}" type="pres">
      <dgm:prSet presAssocID="{88D03F0A-346A-A448-A00C-8789D20ACCEB}" presName="accentRepeatNode" presStyleLbl="solidFgAcc1" presStyleIdx="0" presStyleCnt="4"/>
      <dgm:spPr/>
    </dgm:pt>
    <dgm:pt modelId="{0A9A6DBB-90C6-3A46-B0E1-3619A2D1CE95}" type="pres">
      <dgm:prSet presAssocID="{E4F8BDAB-DFE4-804C-9BA5-B3BFFB32FF92}" presName="text_2" presStyleLbl="node1" presStyleIdx="1" presStyleCnt="4">
        <dgm:presLayoutVars>
          <dgm:bulletEnabled val="1"/>
        </dgm:presLayoutVars>
      </dgm:prSet>
      <dgm:spPr/>
    </dgm:pt>
    <dgm:pt modelId="{334D5E8B-229A-2F4A-AC6E-021F3B68CE48}" type="pres">
      <dgm:prSet presAssocID="{E4F8BDAB-DFE4-804C-9BA5-B3BFFB32FF92}" presName="accent_2" presStyleCnt="0"/>
      <dgm:spPr/>
    </dgm:pt>
    <dgm:pt modelId="{5698AB5B-88FB-A540-ABBB-51CFCEEAF706}" type="pres">
      <dgm:prSet presAssocID="{E4F8BDAB-DFE4-804C-9BA5-B3BFFB32FF92}" presName="accentRepeatNode" presStyleLbl="solidFgAcc1" presStyleIdx="1" presStyleCnt="4"/>
      <dgm:spPr/>
    </dgm:pt>
    <dgm:pt modelId="{6CC4BEBD-6910-CB46-AC27-8E8EB1DC03FB}" type="pres">
      <dgm:prSet presAssocID="{8ADE2677-7CEF-5E48-929E-E10504C9D9A9}" presName="text_3" presStyleLbl="node1" presStyleIdx="2" presStyleCnt="4">
        <dgm:presLayoutVars>
          <dgm:bulletEnabled val="1"/>
        </dgm:presLayoutVars>
      </dgm:prSet>
      <dgm:spPr/>
    </dgm:pt>
    <dgm:pt modelId="{2350F2C6-D5B3-3145-87F2-874D3A2F3196}" type="pres">
      <dgm:prSet presAssocID="{8ADE2677-7CEF-5E48-929E-E10504C9D9A9}" presName="accent_3" presStyleCnt="0"/>
      <dgm:spPr/>
    </dgm:pt>
    <dgm:pt modelId="{DF099FC0-906D-3149-A5BE-EC85378CAD3C}" type="pres">
      <dgm:prSet presAssocID="{8ADE2677-7CEF-5E48-929E-E10504C9D9A9}" presName="accentRepeatNode" presStyleLbl="solidFgAcc1" presStyleIdx="2" presStyleCnt="4"/>
      <dgm:spPr/>
    </dgm:pt>
    <dgm:pt modelId="{98C0E95A-72C4-2B44-9200-84752FBBBF46}" type="pres">
      <dgm:prSet presAssocID="{B7273850-C362-3544-B446-C991076FF4CE}" presName="text_4" presStyleLbl="node1" presStyleIdx="3" presStyleCnt="4">
        <dgm:presLayoutVars>
          <dgm:bulletEnabled val="1"/>
        </dgm:presLayoutVars>
      </dgm:prSet>
      <dgm:spPr/>
    </dgm:pt>
    <dgm:pt modelId="{97366F82-7EDC-C647-9C92-8145DCD2F5EA}" type="pres">
      <dgm:prSet presAssocID="{B7273850-C362-3544-B446-C991076FF4CE}" presName="accent_4" presStyleCnt="0"/>
      <dgm:spPr/>
    </dgm:pt>
    <dgm:pt modelId="{08EB0F6E-B280-4445-86AD-3F319D024A73}" type="pres">
      <dgm:prSet presAssocID="{B7273850-C362-3544-B446-C991076FF4CE}" presName="accentRepeatNode" presStyleLbl="solidFgAcc1" presStyleIdx="3" presStyleCnt="4"/>
      <dgm:spPr/>
    </dgm:pt>
  </dgm:ptLst>
  <dgm:cxnLst>
    <dgm:cxn modelId="{4A764F08-D370-DF49-9F39-DD2D854BE49D}" srcId="{90C32BC6-7A7E-4B4B-B04A-17D58161332C}" destId="{8ADE2677-7CEF-5E48-929E-E10504C9D9A9}" srcOrd="2" destOrd="0" parTransId="{F3F3BF41-00F8-8647-A416-72B4BF9F5E85}" sibTransId="{020649CC-8E05-D744-AE72-F3FDF7E9D038}"/>
    <dgm:cxn modelId="{DCF23A19-703F-7A40-9705-9205827F37FF}" type="presOf" srcId="{8ADE2677-7CEF-5E48-929E-E10504C9D9A9}" destId="{6CC4BEBD-6910-CB46-AC27-8E8EB1DC03FB}" srcOrd="0" destOrd="0" presId="urn:microsoft.com/office/officeart/2008/layout/VerticalCurvedList"/>
    <dgm:cxn modelId="{C04E1522-F3FA-DC48-9FAB-353BFBB90B12}" type="presOf" srcId="{90C32BC6-7A7E-4B4B-B04A-17D58161332C}" destId="{5B888A7F-1D23-3E43-A629-939DD87E6AA4}" srcOrd="0" destOrd="0" presId="urn:microsoft.com/office/officeart/2008/layout/VerticalCurvedList"/>
    <dgm:cxn modelId="{26AB1738-ADD7-1B41-9E13-7B3B44A57229}" type="presOf" srcId="{94C8D305-5B33-5749-893B-37483950C5FF}" destId="{31A1A09C-A88B-BA44-80B2-AED1FACBEFFE}" srcOrd="0" destOrd="0" presId="urn:microsoft.com/office/officeart/2008/layout/VerticalCurvedList"/>
    <dgm:cxn modelId="{1BF55885-FE6A-A64A-BE57-F178A3EA0C5B}" type="presOf" srcId="{E4F8BDAB-DFE4-804C-9BA5-B3BFFB32FF92}" destId="{0A9A6DBB-90C6-3A46-B0E1-3619A2D1CE95}" srcOrd="0" destOrd="0" presId="urn:microsoft.com/office/officeart/2008/layout/VerticalCurvedList"/>
    <dgm:cxn modelId="{F20A2F92-DC69-5043-A516-0A3038C02C4E}" srcId="{90C32BC6-7A7E-4B4B-B04A-17D58161332C}" destId="{88D03F0A-346A-A448-A00C-8789D20ACCEB}" srcOrd="0" destOrd="0" parTransId="{08CDEE19-007B-C043-93EA-C1609439FAF7}" sibTransId="{94C8D305-5B33-5749-893B-37483950C5FF}"/>
    <dgm:cxn modelId="{6139C8A4-6885-4D45-BAA6-2026A49729B6}" type="presOf" srcId="{88D03F0A-346A-A448-A00C-8789D20ACCEB}" destId="{556EA11E-EB43-5B4C-8F2A-BDF5B173ACBF}" srcOrd="0" destOrd="0" presId="urn:microsoft.com/office/officeart/2008/layout/VerticalCurvedList"/>
    <dgm:cxn modelId="{E7C48EB2-0C62-544C-978D-465A3B8C3419}" srcId="{90C32BC6-7A7E-4B4B-B04A-17D58161332C}" destId="{E4F8BDAB-DFE4-804C-9BA5-B3BFFB32FF92}" srcOrd="1" destOrd="0" parTransId="{22EDA8B4-A226-134A-9FD8-F0FFB6804955}" sibTransId="{B640D1EB-4DA6-F64A-9064-1D0351B1FF9F}"/>
    <dgm:cxn modelId="{B9108AE7-5164-E249-9DD6-DABCE8583A27}" srcId="{90C32BC6-7A7E-4B4B-B04A-17D58161332C}" destId="{B7273850-C362-3544-B446-C991076FF4CE}" srcOrd="3" destOrd="0" parTransId="{08F45558-D05E-9240-B771-8167E9534AAE}" sibTransId="{7A165599-EDBF-E84D-A158-992E0DDD7A25}"/>
    <dgm:cxn modelId="{811D5FEF-BCDA-C04A-AB08-92452D04DAC9}" type="presOf" srcId="{B7273850-C362-3544-B446-C991076FF4CE}" destId="{98C0E95A-72C4-2B44-9200-84752FBBBF46}" srcOrd="0" destOrd="0" presId="urn:microsoft.com/office/officeart/2008/layout/VerticalCurvedList"/>
    <dgm:cxn modelId="{9A4A44E0-6BE9-A54A-B4B1-6F1095C64530}" type="presParOf" srcId="{5B888A7F-1D23-3E43-A629-939DD87E6AA4}" destId="{10BCD1DF-A8F7-EC4E-B58E-55AFC1ED93AE}" srcOrd="0" destOrd="0" presId="urn:microsoft.com/office/officeart/2008/layout/VerticalCurvedList"/>
    <dgm:cxn modelId="{0E822EBB-7CDD-0D4F-9515-0EAF5E762EB4}" type="presParOf" srcId="{10BCD1DF-A8F7-EC4E-B58E-55AFC1ED93AE}" destId="{0C50A5C9-976B-A044-B3C7-381F79C4CEE3}" srcOrd="0" destOrd="0" presId="urn:microsoft.com/office/officeart/2008/layout/VerticalCurvedList"/>
    <dgm:cxn modelId="{9E8494A4-4D4A-5D4B-9EEA-2E0C1BE7404F}" type="presParOf" srcId="{0C50A5C9-976B-A044-B3C7-381F79C4CEE3}" destId="{45D17B82-C8D7-F14B-9046-636376D18B26}" srcOrd="0" destOrd="0" presId="urn:microsoft.com/office/officeart/2008/layout/VerticalCurvedList"/>
    <dgm:cxn modelId="{6E0786A6-B3AA-684F-AC12-C6DFD4B194EC}" type="presParOf" srcId="{0C50A5C9-976B-A044-B3C7-381F79C4CEE3}" destId="{31A1A09C-A88B-BA44-80B2-AED1FACBEFFE}" srcOrd="1" destOrd="0" presId="urn:microsoft.com/office/officeart/2008/layout/VerticalCurvedList"/>
    <dgm:cxn modelId="{EDCE03A6-0DD5-894B-8C65-FDB71B8E5F09}" type="presParOf" srcId="{0C50A5C9-976B-A044-B3C7-381F79C4CEE3}" destId="{522EEC0A-CD87-E745-8DB3-FC959A8B607C}" srcOrd="2" destOrd="0" presId="urn:microsoft.com/office/officeart/2008/layout/VerticalCurvedList"/>
    <dgm:cxn modelId="{8AABCA46-0FA8-7F4E-9A00-30D6EB230455}" type="presParOf" srcId="{0C50A5C9-976B-A044-B3C7-381F79C4CEE3}" destId="{79CE2514-29C2-2D44-909B-129C8A0E2261}" srcOrd="3" destOrd="0" presId="urn:microsoft.com/office/officeart/2008/layout/VerticalCurvedList"/>
    <dgm:cxn modelId="{4AA7536D-5F18-FD42-9BE2-59D4ABE24D71}" type="presParOf" srcId="{10BCD1DF-A8F7-EC4E-B58E-55AFC1ED93AE}" destId="{556EA11E-EB43-5B4C-8F2A-BDF5B173ACBF}" srcOrd="1" destOrd="0" presId="urn:microsoft.com/office/officeart/2008/layout/VerticalCurvedList"/>
    <dgm:cxn modelId="{38F6E41C-DC0D-E049-8003-8AAD8D105BC9}" type="presParOf" srcId="{10BCD1DF-A8F7-EC4E-B58E-55AFC1ED93AE}" destId="{4F35DCFE-1964-9542-824A-9E1A7D2E39A4}" srcOrd="2" destOrd="0" presId="urn:microsoft.com/office/officeart/2008/layout/VerticalCurvedList"/>
    <dgm:cxn modelId="{A80A857B-7100-4042-9C62-2AD7F17F8D31}" type="presParOf" srcId="{4F35DCFE-1964-9542-824A-9E1A7D2E39A4}" destId="{E04CC0EA-7808-1D45-8ADD-45E46690C532}" srcOrd="0" destOrd="0" presId="urn:microsoft.com/office/officeart/2008/layout/VerticalCurvedList"/>
    <dgm:cxn modelId="{677365E9-6D6D-F643-93E8-3C0BDA754BE4}" type="presParOf" srcId="{10BCD1DF-A8F7-EC4E-B58E-55AFC1ED93AE}" destId="{0A9A6DBB-90C6-3A46-B0E1-3619A2D1CE95}" srcOrd="3" destOrd="0" presId="urn:microsoft.com/office/officeart/2008/layout/VerticalCurvedList"/>
    <dgm:cxn modelId="{6A49E342-0DA3-AD4F-84DD-57216F1A1AFB}" type="presParOf" srcId="{10BCD1DF-A8F7-EC4E-B58E-55AFC1ED93AE}" destId="{334D5E8B-229A-2F4A-AC6E-021F3B68CE48}" srcOrd="4" destOrd="0" presId="urn:microsoft.com/office/officeart/2008/layout/VerticalCurvedList"/>
    <dgm:cxn modelId="{9B7EED33-56C9-6D44-92E5-DE7677A327B8}" type="presParOf" srcId="{334D5E8B-229A-2F4A-AC6E-021F3B68CE48}" destId="{5698AB5B-88FB-A540-ABBB-51CFCEEAF706}" srcOrd="0" destOrd="0" presId="urn:microsoft.com/office/officeart/2008/layout/VerticalCurvedList"/>
    <dgm:cxn modelId="{26975DC3-62B9-094E-9CD5-1CE6DF2A8D6E}" type="presParOf" srcId="{10BCD1DF-A8F7-EC4E-B58E-55AFC1ED93AE}" destId="{6CC4BEBD-6910-CB46-AC27-8E8EB1DC03FB}" srcOrd="5" destOrd="0" presId="urn:microsoft.com/office/officeart/2008/layout/VerticalCurvedList"/>
    <dgm:cxn modelId="{08D3CDD2-7812-CE4E-BE22-238E203C2120}" type="presParOf" srcId="{10BCD1DF-A8F7-EC4E-B58E-55AFC1ED93AE}" destId="{2350F2C6-D5B3-3145-87F2-874D3A2F3196}" srcOrd="6" destOrd="0" presId="urn:microsoft.com/office/officeart/2008/layout/VerticalCurvedList"/>
    <dgm:cxn modelId="{19E7EF5E-D258-6D47-AF9D-9154E941CD16}" type="presParOf" srcId="{2350F2C6-D5B3-3145-87F2-874D3A2F3196}" destId="{DF099FC0-906D-3149-A5BE-EC85378CAD3C}" srcOrd="0" destOrd="0" presId="urn:microsoft.com/office/officeart/2008/layout/VerticalCurvedList"/>
    <dgm:cxn modelId="{76F58D3D-0FF8-BC41-9D4E-1C718470226F}" type="presParOf" srcId="{10BCD1DF-A8F7-EC4E-B58E-55AFC1ED93AE}" destId="{98C0E95A-72C4-2B44-9200-84752FBBBF46}" srcOrd="7" destOrd="0" presId="urn:microsoft.com/office/officeart/2008/layout/VerticalCurvedList"/>
    <dgm:cxn modelId="{437D88ED-C13C-AE48-AF31-BF5215C6973F}" type="presParOf" srcId="{10BCD1DF-A8F7-EC4E-B58E-55AFC1ED93AE}" destId="{97366F82-7EDC-C647-9C92-8145DCD2F5EA}" srcOrd="8" destOrd="0" presId="urn:microsoft.com/office/officeart/2008/layout/VerticalCurvedList"/>
    <dgm:cxn modelId="{24B6E024-3B97-1942-98F9-F66011E55F44}" type="presParOf" srcId="{97366F82-7EDC-C647-9C92-8145DCD2F5EA}" destId="{08EB0F6E-B280-4445-86AD-3F319D024A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1A09C-A88B-BA44-80B2-AED1FACBEFFE}">
      <dsp:nvSpPr>
        <dsp:cNvPr id="0" name=""/>
        <dsp:cNvSpPr/>
      </dsp:nvSpPr>
      <dsp:spPr>
        <a:xfrm>
          <a:off x="-4524613" y="-693808"/>
          <a:ext cx="5389990" cy="5389990"/>
        </a:xfrm>
        <a:prstGeom prst="blockArc">
          <a:avLst>
            <a:gd name="adj1" fmla="val 18900000"/>
            <a:gd name="adj2" fmla="val 2700000"/>
            <a:gd name="adj3" fmla="val 401"/>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6EA11E-EB43-5B4C-8F2A-BDF5B173ACBF}">
      <dsp:nvSpPr>
        <dsp:cNvPr id="0" name=""/>
        <dsp:cNvSpPr/>
      </dsp:nvSpPr>
      <dsp:spPr>
        <a:xfrm>
          <a:off x="453287" y="307702"/>
          <a:ext cx="7396633" cy="6157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What are impacts of climate change that you are experiencing in your country?</a:t>
          </a:r>
        </a:p>
      </dsp:txBody>
      <dsp:txXfrm>
        <a:off x="453287" y="307702"/>
        <a:ext cx="7396633" cy="615725"/>
      </dsp:txXfrm>
    </dsp:sp>
    <dsp:sp modelId="{E04CC0EA-7808-1D45-8ADD-45E46690C532}">
      <dsp:nvSpPr>
        <dsp:cNvPr id="0" name=""/>
        <dsp:cNvSpPr/>
      </dsp:nvSpPr>
      <dsp:spPr>
        <a:xfrm>
          <a:off x="68459" y="230736"/>
          <a:ext cx="769656" cy="76965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A6DBB-90C6-3A46-B0E1-3619A2D1CE95}">
      <dsp:nvSpPr>
        <dsp:cNvPr id="0" name=""/>
        <dsp:cNvSpPr/>
      </dsp:nvSpPr>
      <dsp:spPr>
        <a:xfrm>
          <a:off x="806297" y="1231450"/>
          <a:ext cx="7043624" cy="615725"/>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What data and knowledge gaps are there that limit the capacity to assess climate impacts?</a:t>
          </a:r>
        </a:p>
      </dsp:txBody>
      <dsp:txXfrm>
        <a:off x="806297" y="1231450"/>
        <a:ext cx="7043624" cy="615725"/>
      </dsp:txXfrm>
    </dsp:sp>
    <dsp:sp modelId="{5698AB5B-88FB-A540-ABBB-51CFCEEAF706}">
      <dsp:nvSpPr>
        <dsp:cNvPr id="0" name=""/>
        <dsp:cNvSpPr/>
      </dsp:nvSpPr>
      <dsp:spPr>
        <a:xfrm>
          <a:off x="421468" y="1154484"/>
          <a:ext cx="769656" cy="76965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C4BEBD-6910-CB46-AC27-8E8EB1DC03FB}">
      <dsp:nvSpPr>
        <dsp:cNvPr id="0" name=""/>
        <dsp:cNvSpPr/>
      </dsp:nvSpPr>
      <dsp:spPr>
        <a:xfrm>
          <a:off x="806297" y="2155198"/>
          <a:ext cx="7043624" cy="615725"/>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Which impacts are you most concerned will affect road construction, maintenance and longevity in your country or region?</a:t>
          </a:r>
        </a:p>
      </dsp:txBody>
      <dsp:txXfrm>
        <a:off x="806297" y="2155198"/>
        <a:ext cx="7043624" cy="615725"/>
      </dsp:txXfrm>
    </dsp:sp>
    <dsp:sp modelId="{DF099FC0-906D-3149-A5BE-EC85378CAD3C}">
      <dsp:nvSpPr>
        <dsp:cNvPr id="0" name=""/>
        <dsp:cNvSpPr/>
      </dsp:nvSpPr>
      <dsp:spPr>
        <a:xfrm>
          <a:off x="421468" y="2078232"/>
          <a:ext cx="769656" cy="76965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0E95A-72C4-2B44-9200-84752FBBBF46}">
      <dsp:nvSpPr>
        <dsp:cNvPr id="0" name=""/>
        <dsp:cNvSpPr/>
      </dsp:nvSpPr>
      <dsp:spPr>
        <a:xfrm>
          <a:off x="453287" y="3078946"/>
          <a:ext cx="7396633" cy="61572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What do you see as the main costs of adapting road projects to climate change? What would be the costs of inaction?</a:t>
          </a:r>
        </a:p>
      </dsp:txBody>
      <dsp:txXfrm>
        <a:off x="453287" y="3078946"/>
        <a:ext cx="7396633" cy="615725"/>
      </dsp:txXfrm>
    </dsp:sp>
    <dsp:sp modelId="{08EB0F6E-B280-4445-86AD-3F319D024A73}">
      <dsp:nvSpPr>
        <dsp:cNvPr id="0" name=""/>
        <dsp:cNvSpPr/>
      </dsp:nvSpPr>
      <dsp:spPr>
        <a:xfrm>
          <a:off x="68459" y="3001980"/>
          <a:ext cx="769656" cy="76965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10/27/22</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4139D-6951-46D5-B575-CCE1E9B1FF0F}" type="datetimeFigureOut">
              <a:rPr lang="en-GB" smtClean="0"/>
              <a:t>27/10/2022</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7428AB-B3D4-44E8-86E0-AA676262FEB5}" type="slidenum">
              <a:rPr lang="en-GB" smtClean="0"/>
              <a:t>‹#›</a:t>
            </a:fld>
            <a:endParaRPr lang="en-GB"/>
          </a:p>
        </p:txBody>
      </p:sp>
    </p:spTree>
    <p:extLst>
      <p:ext uri="{BB962C8B-B14F-4D97-AF65-F5344CB8AC3E}">
        <p14:creationId xmlns:p14="http://schemas.microsoft.com/office/powerpoint/2010/main" val="2384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a:t>
            </a:fld>
            <a:endParaRPr lang="en-GB"/>
          </a:p>
        </p:txBody>
      </p:sp>
    </p:spTree>
    <p:extLst>
      <p:ext uri="{BB962C8B-B14F-4D97-AF65-F5344CB8AC3E}">
        <p14:creationId xmlns:p14="http://schemas.microsoft.com/office/powerpoint/2010/main" val="36775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on SSPs (https://</a:t>
            </a:r>
            <a:r>
              <a:rPr lang="en-US" dirty="0" err="1"/>
              <a:t>www.carbonbrief.org</a:t>
            </a:r>
            <a:r>
              <a:rPr lang="en-US" dirty="0"/>
              <a:t>/explainer-how-shared-socioeconomic-pathways-explore-future-climate-change)</a:t>
            </a:r>
          </a:p>
        </p:txBody>
      </p:sp>
      <p:sp>
        <p:nvSpPr>
          <p:cNvPr id="4" name="Slide Number Placeholder 3"/>
          <p:cNvSpPr>
            <a:spLocks noGrp="1"/>
          </p:cNvSpPr>
          <p:nvPr>
            <p:ph type="sldNum" sz="quarter" idx="10"/>
          </p:nvPr>
        </p:nvSpPr>
        <p:spPr/>
        <p:txBody>
          <a:bodyPr/>
          <a:lstStyle/>
          <a:p>
            <a:fld id="{EB6A582A-A8E1-4777-AB8D-EA6A66C23378}" type="slidenum">
              <a:rPr lang="en-GB" smtClean="0"/>
              <a:pPr/>
              <a:t>5</a:t>
            </a:fld>
            <a:endParaRPr lang="en-GB"/>
          </a:p>
        </p:txBody>
      </p:sp>
    </p:spTree>
    <p:extLst>
      <p:ext uri="{BB962C8B-B14F-4D97-AF65-F5344CB8AC3E}">
        <p14:creationId xmlns:p14="http://schemas.microsoft.com/office/powerpoint/2010/main" val="208789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https://interactive-</a:t>
            </a:r>
            <a:r>
              <a:rPr lang="en-US" sz="1200" b="1" i="0" u="none" strike="noStrike" kern="1200" dirty="0" err="1">
                <a:solidFill>
                  <a:schemeClr val="tx1"/>
                </a:solidFill>
                <a:effectLst/>
                <a:latin typeface="+mn-lt"/>
                <a:ea typeface="+mn-ea"/>
                <a:cs typeface="+mn-cs"/>
              </a:rPr>
              <a:t>atlas.ipcc.ch</a:t>
            </a:r>
            <a:r>
              <a:rPr lang="en-US" sz="1200" b="1" i="0" u="none" strike="noStrike" kern="1200" dirty="0">
                <a:solidFill>
                  <a:schemeClr val="tx1"/>
                </a:solidFill>
                <a:effectLst/>
                <a:latin typeface="+mn-lt"/>
                <a:ea typeface="+mn-ea"/>
                <a:cs typeface="+mn-cs"/>
              </a:rPr>
              <a:t>/permalink/</a:t>
            </a:r>
            <a:r>
              <a:rPr lang="en-US" sz="1200" b="1" i="0" u="none" strike="noStrike" kern="1200" dirty="0" err="1">
                <a:solidFill>
                  <a:schemeClr val="tx1"/>
                </a:solidFill>
                <a:effectLst/>
                <a:latin typeface="+mn-lt"/>
                <a:ea typeface="+mn-ea"/>
                <a:cs typeface="+mn-cs"/>
              </a:rPr>
              <a:t>XgwlTOwC</a:t>
            </a:r>
            <a:endParaRPr lang="en-US" dirty="0"/>
          </a:p>
        </p:txBody>
      </p:sp>
      <p:sp>
        <p:nvSpPr>
          <p:cNvPr id="4" name="Slide Number Placeholder 3"/>
          <p:cNvSpPr>
            <a:spLocks noGrp="1"/>
          </p:cNvSpPr>
          <p:nvPr>
            <p:ph type="sldNum" sz="quarter" idx="5"/>
          </p:nvPr>
        </p:nvSpPr>
        <p:spPr/>
        <p:txBody>
          <a:bodyPr/>
          <a:lstStyle/>
          <a:p>
            <a:fld id="{DBFEC87F-13B0-C641-8FD3-69ED36C108AF}" type="slidenum">
              <a:rPr lang="en-US" smtClean="0"/>
              <a:t>7</a:t>
            </a:fld>
            <a:endParaRPr lang="en-US"/>
          </a:p>
        </p:txBody>
      </p:sp>
    </p:spTree>
    <p:extLst>
      <p:ext uri="{BB962C8B-B14F-4D97-AF65-F5344CB8AC3E}">
        <p14:creationId xmlns:p14="http://schemas.microsoft.com/office/powerpoint/2010/main" val="137555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chart provides an indication of the impact of climate change relative to the optimal maintenance for a</a:t>
            </a:r>
          </a:p>
          <a:p>
            <a:r>
              <a:rPr lang="en-US" sz="1200" kern="1200" dirty="0">
                <a:solidFill>
                  <a:schemeClr val="tx1"/>
                </a:solidFill>
                <a:effectLst/>
                <a:latin typeface="+mn-lt"/>
                <a:ea typeface="+mn-ea"/>
                <a:cs typeface="+mn-cs"/>
              </a:rPr>
              <a:t>historic climate (because actual road maintenance is typically underfunded relative to the optimal maintenance cost,</a:t>
            </a:r>
          </a:p>
          <a:p>
            <a:r>
              <a:rPr lang="en-US" sz="1200" kern="1200" dirty="0">
                <a:solidFill>
                  <a:schemeClr val="tx1"/>
                </a:solidFill>
                <a:effectLst/>
                <a:latin typeface="+mn-lt"/>
                <a:ea typeface="+mn-ea"/>
                <a:cs typeface="+mn-cs"/>
              </a:rPr>
              <a:t>impacts are likely to be higher than indicated). The blue line shows the country-specific historic (no-climate-change)</a:t>
            </a:r>
          </a:p>
          <a:p>
            <a:r>
              <a:rPr lang="en-US" sz="1200" kern="1200" dirty="0">
                <a:solidFill>
                  <a:schemeClr val="tx1"/>
                </a:solidFill>
                <a:effectLst/>
                <a:latin typeface="+mn-lt"/>
                <a:ea typeface="+mn-ea"/>
                <a:cs typeface="+mn-cs"/>
              </a:rPr>
              <a:t>costs. Blue dot shows the 5th percentile (most benign) of costs over climate change scenarios; orange dot shows the</a:t>
            </a:r>
          </a:p>
          <a:p>
            <a:r>
              <a:rPr lang="en-US" sz="1200" kern="1200" dirty="0">
                <a:solidFill>
                  <a:schemeClr val="tx1"/>
                </a:solidFill>
                <a:effectLst/>
                <a:latin typeface="+mn-lt"/>
                <a:ea typeface="+mn-ea"/>
                <a:cs typeface="+mn-cs"/>
              </a:rPr>
              <a:t>result for the 95th percentile (most damaging) of costs.</a:t>
            </a: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14</a:t>
            </a:fld>
            <a:endParaRPr lang="en-GB"/>
          </a:p>
        </p:txBody>
      </p:sp>
    </p:spTree>
    <p:extLst>
      <p:ext uri="{BB962C8B-B14F-4D97-AF65-F5344CB8AC3E}">
        <p14:creationId xmlns:p14="http://schemas.microsoft.com/office/powerpoint/2010/main" val="394258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17</a:t>
            </a:fld>
            <a:endParaRPr lang="en-GB"/>
          </a:p>
        </p:txBody>
      </p:sp>
    </p:spTree>
    <p:extLst>
      <p:ext uri="{BB962C8B-B14F-4D97-AF65-F5344CB8AC3E}">
        <p14:creationId xmlns:p14="http://schemas.microsoft.com/office/powerpoint/2010/main" val="244741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Figure 6.3 shows</a:t>
            </a:r>
          </a:p>
          <a:p>
            <a:r>
              <a:rPr lang="en-US" sz="1200" kern="1200" dirty="0">
                <a:solidFill>
                  <a:schemeClr val="tx1"/>
                </a:solidFill>
                <a:effectLst/>
                <a:latin typeface="+mn-lt"/>
                <a:ea typeface="+mn-ea"/>
                <a:cs typeface="+mn-cs"/>
              </a:rPr>
              <a:t>the total disruption days under the reactive and proactive approaches for the three stressors. As</a:t>
            </a:r>
          </a:p>
          <a:p>
            <a:r>
              <a:rPr lang="en-US" sz="1200" kern="1200" dirty="0">
                <a:solidFill>
                  <a:schemeClr val="tx1"/>
                </a:solidFill>
                <a:effectLst/>
                <a:latin typeface="+mn-lt"/>
                <a:ea typeface="+mn-ea"/>
                <a:cs typeface="+mn-cs"/>
              </a:rPr>
              <a:t>shown, the reactive response approach results in greater disruption than proactive adaptation.</a:t>
            </a:r>
          </a:p>
          <a:p>
            <a:r>
              <a:rPr lang="en-US" sz="1200" kern="1200" dirty="0">
                <a:solidFill>
                  <a:schemeClr val="tx1"/>
                </a:solidFill>
                <a:effectLst/>
                <a:latin typeface="+mn-lt"/>
                <a:ea typeface="+mn-ea"/>
                <a:cs typeface="+mn-cs"/>
              </a:rPr>
              <a:t>Because this cumulative physical effects measure is difficult to reliably monetize, the key question</a:t>
            </a:r>
          </a:p>
          <a:p>
            <a:r>
              <a:rPr lang="en-US" sz="1200" kern="1200" dirty="0">
                <a:solidFill>
                  <a:schemeClr val="tx1"/>
                </a:solidFill>
                <a:effectLst/>
                <a:latin typeface="+mn-lt"/>
                <a:ea typeface="+mn-ea"/>
                <a:cs typeface="+mn-cs"/>
              </a:rPr>
              <a:t>is therefore whether savings in maintenance costs, plus avoided disruption, is sufficient to justify</a:t>
            </a:r>
          </a:p>
          <a:p>
            <a:r>
              <a:rPr lang="en-US" sz="1200" kern="1200" dirty="0">
                <a:solidFill>
                  <a:schemeClr val="tx1"/>
                </a:solidFill>
                <a:effectLst/>
                <a:latin typeface="+mn-lt"/>
                <a:ea typeface="+mn-ea"/>
                <a:cs typeface="+mn-cs"/>
              </a:rPr>
              <a:t>a proactive adaptation approach for roads; this is discussed in the next section.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blue and red data points refer to the disruption time under the mildest/ best climate scenario, and the</a:t>
            </a:r>
          </a:p>
          <a:p>
            <a:r>
              <a:rPr lang="en-US" sz="1200" kern="1200" dirty="0">
                <a:solidFill>
                  <a:schemeClr val="tx1"/>
                </a:solidFill>
                <a:effectLst/>
                <a:latin typeface="+mn-lt"/>
                <a:ea typeface="+mn-ea"/>
                <a:cs typeface="+mn-cs"/>
              </a:rPr>
              <a:t>strongest/ worst climate scenarios, respectively. Green triangle shows result for historic climate.</a:t>
            </a: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18</a:t>
            </a:fld>
            <a:endParaRPr lang="en-GB"/>
          </a:p>
        </p:txBody>
      </p:sp>
    </p:spTree>
    <p:extLst>
      <p:ext uri="{BB962C8B-B14F-4D97-AF65-F5344CB8AC3E}">
        <p14:creationId xmlns:p14="http://schemas.microsoft.com/office/powerpoint/2010/main" val="705648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9947" y="5876489"/>
            <a:ext cx="1441791" cy="910899"/>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3" descr="D:\My Documents\Stock photos\Logos\ECA-Logo_new_ENG transparent.png"/>
          <p:cNvPicPr>
            <a:picLocks noChangeAspect="1" noChangeArrowheads="1"/>
          </p:cNvPicPr>
          <p:nvPr userDrawn="1"/>
        </p:nvPicPr>
        <p:blipFill>
          <a:blip r:embed="rId2"/>
          <a:srcRect/>
          <a:stretch>
            <a:fillRect/>
          </a:stretch>
        </p:blipFill>
        <p:spPr bwMode="auto">
          <a:xfrm>
            <a:off x="71470" y="71414"/>
            <a:ext cx="3093968" cy="357190"/>
          </a:xfrm>
          <a:prstGeom prst="rect">
            <a:avLst/>
          </a:prstGeom>
          <a:noFill/>
        </p:spPr>
      </p:pic>
      <p:pic>
        <p:nvPicPr>
          <p:cNvPr id="9" name="Picture 7" descr="D:\My Documents\Stock photos\Logos\ACPC transparent.gif"/>
          <p:cNvPicPr>
            <a:picLocks noChangeAspect="1" noChangeArrowheads="1"/>
          </p:cNvPicPr>
          <p:nvPr userDrawn="1"/>
        </p:nvPicPr>
        <p:blipFill>
          <a:blip r:embed="rId3"/>
          <a:srcRect/>
          <a:stretch>
            <a:fillRect/>
          </a:stretch>
        </p:blipFill>
        <p:spPr bwMode="auto">
          <a:xfrm>
            <a:off x="8001024" y="73462"/>
            <a:ext cx="1071570" cy="426580"/>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3260" y="50004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spTree>
    <p:extLst>
      <p:ext uri="{BB962C8B-B14F-4D97-AF65-F5344CB8AC3E}">
        <p14:creationId xmlns:p14="http://schemas.microsoft.com/office/powerpoint/2010/main" val="17615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P24">
    <p:spTree>
      <p:nvGrpSpPr>
        <p:cNvPr id="1" name=""/>
        <p:cNvGrpSpPr/>
        <p:nvPr/>
      </p:nvGrpSpPr>
      <p:grpSpPr>
        <a:xfrm>
          <a:off x="0" y="0"/>
          <a:ext cx="0" cy="0"/>
          <a:chOff x="0" y="0"/>
          <a:chExt cx="0" cy="0"/>
        </a:xfrm>
      </p:grpSpPr>
      <p:pic>
        <p:nvPicPr>
          <p:cNvPr id="9" name="Picture 7" descr="D:\My Documents\Stock photos\Logos\ACPC transparent.gif"/>
          <p:cNvPicPr>
            <a:picLocks noChangeAspect="1" noChangeArrowheads="1"/>
          </p:cNvPicPr>
          <p:nvPr userDrawn="1"/>
        </p:nvPicPr>
        <p:blipFill>
          <a:blip r:embed="rId2"/>
          <a:srcRect/>
          <a:stretch>
            <a:fillRect/>
          </a:stretch>
        </p:blipFill>
        <p:spPr bwMode="auto">
          <a:xfrm>
            <a:off x="7219017" y="73461"/>
            <a:ext cx="1853577" cy="737888"/>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14833" y="83671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pic>
        <p:nvPicPr>
          <p:cNvPr id="17" name="Picture 16">
            <a:extLst>
              <a:ext uri="{FF2B5EF4-FFF2-40B4-BE49-F238E27FC236}">
                <a16:creationId xmlns:a16="http://schemas.microsoft.com/office/drawing/2014/main" id="{4A887FE4-30C5-4268-908B-4A092F9B079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833" y="36846"/>
            <a:ext cx="2028825" cy="781050"/>
          </a:xfrm>
          <a:prstGeom prst="rect">
            <a:avLst/>
          </a:prstGeom>
          <a:noFill/>
          <a:ln>
            <a:noFill/>
          </a:ln>
        </p:spPr>
      </p:pic>
    </p:spTree>
    <p:extLst>
      <p:ext uri="{BB962C8B-B14F-4D97-AF65-F5344CB8AC3E}">
        <p14:creationId xmlns:p14="http://schemas.microsoft.com/office/powerpoint/2010/main" val="5551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sldNum" sz="quarter" idx="10"/>
          </p:nvPr>
        </p:nvSpPr>
        <p:spPr>
          <a:ln/>
        </p:spPr>
        <p:txBody>
          <a:bodyPr/>
          <a:lstStyle>
            <a:lvl1pPr>
              <a:defRPr/>
            </a:lvl1pPr>
          </a:lstStyle>
          <a:p>
            <a:pPr>
              <a:defRPr/>
            </a:pPr>
            <a:fld id="{76EB9E19-BEE4-47C8-A877-4D5D02EC2D1B}" type="slidenum">
              <a:rPr lang="en-US" altLang="en-US"/>
              <a:pPr>
                <a:defRPr/>
              </a:pPr>
              <a:t>‹#›</a:t>
            </a:fld>
            <a:endParaRPr lang="en-US" altLang="en-US" dirty="0"/>
          </a:p>
        </p:txBody>
      </p:sp>
    </p:spTree>
    <p:extLst>
      <p:ext uri="{BB962C8B-B14F-4D97-AF65-F5344CB8AC3E}">
        <p14:creationId xmlns:p14="http://schemas.microsoft.com/office/powerpoint/2010/main" val="336055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CBD4C-3BEC-2E43-92F7-7960E478FE92}"/>
              </a:ext>
            </a:extLst>
          </p:cNvPr>
          <p:cNvSpPr>
            <a:spLocks noGrp="1"/>
          </p:cNvSpPr>
          <p:nvPr>
            <p:ph type="dt" sz="half" idx="10"/>
          </p:nvPr>
        </p:nvSpPr>
        <p:spPr/>
        <p:txBody>
          <a:bodyPr/>
          <a:lstStyle/>
          <a:p>
            <a:fld id="{8383EF5C-CB28-B34A-B152-449911509D1B}" type="datetimeFigureOut">
              <a:rPr lang="en-US" smtClean="0"/>
              <a:t>10/27/22</a:t>
            </a:fld>
            <a:endParaRPr lang="en-US"/>
          </a:p>
        </p:txBody>
      </p:sp>
      <p:sp>
        <p:nvSpPr>
          <p:cNvPr id="3" name="Footer Placeholder 2">
            <a:extLst>
              <a:ext uri="{FF2B5EF4-FFF2-40B4-BE49-F238E27FC236}">
                <a16:creationId xmlns:a16="http://schemas.microsoft.com/office/drawing/2014/main" id="{91ADE0F2-BF27-AA4E-8FD6-393003157E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24BF10-A06E-5441-B606-A64A44B1897A}"/>
              </a:ext>
            </a:extLst>
          </p:cNvPr>
          <p:cNvSpPr>
            <a:spLocks noGrp="1"/>
          </p:cNvSpPr>
          <p:nvPr>
            <p:ph type="sldNum" sz="quarter" idx="12"/>
          </p:nvPr>
        </p:nvSpPr>
        <p:spPr/>
        <p:txBody>
          <a:bodyPr/>
          <a:lstStyle/>
          <a:p>
            <a:fld id="{8128E173-1F63-204D-A3CF-AB64126D28F9}" type="slidenum">
              <a:rPr lang="en-US" smtClean="0"/>
              <a:t>‹#›</a:t>
            </a:fld>
            <a:endParaRPr lang="en-US"/>
          </a:p>
        </p:txBody>
      </p:sp>
    </p:spTree>
    <p:extLst>
      <p:ext uri="{BB962C8B-B14F-4D97-AF65-F5344CB8AC3E}">
        <p14:creationId xmlns:p14="http://schemas.microsoft.com/office/powerpoint/2010/main" val="376455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86" r:id="rId4"/>
    <p:sldLayoutId id="2147483687" r:id="rId5"/>
    <p:sldLayoutId id="2147483688" r:id="rId6"/>
    <p:sldLayoutId id="214748368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diagramLayout" Target="../diagrams/layout1.xml"/><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29.png"/><Relationship Id="rId5" Type="http://schemas.openxmlformats.org/officeDocument/2006/relationships/diagramColors" Target="../diagrams/colors1.xml"/><Relationship Id="rId10" Type="http://schemas.openxmlformats.org/officeDocument/2006/relationships/image" Target="../media/image28.svg"/><Relationship Id="rId4" Type="http://schemas.openxmlformats.org/officeDocument/2006/relationships/diagramQuickStyle" Target="../diagrams/quickStyle1.xml"/><Relationship Id="rId9" Type="http://schemas.openxmlformats.org/officeDocument/2006/relationships/image" Target="../media/image27.png"/><Relationship Id="rId14" Type="http://schemas.openxmlformats.org/officeDocument/2006/relationships/image" Target="../media/image32.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worldbank.org/en/topic/transport/publication/enhancing-the-climate-resilience-of-africas-infrastructure-the-roads-and-bridges-sector" TargetMode="External"/><Relationship Id="rId2" Type="http://schemas.openxmlformats.org/officeDocument/2006/relationships/hyperlink" Target="https://www.ipcc.ch/report/ar6/wg1/#FullRepor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CCC0B-A63B-42CC-850C-4E1F87210D36}"/>
              </a:ext>
            </a:extLst>
          </p:cNvPr>
          <p:cNvSpPr>
            <a:spLocks noGrp="1" noChangeArrowheads="1"/>
          </p:cNvSpPr>
          <p:nvPr/>
        </p:nvSpPr>
        <p:spPr>
          <a:xfrm>
            <a:off x="1060058" y="2454784"/>
            <a:ext cx="7083425" cy="2363891"/>
          </a:xfrm>
          <a:prstGeom prst="rect">
            <a:avLst/>
          </a:prstGeom>
        </p:spPr>
        <p:txBody>
          <a:bodyPr vert="horz" wrap="square" lIns="91440" tIns="45720" rIns="91440" bIns="45720" rtlCol="0" anchor="ctr" anchorCtr="0">
            <a:noAutofit/>
          </a:bodyPr>
          <a:lstStyle/>
          <a:p>
            <a:pPr algn="ctr">
              <a:lnSpc>
                <a:spcPct val="90000"/>
              </a:lnSpc>
              <a:spcAft>
                <a:spcPts val="800"/>
              </a:spcAft>
            </a:pPr>
            <a:r>
              <a:rPr lang="en-GB" sz="2400" b="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The Africa Climate Resilient Investment Facility (AFRI-RES) PIDA PAP II Training Programme</a:t>
            </a:r>
            <a:br>
              <a:rPr lang="en-GB" sz="2400" b="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br>
              <a:rPr lang="en-GB" sz="2400" b="1" i="1" kern="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r>
              <a:rPr lang="en-GB" sz="2400" b="1" i="1" dirty="0">
                <a:solidFill>
                  <a:srgbClr val="00B050"/>
                </a:solidFill>
                <a:latin typeface="Arial" panose="020B0604020202020204" pitchFamily="34" charset="0"/>
                <a:ea typeface="Calibri" panose="020F0502020204030204" pitchFamily="34" charset="0"/>
                <a:cs typeface="Times New Roman" panose="02020603050405020304" pitchFamily="18" charset="0"/>
              </a:rPr>
              <a:t>Module 1: Climate Risks, Impacts and Vulnerability for Road Projects</a:t>
            </a:r>
            <a:endParaRPr lang="en-GB"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1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95D3C7-F150-F544-BDB7-0D2297D26480}"/>
              </a:ext>
            </a:extLst>
          </p:cNvPr>
          <p:cNvSpPr txBox="1"/>
          <p:nvPr/>
        </p:nvSpPr>
        <p:spPr>
          <a:xfrm>
            <a:off x="222422" y="941483"/>
            <a:ext cx="8921578" cy="5909310"/>
          </a:xfrm>
          <a:prstGeom prst="rect">
            <a:avLst/>
          </a:prstGeom>
          <a:noFill/>
        </p:spPr>
        <p:txBody>
          <a:bodyPr wrap="square" rtlCol="0">
            <a:spAutoFit/>
          </a:bodyPr>
          <a:lstStyle/>
          <a:p>
            <a:r>
              <a:rPr lang="en-US" b="1" dirty="0"/>
              <a:t>West Africa (WAF) </a:t>
            </a:r>
            <a:endParaRPr lang="en-US" dirty="0"/>
          </a:p>
          <a:p>
            <a:r>
              <a:rPr lang="en-US" dirty="0"/>
              <a:t>Observed increase in river flooding; </a:t>
            </a:r>
          </a:p>
          <a:p>
            <a:r>
              <a:rPr lang="en-US" i="1" dirty="0"/>
              <a:t>Observed increase in drying and agricultural and ecological droughts; </a:t>
            </a:r>
          </a:p>
          <a:p>
            <a:r>
              <a:rPr lang="en-US" i="1" dirty="0"/>
              <a:t>Projected increase in meteorological droughts at GWL 4°, mostly in seasonal timescales; </a:t>
            </a:r>
          </a:p>
          <a:p>
            <a:r>
              <a:rPr lang="en-US" dirty="0"/>
              <a:t>Projected increases in mean wind speed; increase in heavy precipitation and pluvial flooding. </a:t>
            </a:r>
          </a:p>
          <a:p>
            <a:endParaRPr lang="en-US" dirty="0"/>
          </a:p>
          <a:p>
            <a:r>
              <a:rPr lang="en-US" b="1" dirty="0"/>
              <a:t>Central Africa (CAF) </a:t>
            </a:r>
            <a:endParaRPr lang="en-US" dirty="0"/>
          </a:p>
          <a:p>
            <a:r>
              <a:rPr lang="en-US" i="1" dirty="0"/>
              <a:t>Observed decreases in mean precipitation; </a:t>
            </a:r>
          </a:p>
          <a:p>
            <a:r>
              <a:rPr lang="en-US" i="1" dirty="0"/>
              <a:t>Observed decrease in standardized precipitation index (</a:t>
            </a:r>
            <a:r>
              <a:rPr lang="en-US" i="1" dirty="0" err="1"/>
              <a:t>i.e</a:t>
            </a:r>
            <a:r>
              <a:rPr lang="en-US" i="1" dirty="0"/>
              <a:t> deficit of precipitation); </a:t>
            </a:r>
          </a:p>
          <a:p>
            <a:r>
              <a:rPr lang="en-US" i="1" dirty="0"/>
              <a:t>Observed increase in agricultural and ecological droughts; </a:t>
            </a:r>
          </a:p>
          <a:p>
            <a:r>
              <a:rPr lang="en-US" dirty="0"/>
              <a:t>Projected increases in heavy precipitation and pluvial flooding; increases in river flooding. </a:t>
            </a:r>
          </a:p>
          <a:p>
            <a:endParaRPr lang="en-US" dirty="0"/>
          </a:p>
          <a:p>
            <a:r>
              <a:rPr lang="en-US" b="1" dirty="0"/>
              <a:t>Mediterranean (North Africa)</a:t>
            </a:r>
          </a:p>
          <a:p>
            <a:r>
              <a:rPr lang="en-US" i="1" dirty="0"/>
              <a:t>Projected decreases in mean precipitation, increases in fire weather conditions and decreases in mean wind speed;</a:t>
            </a:r>
          </a:p>
          <a:p>
            <a:r>
              <a:rPr lang="en-US" i="1" dirty="0"/>
              <a:t>Observed and projected increases in aridity, meteorological, hydrological and agricultural and ecological droughts.</a:t>
            </a:r>
          </a:p>
          <a:p>
            <a:endParaRPr lang="en-US" i="1" dirty="0"/>
          </a:p>
          <a:p>
            <a:r>
              <a:rPr lang="en-US" b="1" dirty="0"/>
              <a:t>Sahara including parts of the Sahel (SAH)</a:t>
            </a:r>
          </a:p>
          <a:p>
            <a:r>
              <a:rPr lang="en-US" dirty="0"/>
              <a:t>• Projected increases in heavy precipitation and pluvial flooding.</a:t>
            </a:r>
          </a:p>
          <a:p>
            <a:endParaRPr lang="en-US" dirty="0"/>
          </a:p>
        </p:txBody>
      </p:sp>
      <p:sp>
        <p:nvSpPr>
          <p:cNvPr id="3" name="TextBox 2">
            <a:extLst>
              <a:ext uri="{FF2B5EF4-FFF2-40B4-BE49-F238E27FC236}">
                <a16:creationId xmlns:a16="http://schemas.microsoft.com/office/drawing/2014/main" id="{E1DF962B-BDEA-284D-A6E2-B330CAEEC517}"/>
              </a:ext>
            </a:extLst>
          </p:cNvPr>
          <p:cNvSpPr txBox="1"/>
          <p:nvPr/>
        </p:nvSpPr>
        <p:spPr>
          <a:xfrm>
            <a:off x="1322171" y="574108"/>
            <a:ext cx="5937203" cy="369332"/>
          </a:xfrm>
          <a:prstGeom prst="rect">
            <a:avLst/>
          </a:prstGeom>
          <a:noFill/>
        </p:spPr>
        <p:txBody>
          <a:bodyPr wrap="none" rtlCol="0">
            <a:spAutoFit/>
          </a:bodyPr>
          <a:lstStyle/>
          <a:p>
            <a:r>
              <a:rPr lang="en-US" dirty="0"/>
              <a:t>Observed and projected changes in regions with road projects</a:t>
            </a:r>
          </a:p>
        </p:txBody>
      </p:sp>
      <p:sp>
        <p:nvSpPr>
          <p:cNvPr id="4" name="TextBox 3">
            <a:extLst>
              <a:ext uri="{FF2B5EF4-FFF2-40B4-BE49-F238E27FC236}">
                <a16:creationId xmlns:a16="http://schemas.microsoft.com/office/drawing/2014/main" id="{B2288807-E614-194C-A763-936BD4BD409F}"/>
              </a:ext>
            </a:extLst>
          </p:cNvPr>
          <p:cNvSpPr txBox="1"/>
          <p:nvPr/>
        </p:nvSpPr>
        <p:spPr>
          <a:xfrm>
            <a:off x="5621882" y="5708480"/>
            <a:ext cx="3522118" cy="261610"/>
          </a:xfrm>
          <a:prstGeom prst="rect">
            <a:avLst/>
          </a:prstGeom>
          <a:noFill/>
        </p:spPr>
        <p:txBody>
          <a:bodyPr wrap="none" rtlCol="0">
            <a:spAutoFit/>
          </a:bodyPr>
          <a:lstStyle/>
          <a:p>
            <a:r>
              <a:rPr lang="en-US" sz="1100" dirty="0"/>
              <a:t>Source: IPCC 6</a:t>
            </a:r>
            <a:r>
              <a:rPr lang="en-US" sz="1100" baseline="30000" dirty="0"/>
              <a:t>th</a:t>
            </a:r>
            <a:r>
              <a:rPr lang="en-US" sz="1100" dirty="0"/>
              <a:t> Assessment, WGI Report, Africa Factsheet</a:t>
            </a:r>
          </a:p>
        </p:txBody>
      </p:sp>
    </p:spTree>
    <p:extLst>
      <p:ext uri="{BB962C8B-B14F-4D97-AF65-F5344CB8AC3E}">
        <p14:creationId xmlns:p14="http://schemas.microsoft.com/office/powerpoint/2010/main" val="2375173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E6D9F-6807-4F43-BC58-3F2E8A3F57CD}"/>
              </a:ext>
            </a:extLst>
          </p:cNvPr>
          <p:cNvSpPr txBox="1"/>
          <p:nvPr/>
        </p:nvSpPr>
        <p:spPr>
          <a:xfrm>
            <a:off x="420130" y="671691"/>
            <a:ext cx="8377881" cy="5632311"/>
          </a:xfrm>
          <a:prstGeom prst="rect">
            <a:avLst/>
          </a:prstGeom>
          <a:noFill/>
        </p:spPr>
        <p:txBody>
          <a:bodyPr wrap="square" rtlCol="0">
            <a:spAutoFit/>
          </a:bodyPr>
          <a:lstStyle/>
          <a:p>
            <a:r>
              <a:rPr lang="en-US" b="1" dirty="0"/>
              <a:t>IPCC Working Group 1: Interactive Atlas Activity</a:t>
            </a:r>
          </a:p>
          <a:p>
            <a:endParaRPr lang="en-US" dirty="0"/>
          </a:p>
          <a:p>
            <a:r>
              <a:rPr lang="en-US" dirty="0"/>
              <a:t>The atlas can be found here: </a:t>
            </a:r>
            <a:r>
              <a:rPr lang="en-US" b="1" dirty="0"/>
              <a:t>https://interactive-</a:t>
            </a:r>
            <a:r>
              <a:rPr lang="en-US" b="1" dirty="0" err="1"/>
              <a:t>atlas.ipcc.ch</a:t>
            </a:r>
            <a:r>
              <a:rPr lang="en-US" b="1" dirty="0"/>
              <a:t>/permalink/</a:t>
            </a:r>
            <a:r>
              <a:rPr lang="en-US" b="1" dirty="0" err="1"/>
              <a:t>XgwlTOwC</a:t>
            </a:r>
            <a:endParaRPr lang="en-US" dirty="0"/>
          </a:p>
          <a:p>
            <a:endParaRPr lang="en-US" dirty="0"/>
          </a:p>
          <a:p>
            <a:r>
              <a:rPr lang="en-US" dirty="0"/>
              <a:t>Step 1: Zoom into your region or country</a:t>
            </a:r>
          </a:p>
          <a:p>
            <a:endParaRPr lang="en-US" dirty="0"/>
          </a:p>
          <a:p>
            <a:r>
              <a:rPr lang="en-US" dirty="0"/>
              <a:t>Step 2: Select with Models- Historical and Projections that you want to utilize</a:t>
            </a:r>
          </a:p>
          <a:p>
            <a:endParaRPr lang="en-US" dirty="0"/>
          </a:p>
          <a:p>
            <a:r>
              <a:rPr lang="en-US" dirty="0"/>
              <a:t>Step 3: Decide which variable you are interested in (Mean Temperature, Total Precipitation, Consecutive Dry Days, </a:t>
            </a:r>
            <a:r>
              <a:rPr lang="en-US" dirty="0" err="1"/>
              <a:t>etc</a:t>
            </a:r>
            <a:r>
              <a:rPr lang="en-US" dirty="0"/>
              <a:t>)</a:t>
            </a:r>
          </a:p>
          <a:p>
            <a:endParaRPr lang="en-US" dirty="0"/>
          </a:p>
          <a:p>
            <a:r>
              <a:rPr lang="en-US" dirty="0"/>
              <a:t>Step 4: Select which period you want to cover (near term, medium term, long term)</a:t>
            </a:r>
          </a:p>
          <a:p>
            <a:endParaRPr lang="en-US" dirty="0"/>
          </a:p>
          <a:p>
            <a:r>
              <a:rPr lang="en-US" dirty="0"/>
              <a:t>Step 5: Select which emissions scenario (SSP5 – 8.5 is high; SSP2 – 4.5 is medium; SSP1 – 2 is low)</a:t>
            </a:r>
          </a:p>
          <a:p>
            <a:endParaRPr lang="en-US" dirty="0"/>
          </a:p>
          <a:p>
            <a:r>
              <a:rPr lang="en-US" dirty="0"/>
              <a:t>Step 6: Generate map</a:t>
            </a:r>
          </a:p>
          <a:p>
            <a:endParaRPr lang="en-US" dirty="0"/>
          </a:p>
          <a:p>
            <a:r>
              <a:rPr lang="en-US" dirty="0"/>
              <a:t>Optional: Change some of the selections above and generate a different map</a:t>
            </a:r>
          </a:p>
          <a:p>
            <a:endParaRPr lang="en-US" dirty="0"/>
          </a:p>
        </p:txBody>
      </p:sp>
    </p:spTree>
    <p:extLst>
      <p:ext uri="{BB962C8B-B14F-4D97-AF65-F5344CB8AC3E}">
        <p14:creationId xmlns:p14="http://schemas.microsoft.com/office/powerpoint/2010/main" val="308577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437CA-033D-0940-AE8B-B73251BF50B1}"/>
              </a:ext>
            </a:extLst>
          </p:cNvPr>
          <p:cNvSpPr/>
          <p:nvPr/>
        </p:nvSpPr>
        <p:spPr>
          <a:xfrm>
            <a:off x="766118" y="1465294"/>
            <a:ext cx="7611763" cy="646331"/>
          </a:xfrm>
          <a:prstGeom prst="rect">
            <a:avLst/>
          </a:prstGeom>
        </p:spPr>
        <p:txBody>
          <a:bodyPr wrap="square">
            <a:spAutoFit/>
          </a:bodyPr>
          <a:lstStyle/>
          <a:p>
            <a:r>
              <a:rPr lang="en-US" b="1" dirty="0">
                <a:latin typeface="Helvetica" pitchFamily="2" charset="0"/>
              </a:rPr>
              <a:t>Vulnerability</a:t>
            </a:r>
            <a:r>
              <a:rPr lang="en-US" dirty="0">
                <a:latin typeface="Helvetica" pitchFamily="2" charset="0"/>
              </a:rPr>
              <a:t> stems from the </a:t>
            </a:r>
            <a:r>
              <a:rPr lang="en-US" b="1" dirty="0">
                <a:latin typeface="Helvetica" pitchFamily="2" charset="0"/>
              </a:rPr>
              <a:t>sensitivity</a:t>
            </a:r>
            <a:r>
              <a:rPr lang="en-US" dirty="0">
                <a:latin typeface="Helvetica" pitchFamily="2" charset="0"/>
              </a:rPr>
              <a:t> and </a:t>
            </a:r>
            <a:r>
              <a:rPr lang="en-US" b="1" dirty="0">
                <a:latin typeface="Helvetica" pitchFamily="2" charset="0"/>
              </a:rPr>
              <a:t>limited adaptive capacity </a:t>
            </a:r>
            <a:r>
              <a:rPr lang="en-US" dirty="0">
                <a:latin typeface="Helvetica" pitchFamily="2" charset="0"/>
              </a:rPr>
              <a:t>of a power system and the stakeholders involved in the system. </a:t>
            </a:r>
            <a:endParaRPr lang="en-US" dirty="0"/>
          </a:p>
        </p:txBody>
      </p:sp>
      <p:sp>
        <p:nvSpPr>
          <p:cNvPr id="3" name="TextBox 2">
            <a:extLst>
              <a:ext uri="{FF2B5EF4-FFF2-40B4-BE49-F238E27FC236}">
                <a16:creationId xmlns:a16="http://schemas.microsoft.com/office/drawing/2014/main" id="{C9E54B1B-E616-7E42-B424-448C2183AE86}"/>
              </a:ext>
            </a:extLst>
          </p:cNvPr>
          <p:cNvSpPr txBox="1"/>
          <p:nvPr/>
        </p:nvSpPr>
        <p:spPr>
          <a:xfrm>
            <a:off x="766118" y="634059"/>
            <a:ext cx="3194657" cy="369332"/>
          </a:xfrm>
          <a:prstGeom prst="rect">
            <a:avLst/>
          </a:prstGeom>
          <a:noFill/>
        </p:spPr>
        <p:txBody>
          <a:bodyPr wrap="none" rtlCol="0">
            <a:spAutoFit/>
          </a:bodyPr>
          <a:lstStyle/>
          <a:p>
            <a:r>
              <a:rPr lang="en-US" b="1" dirty="0"/>
              <a:t>Vulnerability to Climate Change</a:t>
            </a:r>
          </a:p>
        </p:txBody>
      </p:sp>
      <p:graphicFrame>
        <p:nvGraphicFramePr>
          <p:cNvPr id="4" name="Table 4">
            <a:extLst>
              <a:ext uri="{FF2B5EF4-FFF2-40B4-BE49-F238E27FC236}">
                <a16:creationId xmlns:a16="http://schemas.microsoft.com/office/drawing/2014/main" id="{4B0588A0-42D9-BF4C-AFBF-BA8E3023B8DC}"/>
              </a:ext>
            </a:extLst>
          </p:cNvPr>
          <p:cNvGraphicFramePr>
            <a:graphicFrameLocks noGrp="1"/>
          </p:cNvGraphicFramePr>
          <p:nvPr>
            <p:extLst>
              <p:ext uri="{D42A27DB-BD31-4B8C-83A1-F6EECF244321}">
                <p14:modId xmlns:p14="http://schemas.microsoft.com/office/powerpoint/2010/main" val="1453637010"/>
              </p:ext>
            </p:extLst>
          </p:nvPr>
        </p:nvGraphicFramePr>
        <p:xfrm>
          <a:off x="877329" y="2432901"/>
          <a:ext cx="7611763" cy="3221812"/>
        </p:xfrm>
        <a:graphic>
          <a:graphicData uri="http://schemas.openxmlformats.org/drawingml/2006/table">
            <a:tbl>
              <a:tblPr firstRow="1" bandRow="1">
                <a:tableStyleId>{5C22544A-7EE6-4342-B048-85BDC9FD1C3A}</a:tableStyleId>
              </a:tblPr>
              <a:tblGrid>
                <a:gridCol w="1228060">
                  <a:extLst>
                    <a:ext uri="{9D8B030D-6E8A-4147-A177-3AD203B41FA5}">
                      <a16:colId xmlns:a16="http://schemas.microsoft.com/office/drawing/2014/main" val="2427543589"/>
                    </a:ext>
                  </a:extLst>
                </a:gridCol>
                <a:gridCol w="2533567">
                  <a:extLst>
                    <a:ext uri="{9D8B030D-6E8A-4147-A177-3AD203B41FA5}">
                      <a16:colId xmlns:a16="http://schemas.microsoft.com/office/drawing/2014/main" val="3189689447"/>
                    </a:ext>
                  </a:extLst>
                </a:gridCol>
                <a:gridCol w="3850136">
                  <a:extLst>
                    <a:ext uri="{9D8B030D-6E8A-4147-A177-3AD203B41FA5}">
                      <a16:colId xmlns:a16="http://schemas.microsoft.com/office/drawing/2014/main" val="4082025231"/>
                    </a:ext>
                  </a:extLst>
                </a:gridCol>
              </a:tblGrid>
              <a:tr h="478612">
                <a:tc>
                  <a:txBody>
                    <a:bodyPr/>
                    <a:lstStyle/>
                    <a:p>
                      <a:endParaRPr lang="en-US" sz="1400" dirty="0">
                        <a:latin typeface="+mn-lt"/>
                      </a:endParaRPr>
                    </a:p>
                  </a:txBody>
                  <a:tcPr/>
                </a:tc>
                <a:tc>
                  <a:txBody>
                    <a:bodyPr/>
                    <a:lstStyle/>
                    <a:p>
                      <a:r>
                        <a:rPr lang="en-US" sz="1400" dirty="0">
                          <a:latin typeface="+mn-lt"/>
                        </a:rPr>
                        <a:t>Sensitivity</a:t>
                      </a:r>
                    </a:p>
                  </a:txBody>
                  <a:tcPr/>
                </a:tc>
                <a:tc>
                  <a:txBody>
                    <a:bodyPr/>
                    <a:lstStyle/>
                    <a:p>
                      <a:r>
                        <a:rPr lang="en-US" sz="1400" dirty="0">
                          <a:latin typeface="+mn-lt"/>
                        </a:rPr>
                        <a:t>Adaptive Capacity</a:t>
                      </a:r>
                    </a:p>
                  </a:txBody>
                  <a:tcPr/>
                </a:tc>
                <a:extLst>
                  <a:ext uri="{0D108BD9-81ED-4DB2-BD59-A6C34878D82A}">
                    <a16:rowId xmlns:a16="http://schemas.microsoft.com/office/drawing/2014/main" val="2074825286"/>
                  </a:ext>
                </a:extLst>
              </a:tr>
              <a:tr h="829352">
                <a:tc>
                  <a:txBody>
                    <a:bodyPr/>
                    <a:lstStyle/>
                    <a:p>
                      <a:r>
                        <a:rPr lang="en-US" sz="1400" dirty="0">
                          <a:latin typeface="+mn-lt"/>
                        </a:rPr>
                        <a:t>Definition</a:t>
                      </a:r>
                    </a:p>
                  </a:txBody>
                  <a:tcPr/>
                </a:tc>
                <a:tc>
                  <a:txBody>
                    <a:bodyPr/>
                    <a:lstStyle/>
                    <a:p>
                      <a:r>
                        <a:rPr lang="en-US" sz="1400" dirty="0">
                          <a:latin typeface="+mn-lt"/>
                        </a:rPr>
                        <a:t>The extent to which a system is impacted by a sector or a source that could be negatively affected by climate hazards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Refers to the ability of a system and stakeholders to anticipate, prepare for and plan in advance to cope with potential climate impacts.</a:t>
                      </a:r>
                    </a:p>
                    <a:p>
                      <a:endParaRPr lang="en-US" sz="1400" dirty="0">
                        <a:latin typeface="+mn-lt"/>
                      </a:endParaRPr>
                    </a:p>
                  </a:txBody>
                  <a:tcPr/>
                </a:tc>
                <a:extLst>
                  <a:ext uri="{0D108BD9-81ED-4DB2-BD59-A6C34878D82A}">
                    <a16:rowId xmlns:a16="http://schemas.microsoft.com/office/drawing/2014/main" val="688775788"/>
                  </a:ext>
                </a:extLst>
              </a:tr>
              <a:tr h="1572541">
                <a:tc>
                  <a:txBody>
                    <a:bodyPr/>
                    <a:lstStyle/>
                    <a:p>
                      <a:r>
                        <a:rPr lang="en-US" sz="1400" dirty="0">
                          <a:latin typeface="+mn-lt"/>
                        </a:rPr>
                        <a:t>African Transport Sector</a:t>
                      </a:r>
                    </a:p>
                  </a:txBody>
                  <a:tcPr/>
                </a:tc>
                <a:tc>
                  <a:txBody>
                    <a:bodyPr/>
                    <a:lstStyle/>
                    <a:p>
                      <a:r>
                        <a:rPr lang="en-US" sz="1400" dirty="0">
                          <a:latin typeface="+mn-lt"/>
                        </a:rPr>
                        <a:t>Increased heat and precipitation events damage paved and unpaved roads causing disruptions</a:t>
                      </a:r>
                    </a:p>
                  </a:txBody>
                  <a:tcPr/>
                </a:tc>
                <a:tc>
                  <a:txBody>
                    <a:bodyPr/>
                    <a:lstStyle/>
                    <a:p>
                      <a:r>
                        <a:rPr lang="en-US" sz="1400" dirty="0">
                          <a:latin typeface="+mn-lt"/>
                        </a:rPr>
                        <a:t>Public officials and technical experts in the majority of African countries, particularly those in rural areas, have low levels of adaptive capacity; some of them are already</a:t>
                      </a:r>
                    </a:p>
                    <a:p>
                      <a:r>
                        <a:rPr lang="en-US" sz="1400" dirty="0">
                          <a:latin typeface="+mn-lt"/>
                        </a:rPr>
                        <a:t>experiencing difficulties in coping with the current level of climate variability (IPCC, 2014a).</a:t>
                      </a:r>
                    </a:p>
                    <a:p>
                      <a:endParaRPr lang="en-US" sz="1400" dirty="0">
                        <a:latin typeface="+mn-lt"/>
                      </a:endParaRPr>
                    </a:p>
                    <a:p>
                      <a:endParaRPr lang="en-US" sz="1400" dirty="0">
                        <a:latin typeface="+mn-lt"/>
                      </a:endParaRPr>
                    </a:p>
                  </a:txBody>
                  <a:tcPr/>
                </a:tc>
                <a:extLst>
                  <a:ext uri="{0D108BD9-81ED-4DB2-BD59-A6C34878D82A}">
                    <a16:rowId xmlns:a16="http://schemas.microsoft.com/office/drawing/2014/main" val="246826991"/>
                  </a:ext>
                </a:extLst>
              </a:tr>
            </a:tbl>
          </a:graphicData>
        </a:graphic>
      </p:graphicFrame>
    </p:spTree>
    <p:extLst>
      <p:ext uri="{BB962C8B-B14F-4D97-AF65-F5344CB8AC3E}">
        <p14:creationId xmlns:p14="http://schemas.microsoft.com/office/powerpoint/2010/main" val="257147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CB509F-6BEC-EB46-ABD5-8A9B2D81D92E}"/>
              </a:ext>
            </a:extLst>
          </p:cNvPr>
          <p:cNvSpPr/>
          <p:nvPr/>
        </p:nvSpPr>
        <p:spPr>
          <a:xfrm>
            <a:off x="735227" y="1208544"/>
            <a:ext cx="7673546" cy="4524315"/>
          </a:xfrm>
          <a:prstGeom prst="rect">
            <a:avLst/>
          </a:prstGeom>
        </p:spPr>
        <p:txBody>
          <a:bodyPr wrap="square">
            <a:spAutoFit/>
          </a:bodyPr>
          <a:lstStyle/>
          <a:p>
            <a:r>
              <a:rPr lang="en-US" dirty="0"/>
              <a:t>Roads are particularly vulnerable to climate risks such as increased temperature and precipitation and flooding. </a:t>
            </a:r>
          </a:p>
          <a:p>
            <a:r>
              <a:rPr lang="en-US" dirty="0"/>
              <a:t>Increased temperature leads to accelerated aging of the pavement binder and rutting of asphalt on paved roads. </a:t>
            </a:r>
          </a:p>
          <a:p>
            <a:r>
              <a:rPr lang="en-US" dirty="0"/>
              <a:t>Increased precipitation and flooding lead to reduced load-carrying capacity and overtopping of roads on paved and gravel roads. </a:t>
            </a:r>
          </a:p>
          <a:p>
            <a:endParaRPr lang="en-US" dirty="0"/>
          </a:p>
          <a:p>
            <a:r>
              <a:rPr lang="en-US" dirty="0"/>
              <a:t>Increased maintenance and a potentially shorter life between rehabilitation cycles</a:t>
            </a:r>
          </a:p>
          <a:p>
            <a:endParaRPr lang="en-US" dirty="0"/>
          </a:p>
          <a:p>
            <a:r>
              <a:rPr lang="en-US" dirty="0"/>
              <a:t>Indirect effects include disruption of unimpeded travel of people and goods, either because the road surface is damaged or destroyed, or because it is in the process of being repaired. These disruptions in turn affect economic activity and productivity.</a:t>
            </a:r>
          </a:p>
          <a:p>
            <a:endParaRPr lang="en-US" dirty="0"/>
          </a:p>
          <a:p>
            <a:r>
              <a:rPr lang="en-US" dirty="0"/>
              <a:t>Source: World Bank ECRAI Transport</a:t>
            </a:r>
          </a:p>
        </p:txBody>
      </p:sp>
      <p:sp>
        <p:nvSpPr>
          <p:cNvPr id="3" name="TextBox 2">
            <a:extLst>
              <a:ext uri="{FF2B5EF4-FFF2-40B4-BE49-F238E27FC236}">
                <a16:creationId xmlns:a16="http://schemas.microsoft.com/office/drawing/2014/main" id="{AEE7B1F8-E550-D748-91DD-C446B5C8ED82}"/>
              </a:ext>
            </a:extLst>
          </p:cNvPr>
          <p:cNvSpPr txBox="1"/>
          <p:nvPr/>
        </p:nvSpPr>
        <p:spPr>
          <a:xfrm>
            <a:off x="1222044" y="603063"/>
            <a:ext cx="5478744" cy="369332"/>
          </a:xfrm>
          <a:prstGeom prst="rect">
            <a:avLst/>
          </a:prstGeom>
          <a:noFill/>
        </p:spPr>
        <p:txBody>
          <a:bodyPr wrap="none" rtlCol="0">
            <a:spAutoFit/>
          </a:bodyPr>
          <a:lstStyle/>
          <a:p>
            <a:r>
              <a:rPr lang="en-US" b="1" dirty="0"/>
              <a:t>Climate Impacts on Roads and Transport Sector in Africa</a:t>
            </a:r>
          </a:p>
        </p:txBody>
      </p:sp>
    </p:spTree>
    <p:extLst>
      <p:ext uri="{BB962C8B-B14F-4D97-AF65-F5344CB8AC3E}">
        <p14:creationId xmlns:p14="http://schemas.microsoft.com/office/powerpoint/2010/main" val="105555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6B380F-AEB1-1B48-9716-CE30150577F6}"/>
              </a:ext>
            </a:extLst>
          </p:cNvPr>
          <p:cNvPicPr>
            <a:picLocks noChangeAspect="1"/>
          </p:cNvPicPr>
          <p:nvPr/>
        </p:nvPicPr>
        <p:blipFill>
          <a:blip r:embed="rId3"/>
          <a:stretch>
            <a:fillRect/>
          </a:stretch>
        </p:blipFill>
        <p:spPr>
          <a:xfrm>
            <a:off x="805912" y="611143"/>
            <a:ext cx="7820776" cy="5851650"/>
          </a:xfrm>
          <a:prstGeom prst="rect">
            <a:avLst/>
          </a:prstGeom>
        </p:spPr>
      </p:pic>
      <p:sp>
        <p:nvSpPr>
          <p:cNvPr id="3" name="Rectangle 2">
            <a:extLst>
              <a:ext uri="{FF2B5EF4-FFF2-40B4-BE49-F238E27FC236}">
                <a16:creationId xmlns:a16="http://schemas.microsoft.com/office/drawing/2014/main" id="{EF5E14B3-8B94-E04D-B64D-9DC1AD169351}"/>
              </a:ext>
            </a:extLst>
          </p:cNvPr>
          <p:cNvSpPr/>
          <p:nvPr/>
        </p:nvSpPr>
        <p:spPr>
          <a:xfrm>
            <a:off x="5928102" y="5878018"/>
            <a:ext cx="3014420" cy="584775"/>
          </a:xfrm>
          <a:prstGeom prst="rect">
            <a:avLst/>
          </a:prstGeom>
        </p:spPr>
        <p:txBody>
          <a:bodyPr wrap="square">
            <a:spAutoFit/>
          </a:bodyPr>
          <a:lstStyle/>
          <a:p>
            <a:endParaRPr lang="en-US" dirty="0"/>
          </a:p>
          <a:p>
            <a:r>
              <a:rPr lang="en-US" sz="1400" dirty="0"/>
              <a:t>Source: World Bank ECRAI Transport</a:t>
            </a:r>
          </a:p>
        </p:txBody>
      </p:sp>
    </p:spTree>
    <p:extLst>
      <p:ext uri="{BB962C8B-B14F-4D97-AF65-F5344CB8AC3E}">
        <p14:creationId xmlns:p14="http://schemas.microsoft.com/office/powerpoint/2010/main" val="157064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7EDDDF-14EF-4E47-956C-193D0EDEF470}"/>
              </a:ext>
            </a:extLst>
          </p:cNvPr>
          <p:cNvPicPr>
            <a:picLocks noChangeAspect="1"/>
          </p:cNvPicPr>
          <p:nvPr/>
        </p:nvPicPr>
        <p:blipFill>
          <a:blip r:embed="rId2"/>
          <a:stretch>
            <a:fillRect/>
          </a:stretch>
        </p:blipFill>
        <p:spPr>
          <a:xfrm>
            <a:off x="826835" y="1348353"/>
            <a:ext cx="7759226" cy="4310681"/>
          </a:xfrm>
          <a:prstGeom prst="rect">
            <a:avLst/>
          </a:prstGeom>
        </p:spPr>
      </p:pic>
      <p:sp>
        <p:nvSpPr>
          <p:cNvPr id="3" name="Rectangle 2">
            <a:extLst>
              <a:ext uri="{FF2B5EF4-FFF2-40B4-BE49-F238E27FC236}">
                <a16:creationId xmlns:a16="http://schemas.microsoft.com/office/drawing/2014/main" id="{3EDD253E-360C-EE47-9B21-A6F84D9D7BE8}"/>
              </a:ext>
            </a:extLst>
          </p:cNvPr>
          <p:cNvSpPr/>
          <p:nvPr/>
        </p:nvSpPr>
        <p:spPr>
          <a:xfrm>
            <a:off x="5866109" y="5659034"/>
            <a:ext cx="3014420" cy="584775"/>
          </a:xfrm>
          <a:prstGeom prst="rect">
            <a:avLst/>
          </a:prstGeom>
        </p:spPr>
        <p:txBody>
          <a:bodyPr wrap="square">
            <a:spAutoFit/>
          </a:bodyPr>
          <a:lstStyle/>
          <a:p>
            <a:endParaRPr lang="en-US" dirty="0"/>
          </a:p>
          <a:p>
            <a:r>
              <a:rPr lang="en-US" sz="1400" dirty="0"/>
              <a:t>Source: World Bank ECRAI Transport</a:t>
            </a:r>
          </a:p>
        </p:txBody>
      </p:sp>
    </p:spTree>
    <p:extLst>
      <p:ext uri="{BB962C8B-B14F-4D97-AF65-F5344CB8AC3E}">
        <p14:creationId xmlns:p14="http://schemas.microsoft.com/office/powerpoint/2010/main" val="361157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34D8F4-DC95-2640-A660-85B36D823F26}"/>
              </a:ext>
            </a:extLst>
          </p:cNvPr>
          <p:cNvSpPr/>
          <p:nvPr/>
        </p:nvSpPr>
        <p:spPr>
          <a:xfrm>
            <a:off x="201478" y="1443841"/>
            <a:ext cx="8741044" cy="3970318"/>
          </a:xfrm>
          <a:prstGeom prst="rect">
            <a:avLst/>
          </a:prstGeom>
        </p:spPr>
        <p:txBody>
          <a:bodyPr wrap="square">
            <a:spAutoFit/>
          </a:bodyPr>
          <a:lstStyle/>
          <a:p>
            <a:r>
              <a:rPr lang="en-US" dirty="0">
                <a:latin typeface="Helvetica" pitchFamily="2" charset="0"/>
              </a:rPr>
              <a:t>In the period from the present to 2050, climate change could cause:</a:t>
            </a:r>
          </a:p>
          <a:p>
            <a:r>
              <a:rPr lang="en-US" b="1" dirty="0">
                <a:latin typeface="Helvetica" pitchFamily="2" charset="0"/>
              </a:rPr>
              <a:t>Direct damages</a:t>
            </a:r>
            <a:r>
              <a:rPr lang="en-US" dirty="0">
                <a:latin typeface="Helvetica" pitchFamily="2" charset="0"/>
              </a:rPr>
              <a:t>: tens of billions of dollars in damages to roads, which will require additional maintenance to preserve basic serviceability; preliminary estimation of damage to bridges suggests costs may be even higher (in the order of $30 billion, mean estimate).</a:t>
            </a:r>
          </a:p>
          <a:p>
            <a:r>
              <a:rPr lang="en-US" b="1" dirty="0">
                <a:latin typeface="Helvetica" pitchFamily="2" charset="0"/>
              </a:rPr>
              <a:t>Substantial system disruption</a:t>
            </a:r>
            <a:r>
              <a:rPr lang="en-US" dirty="0">
                <a:latin typeface="Helvetica" pitchFamily="2" charset="0"/>
              </a:rPr>
              <a:t>: apart from increasing maintenance costs, climate changes will cause the disruption of road links, interrupting the flow of goods and people, to the tune of 100 million days of disrupted road links by 2050, all of which has a substantial economic cost.</a:t>
            </a:r>
          </a:p>
          <a:p>
            <a:endParaRPr lang="en-US" dirty="0">
              <a:latin typeface="Helvetica" pitchFamily="2" charset="0"/>
            </a:endParaRPr>
          </a:p>
          <a:p>
            <a:r>
              <a:rPr lang="en-US" b="1" dirty="0">
                <a:latin typeface="Helvetica" pitchFamily="2" charset="0"/>
              </a:rPr>
              <a:t>Engineering solutions </a:t>
            </a:r>
            <a:r>
              <a:rPr lang="en-US" dirty="0">
                <a:latin typeface="Helvetica" pitchFamily="2" charset="0"/>
              </a:rPr>
              <a:t>can be effective in addressing some impacts of climate change, through proactive action, depending on the context.</a:t>
            </a:r>
          </a:p>
          <a:p>
            <a:r>
              <a:rPr lang="en-US" dirty="0">
                <a:latin typeface="Helvetica" pitchFamily="2" charset="0"/>
              </a:rPr>
              <a:t>These solutions can provide </a:t>
            </a:r>
            <a:r>
              <a:rPr lang="en-US" b="1" dirty="0">
                <a:latin typeface="Helvetica" pitchFamily="2" charset="0"/>
              </a:rPr>
              <a:t>long-term resilience</a:t>
            </a:r>
            <a:r>
              <a:rPr lang="en-US" dirty="0">
                <a:latin typeface="Helvetica" pitchFamily="2" charset="0"/>
              </a:rPr>
              <a:t>, with </a:t>
            </a:r>
            <a:r>
              <a:rPr lang="en-US" b="1" dirty="0">
                <a:latin typeface="Helvetica" pitchFamily="2" charset="0"/>
              </a:rPr>
              <a:t>less disruption and lower lifetime maintenance costs, in exchange for a higher up-front investment</a:t>
            </a:r>
            <a:r>
              <a:rPr lang="en-US" dirty="0">
                <a:latin typeface="Helvetica" pitchFamily="2" charset="0"/>
              </a:rPr>
              <a:t>. </a:t>
            </a:r>
            <a:endParaRPr lang="en-US" dirty="0">
              <a:effectLst/>
              <a:latin typeface="Helvetica" pitchFamily="2" charset="0"/>
            </a:endParaRPr>
          </a:p>
        </p:txBody>
      </p:sp>
      <p:sp>
        <p:nvSpPr>
          <p:cNvPr id="3" name="TextBox 2">
            <a:extLst>
              <a:ext uri="{FF2B5EF4-FFF2-40B4-BE49-F238E27FC236}">
                <a16:creationId xmlns:a16="http://schemas.microsoft.com/office/drawing/2014/main" id="{09269B7C-A708-D749-AE59-4913F647CBDD}"/>
              </a:ext>
            </a:extLst>
          </p:cNvPr>
          <p:cNvSpPr txBox="1"/>
          <p:nvPr/>
        </p:nvSpPr>
        <p:spPr>
          <a:xfrm>
            <a:off x="3958146" y="823430"/>
            <a:ext cx="1255215" cy="369332"/>
          </a:xfrm>
          <a:prstGeom prst="rect">
            <a:avLst/>
          </a:prstGeom>
          <a:noFill/>
        </p:spPr>
        <p:txBody>
          <a:bodyPr wrap="none" rtlCol="0">
            <a:spAutoFit/>
          </a:bodyPr>
          <a:lstStyle/>
          <a:p>
            <a:r>
              <a:rPr lang="en-US" b="1" dirty="0"/>
              <a:t>Why Adapt</a:t>
            </a:r>
          </a:p>
        </p:txBody>
      </p:sp>
    </p:spTree>
    <p:extLst>
      <p:ext uri="{BB962C8B-B14F-4D97-AF65-F5344CB8AC3E}">
        <p14:creationId xmlns:p14="http://schemas.microsoft.com/office/powerpoint/2010/main" val="415338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40D8E8-32F1-6A45-94D2-54994605A968}"/>
              </a:ext>
            </a:extLst>
          </p:cNvPr>
          <p:cNvSpPr txBox="1"/>
          <p:nvPr/>
        </p:nvSpPr>
        <p:spPr>
          <a:xfrm>
            <a:off x="1030774" y="922718"/>
            <a:ext cx="7082452" cy="369332"/>
          </a:xfrm>
          <a:prstGeom prst="rect">
            <a:avLst/>
          </a:prstGeom>
          <a:noFill/>
        </p:spPr>
        <p:txBody>
          <a:bodyPr wrap="none" rtlCol="0">
            <a:spAutoFit/>
          </a:bodyPr>
          <a:lstStyle/>
          <a:p>
            <a:r>
              <a:rPr lang="en-US" b="1" dirty="0"/>
              <a:t>Why Adapt: Proactive vs Reactive responses to climate impacts on roads</a:t>
            </a:r>
          </a:p>
        </p:txBody>
      </p:sp>
      <p:pic>
        <p:nvPicPr>
          <p:cNvPr id="5" name="Picture 4">
            <a:extLst>
              <a:ext uri="{FF2B5EF4-FFF2-40B4-BE49-F238E27FC236}">
                <a16:creationId xmlns:a16="http://schemas.microsoft.com/office/drawing/2014/main" id="{9C3BF26D-49B5-4D4B-9BAB-A04F2F0471D2}"/>
              </a:ext>
            </a:extLst>
          </p:cNvPr>
          <p:cNvPicPr>
            <a:picLocks noChangeAspect="1"/>
          </p:cNvPicPr>
          <p:nvPr/>
        </p:nvPicPr>
        <p:blipFill>
          <a:blip r:embed="rId3"/>
          <a:stretch>
            <a:fillRect/>
          </a:stretch>
        </p:blipFill>
        <p:spPr>
          <a:xfrm>
            <a:off x="895360" y="1894668"/>
            <a:ext cx="7353279" cy="2766878"/>
          </a:xfrm>
          <a:prstGeom prst="rect">
            <a:avLst/>
          </a:prstGeom>
        </p:spPr>
      </p:pic>
      <p:sp>
        <p:nvSpPr>
          <p:cNvPr id="6" name="Rectangle 5">
            <a:extLst>
              <a:ext uri="{FF2B5EF4-FFF2-40B4-BE49-F238E27FC236}">
                <a16:creationId xmlns:a16="http://schemas.microsoft.com/office/drawing/2014/main" id="{387F9C71-5580-1240-BA2E-14611EB420B9}"/>
              </a:ext>
            </a:extLst>
          </p:cNvPr>
          <p:cNvSpPr/>
          <p:nvPr/>
        </p:nvSpPr>
        <p:spPr>
          <a:xfrm>
            <a:off x="5866109" y="5659034"/>
            <a:ext cx="3014420" cy="584775"/>
          </a:xfrm>
          <a:prstGeom prst="rect">
            <a:avLst/>
          </a:prstGeom>
        </p:spPr>
        <p:txBody>
          <a:bodyPr wrap="square">
            <a:spAutoFit/>
          </a:bodyPr>
          <a:lstStyle/>
          <a:p>
            <a:endParaRPr lang="en-US" dirty="0"/>
          </a:p>
          <a:p>
            <a:r>
              <a:rPr lang="en-US" sz="1400" dirty="0"/>
              <a:t>Source: World Bank ECRAI Transport</a:t>
            </a:r>
          </a:p>
        </p:txBody>
      </p:sp>
    </p:spTree>
    <p:extLst>
      <p:ext uri="{BB962C8B-B14F-4D97-AF65-F5344CB8AC3E}">
        <p14:creationId xmlns:p14="http://schemas.microsoft.com/office/powerpoint/2010/main" val="941854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E9998-2FC9-3D4D-99D7-893410F4F0B5}"/>
              </a:ext>
            </a:extLst>
          </p:cNvPr>
          <p:cNvPicPr>
            <a:picLocks noChangeAspect="1"/>
          </p:cNvPicPr>
          <p:nvPr/>
        </p:nvPicPr>
        <p:blipFill>
          <a:blip r:embed="rId3"/>
          <a:stretch>
            <a:fillRect/>
          </a:stretch>
        </p:blipFill>
        <p:spPr>
          <a:xfrm>
            <a:off x="356462" y="759989"/>
            <a:ext cx="8713490" cy="5516825"/>
          </a:xfrm>
          <a:prstGeom prst="rect">
            <a:avLst/>
          </a:prstGeom>
        </p:spPr>
      </p:pic>
      <p:sp>
        <p:nvSpPr>
          <p:cNvPr id="4" name="Rectangle 3">
            <a:extLst>
              <a:ext uri="{FF2B5EF4-FFF2-40B4-BE49-F238E27FC236}">
                <a16:creationId xmlns:a16="http://schemas.microsoft.com/office/drawing/2014/main" id="{B241998D-8FBD-5B48-954E-ED2B8076FB31}"/>
              </a:ext>
            </a:extLst>
          </p:cNvPr>
          <p:cNvSpPr/>
          <p:nvPr/>
        </p:nvSpPr>
        <p:spPr>
          <a:xfrm>
            <a:off x="5928102" y="5878018"/>
            <a:ext cx="3014420" cy="584775"/>
          </a:xfrm>
          <a:prstGeom prst="rect">
            <a:avLst/>
          </a:prstGeom>
        </p:spPr>
        <p:txBody>
          <a:bodyPr wrap="square">
            <a:spAutoFit/>
          </a:bodyPr>
          <a:lstStyle/>
          <a:p>
            <a:endParaRPr lang="en-US" dirty="0"/>
          </a:p>
          <a:p>
            <a:r>
              <a:rPr lang="en-US" sz="1400" dirty="0"/>
              <a:t>Source: World Bank ECRAI Transport</a:t>
            </a:r>
          </a:p>
        </p:txBody>
      </p:sp>
    </p:spTree>
    <p:extLst>
      <p:ext uri="{BB962C8B-B14F-4D97-AF65-F5344CB8AC3E}">
        <p14:creationId xmlns:p14="http://schemas.microsoft.com/office/powerpoint/2010/main" val="260969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EF0D3A-E5E1-6840-848A-C043FFAB8F36}"/>
              </a:ext>
            </a:extLst>
          </p:cNvPr>
          <p:cNvSpPr/>
          <p:nvPr/>
        </p:nvSpPr>
        <p:spPr>
          <a:xfrm>
            <a:off x="437138" y="979873"/>
            <a:ext cx="7843838" cy="5509200"/>
          </a:xfrm>
          <a:prstGeom prst="rect">
            <a:avLst/>
          </a:prstGeom>
        </p:spPr>
        <p:txBody>
          <a:bodyPr wrap="square">
            <a:spAutoFit/>
          </a:bodyPr>
          <a:lstStyle/>
          <a:p>
            <a:r>
              <a:rPr lang="en-US" b="1" dirty="0"/>
              <a:t>Case Study Example: Resilience Solutions for the Road Sector in South Africa</a:t>
            </a:r>
          </a:p>
          <a:p>
            <a:endParaRPr lang="en-US" dirty="0"/>
          </a:p>
          <a:p>
            <a:r>
              <a:rPr lang="en-US" dirty="0"/>
              <a:t>The potential impact of climate change in terms of additional annual costs on South Africa’s national road network may be as high as USD 96 million in 2030, USD 229 million in 2050, and USD 390 million in 2090, if no adaptation measures are taken.</a:t>
            </a:r>
          </a:p>
          <a:p>
            <a:endParaRPr lang="en-US" dirty="0"/>
          </a:p>
          <a:p>
            <a:r>
              <a:rPr lang="en-US" b="1" dirty="0"/>
              <a:t>Challenge identified: </a:t>
            </a:r>
            <a:r>
              <a:rPr lang="en-US" dirty="0"/>
              <a:t>Allocated budgets are insufficient to keep ahead of the desired quality of maintenance and replacement curve. Government</a:t>
            </a:r>
          </a:p>
          <a:p>
            <a:r>
              <a:rPr lang="en-US" dirty="0"/>
              <a:t>infrastructure procurement is also notoriously difficult to innovate.</a:t>
            </a:r>
          </a:p>
          <a:p>
            <a:endParaRPr lang="en-US" b="1" dirty="0"/>
          </a:p>
          <a:p>
            <a:r>
              <a:rPr lang="en-US" b="1" dirty="0"/>
              <a:t>Potential Solutions</a:t>
            </a:r>
            <a:r>
              <a:rPr lang="en-US" dirty="0"/>
              <a:t>: a funding model whereby local and national governments could access upfront finance for resilience interventions. The need to</a:t>
            </a:r>
          </a:p>
          <a:p>
            <a:r>
              <a:rPr lang="en-US" dirty="0"/>
              <a:t>spend more now to save later, is counterintuitive to budget-constrained</a:t>
            </a:r>
          </a:p>
          <a:p>
            <a:r>
              <a:rPr lang="en-US" dirty="0"/>
              <a:t>Administrations.</a:t>
            </a:r>
          </a:p>
          <a:p>
            <a:r>
              <a:rPr lang="en-US" dirty="0"/>
              <a:t>A green bond, a beneficial trade agreement or another instrument to achieve this investment in upfront costs. </a:t>
            </a:r>
          </a:p>
          <a:p>
            <a:endParaRPr lang="en-US" dirty="0"/>
          </a:p>
          <a:p>
            <a:r>
              <a:rPr lang="en-US" sz="1400" dirty="0"/>
              <a:t>Source: Inter-American Development Bank (2020) Factsheet Resilience Solutions for the Road Sector in South Africa</a:t>
            </a:r>
          </a:p>
        </p:txBody>
      </p:sp>
    </p:spTree>
    <p:extLst>
      <p:ext uri="{BB962C8B-B14F-4D97-AF65-F5344CB8AC3E}">
        <p14:creationId xmlns:p14="http://schemas.microsoft.com/office/powerpoint/2010/main" val="117302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164-AD73-A947-8078-D31BC905771C}"/>
              </a:ext>
            </a:extLst>
          </p:cNvPr>
          <p:cNvSpPr txBox="1">
            <a:spLocks/>
          </p:cNvSpPr>
          <p:nvPr/>
        </p:nvSpPr>
        <p:spPr>
          <a:xfrm>
            <a:off x="756138" y="626409"/>
            <a:ext cx="8083062" cy="932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Structure of the Module		</a:t>
            </a:r>
            <a:endParaRPr lang="en-US" dirty="0"/>
          </a:p>
        </p:txBody>
      </p:sp>
      <p:sp>
        <p:nvSpPr>
          <p:cNvPr id="3" name="Content Placeholder 2">
            <a:extLst>
              <a:ext uri="{FF2B5EF4-FFF2-40B4-BE49-F238E27FC236}">
                <a16:creationId xmlns:a16="http://schemas.microsoft.com/office/drawing/2014/main" id="{962AF58B-1C47-1D42-932B-1D76DBFBC9D3}"/>
              </a:ext>
            </a:extLst>
          </p:cNvPr>
          <p:cNvSpPr txBox="1">
            <a:spLocks/>
          </p:cNvSpPr>
          <p:nvPr/>
        </p:nvSpPr>
        <p:spPr>
          <a:xfrm>
            <a:off x="756138" y="1746738"/>
            <a:ext cx="8083062" cy="306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Aims of the Module</a:t>
            </a:r>
          </a:p>
          <a:p>
            <a:r>
              <a:rPr lang="en-US" dirty="0"/>
              <a:t>Climate Change Outlook globally</a:t>
            </a:r>
          </a:p>
          <a:p>
            <a:r>
              <a:rPr lang="en-US" dirty="0"/>
              <a:t>Climate Risks for Africa in medium and long term</a:t>
            </a:r>
          </a:p>
          <a:p>
            <a:r>
              <a:rPr lang="en-US" dirty="0"/>
              <a:t>Exercise: Using the IPCC Interactive Atlas</a:t>
            </a:r>
          </a:p>
          <a:p>
            <a:r>
              <a:rPr lang="en-US" dirty="0"/>
              <a:t>Expected Climate Impacts on Roads</a:t>
            </a:r>
          </a:p>
          <a:p>
            <a:r>
              <a:rPr lang="en-US"/>
              <a:t>Why Adapt?</a:t>
            </a:r>
            <a:endParaRPr lang="en-US" dirty="0"/>
          </a:p>
          <a:p>
            <a:r>
              <a:rPr lang="en-US" dirty="0"/>
              <a:t>Discussion</a:t>
            </a:r>
          </a:p>
          <a:p>
            <a:r>
              <a:rPr lang="en-US" dirty="0"/>
              <a:t>Glossary and Resources </a:t>
            </a:r>
          </a:p>
        </p:txBody>
      </p:sp>
    </p:spTree>
    <p:extLst>
      <p:ext uri="{BB962C8B-B14F-4D97-AF65-F5344CB8AC3E}">
        <p14:creationId xmlns:p14="http://schemas.microsoft.com/office/powerpoint/2010/main" val="426018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F15BBB8-804D-3645-8D2B-D8E6820F2BDC}"/>
              </a:ext>
            </a:extLst>
          </p:cNvPr>
          <p:cNvGraphicFramePr/>
          <p:nvPr>
            <p:extLst>
              <p:ext uri="{D42A27DB-BD31-4B8C-83A1-F6EECF244321}">
                <p14:modId xmlns:p14="http://schemas.microsoft.com/office/powerpoint/2010/main" val="3510637788"/>
              </p:ext>
            </p:extLst>
          </p:nvPr>
        </p:nvGraphicFramePr>
        <p:xfrm>
          <a:off x="633044" y="1963711"/>
          <a:ext cx="7904135" cy="4002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B11563F-4668-9F40-8551-9EBA5B3FA78F}"/>
              </a:ext>
            </a:extLst>
          </p:cNvPr>
          <p:cNvSpPr txBox="1"/>
          <p:nvPr/>
        </p:nvSpPr>
        <p:spPr>
          <a:xfrm>
            <a:off x="3674799" y="1183194"/>
            <a:ext cx="1820627" cy="369332"/>
          </a:xfrm>
          <a:prstGeom prst="rect">
            <a:avLst/>
          </a:prstGeom>
          <a:noFill/>
        </p:spPr>
        <p:txBody>
          <a:bodyPr wrap="none" rtlCol="0">
            <a:spAutoFit/>
          </a:bodyPr>
          <a:lstStyle/>
          <a:p>
            <a:r>
              <a:rPr lang="en-US" b="1" dirty="0"/>
              <a:t>Discussion Topics</a:t>
            </a:r>
          </a:p>
        </p:txBody>
      </p:sp>
      <p:pic>
        <p:nvPicPr>
          <p:cNvPr id="3" name="Graphic 2" descr="Rainy scene with solid fill">
            <a:extLst>
              <a:ext uri="{FF2B5EF4-FFF2-40B4-BE49-F238E27FC236}">
                <a16:creationId xmlns:a16="http://schemas.microsoft.com/office/drawing/2014/main" id="{97913EBE-23FE-924B-8E8E-19838A3C38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7302" y="2227881"/>
            <a:ext cx="654804" cy="654804"/>
          </a:xfrm>
          <a:prstGeom prst="rect">
            <a:avLst/>
          </a:prstGeom>
        </p:spPr>
      </p:pic>
      <p:pic>
        <p:nvPicPr>
          <p:cNvPr id="7" name="Graphic 6" descr="Bar chart with solid fill">
            <a:extLst>
              <a:ext uri="{FF2B5EF4-FFF2-40B4-BE49-F238E27FC236}">
                <a16:creationId xmlns:a16="http://schemas.microsoft.com/office/drawing/2014/main" id="{3D52D917-9DEC-E645-B0BD-77D160CE44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4703" y="3167975"/>
            <a:ext cx="685801" cy="685801"/>
          </a:xfrm>
          <a:prstGeom prst="rect">
            <a:avLst/>
          </a:prstGeom>
        </p:spPr>
      </p:pic>
      <p:pic>
        <p:nvPicPr>
          <p:cNvPr id="9" name="Graphic 8" descr="Power with solid fill">
            <a:extLst>
              <a:ext uri="{FF2B5EF4-FFF2-40B4-BE49-F238E27FC236}">
                <a16:creationId xmlns:a16="http://schemas.microsoft.com/office/drawing/2014/main" id="{97B866A6-691F-B248-A064-8E0E55AA29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19003" y="4195785"/>
            <a:ext cx="457200" cy="457200"/>
          </a:xfrm>
          <a:prstGeom prst="rect">
            <a:avLst/>
          </a:prstGeom>
        </p:spPr>
      </p:pic>
      <p:pic>
        <p:nvPicPr>
          <p:cNvPr id="11" name="Graphic 10" descr="Money with solid fill">
            <a:extLst>
              <a:ext uri="{FF2B5EF4-FFF2-40B4-BE49-F238E27FC236}">
                <a16:creationId xmlns:a16="http://schemas.microsoft.com/office/drawing/2014/main" id="{405C2925-7E72-734F-BF80-6D66556D95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6306" y="4974384"/>
            <a:ext cx="670302" cy="670302"/>
          </a:xfrm>
          <a:prstGeom prst="rect">
            <a:avLst/>
          </a:prstGeom>
        </p:spPr>
      </p:pic>
    </p:spTree>
    <p:extLst>
      <p:ext uri="{BB962C8B-B14F-4D97-AF65-F5344CB8AC3E}">
        <p14:creationId xmlns:p14="http://schemas.microsoft.com/office/powerpoint/2010/main" val="2248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60FD-8147-9B42-80CA-1B45522CE694}"/>
              </a:ext>
            </a:extLst>
          </p:cNvPr>
          <p:cNvSpPr>
            <a:spLocks noGrp="1"/>
          </p:cNvSpPr>
          <p:nvPr>
            <p:ph type="title" idx="4294967295"/>
          </p:nvPr>
        </p:nvSpPr>
        <p:spPr>
          <a:xfrm>
            <a:off x="0" y="365125"/>
            <a:ext cx="7886700" cy="1325563"/>
          </a:xfrm>
        </p:spPr>
        <p:txBody>
          <a:bodyPr/>
          <a:lstStyle/>
          <a:p>
            <a:r>
              <a:rPr lang="en-US" dirty="0"/>
              <a:t>Glossary</a:t>
            </a:r>
          </a:p>
        </p:txBody>
      </p:sp>
      <p:sp>
        <p:nvSpPr>
          <p:cNvPr id="4" name="Rectangle 3">
            <a:extLst>
              <a:ext uri="{FF2B5EF4-FFF2-40B4-BE49-F238E27FC236}">
                <a16:creationId xmlns:a16="http://schemas.microsoft.com/office/drawing/2014/main" id="{1D3FF692-48CE-1142-A111-4206BB753C64}"/>
              </a:ext>
            </a:extLst>
          </p:cNvPr>
          <p:cNvSpPr/>
          <p:nvPr/>
        </p:nvSpPr>
        <p:spPr>
          <a:xfrm>
            <a:off x="344466" y="1690688"/>
            <a:ext cx="8455068" cy="4247317"/>
          </a:xfrm>
          <a:prstGeom prst="rect">
            <a:avLst/>
          </a:prstGeom>
        </p:spPr>
        <p:txBody>
          <a:bodyPr wrap="square">
            <a:spAutoFit/>
          </a:bodyPr>
          <a:lstStyle/>
          <a:p>
            <a:r>
              <a:rPr lang="en-US" b="1" dirty="0">
                <a:solidFill>
                  <a:srgbClr val="212529"/>
                </a:solidFill>
              </a:rPr>
              <a:t>Resilience</a:t>
            </a:r>
            <a:r>
              <a:rPr lang="en-US" dirty="0">
                <a:solidFill>
                  <a:srgbClr val="212529"/>
                </a:solidFill>
              </a:rPr>
              <a:t> is defined by the Intergovernmental Panel on Climate Change (IPCC) as the capacity of social, economic and environmental systems to cope with a hazardous event or trend or disturbance, responding or reorganizing in ways that maintain their essential function, identity and the capacity for adaptation, learning and transformation.</a:t>
            </a:r>
          </a:p>
          <a:p>
            <a:endParaRPr lang="en-US" dirty="0">
              <a:solidFill>
                <a:srgbClr val="212529"/>
              </a:solidFill>
            </a:endParaRPr>
          </a:p>
          <a:p>
            <a:r>
              <a:rPr lang="en-US" b="1" dirty="0"/>
              <a:t>Climate risk </a:t>
            </a:r>
            <a:r>
              <a:rPr lang="en-US" dirty="0"/>
              <a:t>indicates the factors which are associated with the potential</a:t>
            </a:r>
          </a:p>
          <a:p>
            <a:r>
              <a:rPr lang="en-US" dirty="0"/>
              <a:t>consequences of climate change. According to the Intergovernmental Panel on</a:t>
            </a:r>
          </a:p>
          <a:p>
            <a:r>
              <a:rPr lang="en-US" dirty="0"/>
              <a:t>Climate Change (IPCC), it results from the interaction of hazard, exposure and</a:t>
            </a:r>
          </a:p>
          <a:p>
            <a:r>
              <a:rPr lang="en-US" dirty="0"/>
              <a:t>vulnerability (IPCC, 2014a).</a:t>
            </a:r>
          </a:p>
          <a:p>
            <a:endParaRPr lang="en-US" dirty="0"/>
          </a:p>
          <a:p>
            <a:r>
              <a:rPr lang="en-US" b="1" dirty="0"/>
              <a:t>Hazard</a:t>
            </a:r>
            <a:r>
              <a:rPr lang="en-US" dirty="0"/>
              <a:t> refers to the potential occurrence of physical impact from changes in long-term climate trends or extreme weather events. For instance, if a country is projected to experience an increased frequency of intense climate-related events, the level of hazard will increase.</a:t>
            </a:r>
          </a:p>
          <a:p>
            <a:endParaRPr lang="en-US" dirty="0"/>
          </a:p>
        </p:txBody>
      </p:sp>
    </p:spTree>
    <p:extLst>
      <p:ext uri="{BB962C8B-B14F-4D97-AF65-F5344CB8AC3E}">
        <p14:creationId xmlns:p14="http://schemas.microsoft.com/office/powerpoint/2010/main" val="3634418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62DA5E-08BA-3649-92B1-DE4E69BFA901}"/>
              </a:ext>
            </a:extLst>
          </p:cNvPr>
          <p:cNvSpPr/>
          <p:nvPr/>
        </p:nvSpPr>
        <p:spPr>
          <a:xfrm>
            <a:off x="420129" y="766776"/>
            <a:ext cx="8303741" cy="3416320"/>
          </a:xfrm>
          <a:prstGeom prst="rect">
            <a:avLst/>
          </a:prstGeom>
        </p:spPr>
        <p:txBody>
          <a:bodyPr wrap="square">
            <a:spAutoFit/>
          </a:bodyPr>
          <a:lstStyle/>
          <a:p>
            <a:endParaRPr lang="en-US" dirty="0"/>
          </a:p>
          <a:p>
            <a:r>
              <a:rPr lang="en-US" b="1" dirty="0"/>
              <a:t>Exposure </a:t>
            </a:r>
            <a:r>
              <a:rPr lang="en-US" dirty="0"/>
              <a:t>indicates the presence of assets, services, resources and infrastructure that could be adversely affected. For instance, if a power system has most of its grids located in a coastal area, it can be considered more exposed to climate risks of sea-level rise or coastal flooding than a system located further inland</a:t>
            </a:r>
          </a:p>
          <a:p>
            <a:pPr marL="285750" indent="-285750">
              <a:buFont typeface="Arial" panose="020B0604020202020204" pitchFamily="34" charset="0"/>
              <a:buChar char="•"/>
            </a:pPr>
            <a:endParaRPr lang="en-US" dirty="0"/>
          </a:p>
          <a:p>
            <a:r>
              <a:rPr lang="en-US" b="1" dirty="0"/>
              <a:t>Vulnerability</a:t>
            </a:r>
            <a:r>
              <a:rPr lang="en-US" dirty="0"/>
              <a:t> is the propensity or predisposition to be adversely affected. It includes sensitivity to climate change impacts and lack of adaptive capacity which refers to the ability of a system to anticipate, prepare for and plan effectively for climate change. (DFID, 2011). If a power system is well equipped with a robust data system and capable human resources to anticipate and adapt to climate change impacts, the system can be considered less vulnerable.</a:t>
            </a:r>
            <a:endParaRPr lang="en-US" dirty="0">
              <a:effectLst/>
            </a:endParaRPr>
          </a:p>
        </p:txBody>
      </p:sp>
    </p:spTree>
    <p:extLst>
      <p:ext uri="{BB962C8B-B14F-4D97-AF65-F5344CB8AC3E}">
        <p14:creationId xmlns:p14="http://schemas.microsoft.com/office/powerpoint/2010/main" val="2865550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465CB-C1A2-F041-A52E-B7CC00167468}"/>
              </a:ext>
            </a:extLst>
          </p:cNvPr>
          <p:cNvSpPr txBox="1">
            <a:spLocks/>
          </p:cNvSpPr>
          <p:nvPr/>
        </p:nvSpPr>
        <p:spPr>
          <a:xfrm>
            <a:off x="0"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Resources</a:t>
            </a:r>
          </a:p>
        </p:txBody>
      </p:sp>
      <p:sp>
        <p:nvSpPr>
          <p:cNvPr id="4" name="TextBox 3">
            <a:extLst>
              <a:ext uri="{FF2B5EF4-FFF2-40B4-BE49-F238E27FC236}">
                <a16:creationId xmlns:a16="http://schemas.microsoft.com/office/drawing/2014/main" id="{D6D326C4-0F7B-B34F-B014-EF1AA8E50883}"/>
              </a:ext>
            </a:extLst>
          </p:cNvPr>
          <p:cNvSpPr txBox="1"/>
          <p:nvPr/>
        </p:nvSpPr>
        <p:spPr>
          <a:xfrm>
            <a:off x="791659" y="2167335"/>
            <a:ext cx="7039627" cy="3139321"/>
          </a:xfrm>
          <a:prstGeom prst="rect">
            <a:avLst/>
          </a:prstGeom>
          <a:noFill/>
        </p:spPr>
        <p:txBody>
          <a:bodyPr wrap="square" rtlCol="0">
            <a:spAutoFit/>
          </a:bodyPr>
          <a:lstStyle/>
          <a:p>
            <a:endParaRPr lang="en-US" dirty="0"/>
          </a:p>
          <a:p>
            <a:r>
              <a:rPr lang="en-US" dirty="0">
                <a:hlinkClick r:id="rId2"/>
              </a:rPr>
              <a:t>IPCC (2021), Sixth Assessment Report, Working Group I</a:t>
            </a:r>
            <a:endParaRPr lang="en-US" dirty="0"/>
          </a:p>
          <a:p>
            <a:endParaRPr lang="en-US" dirty="0"/>
          </a:p>
          <a:p>
            <a:r>
              <a:rPr lang="en-US" dirty="0">
                <a:hlinkClick r:id="rId3"/>
              </a:rPr>
              <a:t>World Bank, Enhanced Climate Resilience of Africa’s Infrastructure</a:t>
            </a:r>
            <a:endParaRPr lang="en-US" dirty="0"/>
          </a:p>
          <a:p>
            <a:endParaRPr lang="en-US" dirty="0"/>
          </a:p>
          <a:p>
            <a:r>
              <a:rPr lang="en-US" dirty="0" err="1"/>
              <a:t>Raffaello</a:t>
            </a:r>
            <a:r>
              <a:rPr lang="en-US" dirty="0"/>
              <a:t> </a:t>
            </a:r>
            <a:r>
              <a:rPr lang="en-US" dirty="0" err="1"/>
              <a:t>Cervigni</a:t>
            </a:r>
            <a:r>
              <a:rPr lang="en-US" dirty="0"/>
              <a:t>, Andrew </a:t>
            </a:r>
            <a:r>
              <a:rPr lang="en-US" dirty="0" err="1"/>
              <a:t>Losos</a:t>
            </a:r>
            <a:r>
              <a:rPr lang="en-US" dirty="0"/>
              <a:t>, Paul </a:t>
            </a:r>
            <a:r>
              <a:rPr lang="en-US" dirty="0" err="1"/>
              <a:t>Chinowsky</a:t>
            </a:r>
            <a:r>
              <a:rPr lang="en-US" dirty="0"/>
              <a:t>, and James E. Neumann. Enhancing the Climate Resilience of Africa’s Infrastructure: The Roads and Bridge Sector. Africa Development Forum series. Washington, DC: World Bank. </a:t>
            </a:r>
            <a:r>
              <a:rPr lang="en-US" dirty="0" err="1"/>
              <a:t>doi</a:t>
            </a:r>
            <a:r>
              <a:rPr lang="en-US" dirty="0"/>
              <a:t>: 10.1596/978-1-4648-0466-3. License: Creative Commons Attribution CC BY 3.0 IGO</a:t>
            </a:r>
          </a:p>
          <a:p>
            <a:endParaRPr lang="en-US" dirty="0"/>
          </a:p>
        </p:txBody>
      </p:sp>
    </p:spTree>
    <p:extLst>
      <p:ext uri="{BB962C8B-B14F-4D97-AF65-F5344CB8AC3E}">
        <p14:creationId xmlns:p14="http://schemas.microsoft.com/office/powerpoint/2010/main" val="96282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9B3-B9DF-8A43-AE89-4DB22F886803}"/>
              </a:ext>
            </a:extLst>
          </p:cNvPr>
          <p:cNvSpPr>
            <a:spLocks noGrp="1"/>
          </p:cNvSpPr>
          <p:nvPr>
            <p:ph type="title" idx="4294967295"/>
          </p:nvPr>
        </p:nvSpPr>
        <p:spPr>
          <a:xfrm>
            <a:off x="376147" y="683214"/>
            <a:ext cx="8483784" cy="993775"/>
          </a:xfrm>
        </p:spPr>
        <p:txBody>
          <a:bodyPr>
            <a:normAutofit fontScale="90000"/>
          </a:bodyPr>
          <a:lstStyle/>
          <a:p>
            <a:r>
              <a:rPr lang="en-US" dirty="0"/>
              <a:t>Aims of AFRI-RES &amp; the Training </a:t>
            </a:r>
            <a:r>
              <a:rPr lang="en-US" dirty="0" err="1"/>
              <a:t>Programme</a:t>
            </a:r>
            <a:endParaRPr lang="en-US" dirty="0"/>
          </a:p>
        </p:txBody>
      </p:sp>
      <p:sp>
        <p:nvSpPr>
          <p:cNvPr id="3" name="Content Placeholder 2">
            <a:extLst>
              <a:ext uri="{FF2B5EF4-FFF2-40B4-BE49-F238E27FC236}">
                <a16:creationId xmlns:a16="http://schemas.microsoft.com/office/drawing/2014/main" id="{C71C9C8E-E272-8742-B602-AA13B95B0234}"/>
              </a:ext>
            </a:extLst>
          </p:cNvPr>
          <p:cNvSpPr>
            <a:spLocks noGrp="1"/>
          </p:cNvSpPr>
          <p:nvPr>
            <p:ph idx="4294967295"/>
          </p:nvPr>
        </p:nvSpPr>
        <p:spPr>
          <a:xfrm>
            <a:off x="316523" y="1885648"/>
            <a:ext cx="8827477" cy="1570231"/>
          </a:xfrm>
        </p:spPr>
        <p:txBody>
          <a:bodyPr>
            <a:normAutofit/>
          </a:bodyPr>
          <a:lstStyle/>
          <a:p>
            <a:pPr marL="0" indent="0">
              <a:lnSpc>
                <a:spcPct val="120000"/>
              </a:lnSpc>
              <a:spcBef>
                <a:spcPts val="360"/>
              </a:spcBef>
              <a:buNone/>
            </a:pPr>
            <a:r>
              <a:rPr lang="en-US" sz="1600" dirty="0"/>
              <a:t>The Africa Climate Resilient Investment Facility (AFRI-RES) Objective: Strengthen the capacity of African institutions (national governments, river basin organizations, Regional Economic Communities, power pools and development practitioners) to plan, design, and implement investments resilient to climate variability and change in selected sectors</a:t>
            </a:r>
          </a:p>
          <a:p>
            <a:pPr marL="0" indent="0" algn="just">
              <a:lnSpc>
                <a:spcPct val="120000"/>
              </a:lnSpc>
              <a:spcBef>
                <a:spcPts val="360"/>
              </a:spcBef>
              <a:buNone/>
            </a:pPr>
            <a:endParaRPr lang="en-US" sz="2250" dirty="0">
              <a:solidFill>
                <a:srgbClr val="003399"/>
              </a:solidFill>
            </a:endParaRPr>
          </a:p>
          <a:p>
            <a:pPr marL="0" indent="0">
              <a:buNone/>
            </a:pPr>
            <a:endParaRPr lang="en-US" dirty="0"/>
          </a:p>
        </p:txBody>
      </p:sp>
      <p:sp>
        <p:nvSpPr>
          <p:cNvPr id="4" name="TextBox 3">
            <a:extLst>
              <a:ext uri="{FF2B5EF4-FFF2-40B4-BE49-F238E27FC236}">
                <a16:creationId xmlns:a16="http://schemas.microsoft.com/office/drawing/2014/main" id="{20BEB234-416D-FD4B-9890-91E92A1A357A}"/>
              </a:ext>
            </a:extLst>
          </p:cNvPr>
          <p:cNvSpPr txBox="1"/>
          <p:nvPr/>
        </p:nvSpPr>
        <p:spPr>
          <a:xfrm>
            <a:off x="376147" y="3610780"/>
            <a:ext cx="8483784" cy="2554545"/>
          </a:xfrm>
          <a:prstGeom prst="rect">
            <a:avLst/>
          </a:prstGeom>
          <a:noFill/>
        </p:spPr>
        <p:txBody>
          <a:bodyPr wrap="square" rtlCol="0">
            <a:spAutoFit/>
          </a:bodyPr>
          <a:lstStyle/>
          <a:p>
            <a:pPr lvl="0"/>
            <a:r>
              <a:rPr lang="en-US" sz="1600" dirty="0"/>
              <a:t>Training </a:t>
            </a:r>
            <a:r>
              <a:rPr lang="en-US" sz="1600" dirty="0" err="1"/>
              <a:t>Programme</a:t>
            </a:r>
            <a:r>
              <a:rPr lang="en-US" sz="1600" dirty="0"/>
              <a:t> Objectives</a:t>
            </a:r>
          </a:p>
          <a:p>
            <a:pPr marL="285750" indent="-285750">
              <a:buFont typeface="Wingdings" pitchFamily="2" charset="2"/>
              <a:buChar char="ü"/>
            </a:pPr>
            <a:r>
              <a:rPr lang="en-US" sz="1600" dirty="0"/>
              <a:t>are well informed of climate risks to Africa’s infrastructure</a:t>
            </a:r>
          </a:p>
          <a:p>
            <a:pPr marL="285750" indent="-285750">
              <a:buFont typeface="Wingdings" pitchFamily="2" charset="2"/>
              <a:buChar char="ü"/>
            </a:pPr>
            <a:r>
              <a:rPr lang="en-US" sz="1600" dirty="0"/>
              <a:t>understand climate resilience and its attributes and guidelines</a:t>
            </a:r>
          </a:p>
          <a:p>
            <a:pPr marL="285750" indent="-285750">
              <a:buFont typeface="Wingdings" pitchFamily="2" charset="2"/>
              <a:buChar char="ü"/>
            </a:pPr>
            <a:r>
              <a:rPr lang="en-US" sz="1600" dirty="0"/>
              <a:t>are trained on the use of the resilience attributes and climate resilient guidelines for roads and the transport sector already developed through the World Bank under the AFRI-RES </a:t>
            </a:r>
            <a:r>
              <a:rPr lang="en-US" sz="1600" dirty="0" err="1"/>
              <a:t>programme</a:t>
            </a:r>
            <a:endParaRPr lang="en-US" sz="1600" dirty="0"/>
          </a:p>
          <a:p>
            <a:pPr marL="285750" indent="-285750">
              <a:buFont typeface="Wingdings" pitchFamily="2" charset="2"/>
              <a:buChar char="ü"/>
            </a:pPr>
            <a:r>
              <a:rPr lang="en-US" sz="1600" dirty="0"/>
              <a:t>can monitor and evaluate projects for adopting climate resilience attributes to ensure intended impacts of the projects</a:t>
            </a:r>
          </a:p>
          <a:p>
            <a:pPr marL="285750" indent="-285750">
              <a:buFont typeface="Wingdings" pitchFamily="2" charset="2"/>
              <a:buChar char="ü"/>
            </a:pPr>
            <a:r>
              <a:rPr lang="en-US" sz="1600" dirty="0"/>
              <a:t>promote climate resilient measures to improve the quality and sustainability of projects</a:t>
            </a:r>
          </a:p>
          <a:p>
            <a:pPr marL="285750" indent="-285750">
              <a:buFont typeface="Wingdings" pitchFamily="2" charset="2"/>
              <a:buChar char="ü"/>
            </a:pPr>
            <a:r>
              <a:rPr lang="en-US" sz="1600" dirty="0"/>
              <a:t>increase capacity on adaptive management of projects to integrate new information and knowledge on climate resilience relevant for the projects</a:t>
            </a:r>
          </a:p>
        </p:txBody>
      </p:sp>
    </p:spTree>
    <p:extLst>
      <p:ext uri="{BB962C8B-B14F-4D97-AF65-F5344CB8AC3E}">
        <p14:creationId xmlns:p14="http://schemas.microsoft.com/office/powerpoint/2010/main" val="369608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40B6-3231-9C47-B795-A343EAEE689C}"/>
              </a:ext>
            </a:extLst>
          </p:cNvPr>
          <p:cNvSpPr>
            <a:spLocks noGrp="1"/>
          </p:cNvSpPr>
          <p:nvPr>
            <p:ph type="title" idx="4294967295"/>
          </p:nvPr>
        </p:nvSpPr>
        <p:spPr>
          <a:xfrm>
            <a:off x="628650" y="500062"/>
            <a:ext cx="7886700" cy="1325563"/>
          </a:xfrm>
        </p:spPr>
        <p:txBody>
          <a:bodyPr/>
          <a:lstStyle/>
          <a:p>
            <a:r>
              <a:rPr lang="en-US" dirty="0"/>
              <a:t>Aims of Module 1</a:t>
            </a:r>
          </a:p>
        </p:txBody>
      </p:sp>
      <p:sp>
        <p:nvSpPr>
          <p:cNvPr id="3" name="Content Placeholder 2">
            <a:extLst>
              <a:ext uri="{FF2B5EF4-FFF2-40B4-BE49-F238E27FC236}">
                <a16:creationId xmlns:a16="http://schemas.microsoft.com/office/drawing/2014/main" id="{78D1C254-DE0B-1D4F-9F33-65F538691746}"/>
              </a:ext>
            </a:extLst>
          </p:cNvPr>
          <p:cNvSpPr>
            <a:spLocks noGrp="1"/>
          </p:cNvSpPr>
          <p:nvPr>
            <p:ph idx="4294967295"/>
          </p:nvPr>
        </p:nvSpPr>
        <p:spPr>
          <a:xfrm>
            <a:off x="628650" y="1834173"/>
            <a:ext cx="5117242" cy="4351338"/>
          </a:xfrm>
        </p:spPr>
        <p:txBody>
          <a:bodyPr/>
          <a:lstStyle/>
          <a:p>
            <a:pPr marL="0" indent="0">
              <a:buNone/>
            </a:pPr>
            <a:r>
              <a:rPr lang="en-US" dirty="0"/>
              <a:t>Upon the completion of Module 1, participants will have an increased understanding of climate risks and impacts for the road projects in PIDA PAP II in order to utilize this information in the oversight of implementation and the monitoring and evaluation of PIDA PAP II projects. </a:t>
            </a:r>
          </a:p>
        </p:txBody>
      </p:sp>
      <p:pic>
        <p:nvPicPr>
          <p:cNvPr id="5" name="Graphic 4" descr="Checklist with solid fill">
            <a:extLst>
              <a:ext uri="{FF2B5EF4-FFF2-40B4-BE49-F238E27FC236}">
                <a16:creationId xmlns:a16="http://schemas.microsoft.com/office/drawing/2014/main" id="{A9468ABA-F33C-4644-A6D2-B1CE14E551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4681" y="2094470"/>
            <a:ext cx="3336324" cy="3336324"/>
          </a:xfrm>
          <a:prstGeom prst="rect">
            <a:avLst/>
          </a:prstGeom>
        </p:spPr>
      </p:pic>
    </p:spTree>
    <p:extLst>
      <p:ext uri="{BB962C8B-B14F-4D97-AF65-F5344CB8AC3E}">
        <p14:creationId xmlns:p14="http://schemas.microsoft.com/office/powerpoint/2010/main" val="7126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5</a:t>
            </a:fld>
            <a:endParaRPr kumimoji="0" lang="en-US" dirty="0">
              <a:solidFill>
                <a:schemeClr val="accent3">
                  <a:shade val="75000"/>
                </a:schemeClr>
              </a:solidFill>
            </a:endParaRPr>
          </a:p>
        </p:txBody>
      </p:sp>
      <p:sp>
        <p:nvSpPr>
          <p:cNvPr id="8" name="TextBox 7">
            <a:extLst>
              <a:ext uri="{FF2B5EF4-FFF2-40B4-BE49-F238E27FC236}">
                <a16:creationId xmlns:a16="http://schemas.microsoft.com/office/drawing/2014/main" id="{69D8B655-A0B5-46F5-B94C-1321E9094208}"/>
              </a:ext>
            </a:extLst>
          </p:cNvPr>
          <p:cNvSpPr txBox="1"/>
          <p:nvPr/>
        </p:nvSpPr>
        <p:spPr>
          <a:xfrm>
            <a:off x="1784759" y="1025978"/>
            <a:ext cx="5363117" cy="461665"/>
          </a:xfrm>
          <a:prstGeom prst="rect">
            <a:avLst/>
          </a:prstGeom>
          <a:noFill/>
        </p:spPr>
        <p:txBody>
          <a:bodyPr wrap="square" rtlCol="0">
            <a:spAutoFit/>
          </a:bodyPr>
          <a:lstStyle/>
          <a:p>
            <a:pPr algn="ctr"/>
            <a:r>
              <a:rPr lang="en-US" sz="2400" b="1" dirty="0">
                <a:solidFill>
                  <a:srgbClr val="0070C0"/>
                </a:solidFill>
              </a:rPr>
              <a:t>Climate Change Outlook Globally</a:t>
            </a:r>
            <a:endParaRPr lang="en-GB" sz="2400" b="1" dirty="0">
              <a:solidFill>
                <a:srgbClr val="0070C0"/>
              </a:solidFill>
            </a:endParaRPr>
          </a:p>
        </p:txBody>
      </p:sp>
      <p:sp>
        <p:nvSpPr>
          <p:cNvPr id="5" name="Rectangle 4">
            <a:extLst>
              <a:ext uri="{FF2B5EF4-FFF2-40B4-BE49-F238E27FC236}">
                <a16:creationId xmlns:a16="http://schemas.microsoft.com/office/drawing/2014/main" id="{2A2430D9-9305-EC4C-A926-E8E253B83772}"/>
              </a:ext>
            </a:extLst>
          </p:cNvPr>
          <p:cNvSpPr/>
          <p:nvPr/>
        </p:nvSpPr>
        <p:spPr>
          <a:xfrm>
            <a:off x="578226" y="1706005"/>
            <a:ext cx="7987547" cy="3970318"/>
          </a:xfrm>
          <a:prstGeom prst="rect">
            <a:avLst/>
          </a:prstGeom>
        </p:spPr>
        <p:txBody>
          <a:bodyPr wrap="square">
            <a:spAutoFit/>
          </a:bodyPr>
          <a:lstStyle/>
          <a:p>
            <a:endParaRPr lang="en-US" dirty="0"/>
          </a:p>
          <a:p>
            <a:r>
              <a:rPr lang="en-US" dirty="0"/>
              <a:t>The recently released 6</a:t>
            </a:r>
            <a:r>
              <a:rPr lang="en-US" baseline="30000" dirty="0"/>
              <a:t>th</a:t>
            </a:r>
            <a:r>
              <a:rPr lang="en-US" dirty="0"/>
              <a:t> Assessment Report from the Intergovernmental Panel on Climate Change (IPCC) Working Group 1 shows that emissions of greenhouse gases from human activities are responsible for </a:t>
            </a:r>
            <a:r>
              <a:rPr lang="en-US" b="1" dirty="0"/>
              <a:t>approximately 1.1°C of warming since 1850-1900</a:t>
            </a:r>
            <a:r>
              <a:rPr lang="en-US" dirty="0"/>
              <a:t>, and finds that averaged </a:t>
            </a:r>
            <a:r>
              <a:rPr lang="en-US" b="1" dirty="0"/>
              <a:t>over the next 20 years, global temperature is expected to reach or exceed 1.5°C of warming</a:t>
            </a:r>
          </a:p>
          <a:p>
            <a:endParaRPr lang="en-US" dirty="0"/>
          </a:p>
          <a:p>
            <a:r>
              <a:rPr lang="en-US" dirty="0"/>
              <a:t>For the future outlook, there are different scenarios based on the extent to which mitigation of emissions is undertaken and Shared Socio-economic Pathways (SSPs) that incorporate variations in human, economic and social development</a:t>
            </a:r>
          </a:p>
          <a:p>
            <a:r>
              <a:rPr lang="en-US" dirty="0"/>
              <a:t>There are also different scenarios for the future including variation in mitigation of emissions and socio-economic pathways.</a:t>
            </a:r>
          </a:p>
          <a:p>
            <a:endParaRPr lang="en-US" dirty="0"/>
          </a:p>
          <a:p>
            <a:endParaRPr lang="en-US" dirty="0"/>
          </a:p>
        </p:txBody>
      </p:sp>
    </p:spTree>
    <p:extLst>
      <p:ext uri="{BB962C8B-B14F-4D97-AF65-F5344CB8AC3E}">
        <p14:creationId xmlns:p14="http://schemas.microsoft.com/office/powerpoint/2010/main" val="196021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FD59C2-0291-CD49-8933-E7B9A8E0A7A2}"/>
              </a:ext>
            </a:extLst>
          </p:cNvPr>
          <p:cNvPicPr>
            <a:picLocks noChangeAspect="1"/>
          </p:cNvPicPr>
          <p:nvPr/>
        </p:nvPicPr>
        <p:blipFill>
          <a:blip r:embed="rId2"/>
          <a:stretch>
            <a:fillRect/>
          </a:stretch>
        </p:blipFill>
        <p:spPr>
          <a:xfrm>
            <a:off x="490765" y="666235"/>
            <a:ext cx="7814866" cy="3695700"/>
          </a:xfrm>
          <a:prstGeom prst="rect">
            <a:avLst/>
          </a:prstGeom>
        </p:spPr>
      </p:pic>
      <p:sp>
        <p:nvSpPr>
          <p:cNvPr id="3" name="TextBox 2">
            <a:extLst>
              <a:ext uri="{FF2B5EF4-FFF2-40B4-BE49-F238E27FC236}">
                <a16:creationId xmlns:a16="http://schemas.microsoft.com/office/drawing/2014/main" id="{5041C373-A757-F946-81F8-C0FDEA81B9FE}"/>
              </a:ext>
            </a:extLst>
          </p:cNvPr>
          <p:cNvSpPr txBox="1"/>
          <p:nvPr/>
        </p:nvSpPr>
        <p:spPr>
          <a:xfrm>
            <a:off x="1569307" y="4585893"/>
            <a:ext cx="6425513" cy="1200329"/>
          </a:xfrm>
          <a:prstGeom prst="rect">
            <a:avLst/>
          </a:prstGeom>
          <a:noFill/>
        </p:spPr>
        <p:txBody>
          <a:bodyPr wrap="square" rtlCol="0">
            <a:spAutoFit/>
          </a:bodyPr>
          <a:lstStyle/>
          <a:p>
            <a:r>
              <a:rPr lang="en-US" dirty="0"/>
              <a:t>Every </a:t>
            </a:r>
            <a:r>
              <a:rPr lang="en-US" dirty="0" err="1"/>
              <a:t>tonne</a:t>
            </a:r>
            <a:r>
              <a:rPr lang="en-US" dirty="0"/>
              <a:t> of CO2 emissions adds to global warming</a:t>
            </a:r>
          </a:p>
          <a:p>
            <a:endParaRPr lang="en-US" dirty="0"/>
          </a:p>
          <a:p>
            <a:r>
              <a:rPr lang="en-US" dirty="0"/>
              <a:t>As a result, there is still a range of scenarios for the level of warming by the end of the century</a:t>
            </a:r>
          </a:p>
        </p:txBody>
      </p:sp>
      <p:sp>
        <p:nvSpPr>
          <p:cNvPr id="4" name="TextBox 3">
            <a:extLst>
              <a:ext uri="{FF2B5EF4-FFF2-40B4-BE49-F238E27FC236}">
                <a16:creationId xmlns:a16="http://schemas.microsoft.com/office/drawing/2014/main" id="{03826A3F-1C6C-5B47-91B2-DB38B1E8FEE8}"/>
              </a:ext>
            </a:extLst>
          </p:cNvPr>
          <p:cNvSpPr txBox="1"/>
          <p:nvPr/>
        </p:nvSpPr>
        <p:spPr>
          <a:xfrm>
            <a:off x="6153664" y="6060960"/>
            <a:ext cx="2536272" cy="261610"/>
          </a:xfrm>
          <a:prstGeom prst="rect">
            <a:avLst/>
          </a:prstGeom>
          <a:noFill/>
        </p:spPr>
        <p:txBody>
          <a:bodyPr wrap="none" rtlCol="0">
            <a:spAutoFit/>
          </a:bodyPr>
          <a:lstStyle/>
          <a:p>
            <a:r>
              <a:rPr lang="en-US" sz="1100" dirty="0"/>
              <a:t>Source: IPCC 6</a:t>
            </a:r>
            <a:r>
              <a:rPr lang="en-US" sz="1100" baseline="30000" dirty="0"/>
              <a:t>th</a:t>
            </a:r>
            <a:r>
              <a:rPr lang="en-US" sz="1100" dirty="0"/>
              <a:t> Assessment, WGI Report</a:t>
            </a:r>
          </a:p>
        </p:txBody>
      </p:sp>
    </p:spTree>
    <p:extLst>
      <p:ext uri="{BB962C8B-B14F-4D97-AF65-F5344CB8AC3E}">
        <p14:creationId xmlns:p14="http://schemas.microsoft.com/office/powerpoint/2010/main" val="251605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CBA2E00-B2CC-BB4E-993C-57F1D81BE882}"/>
              </a:ext>
            </a:extLst>
          </p:cNvPr>
          <p:cNvPicPr>
            <a:picLocks noChangeAspect="1"/>
          </p:cNvPicPr>
          <p:nvPr/>
        </p:nvPicPr>
        <p:blipFill>
          <a:blip r:embed="rId3"/>
          <a:stretch>
            <a:fillRect/>
          </a:stretch>
        </p:blipFill>
        <p:spPr>
          <a:xfrm>
            <a:off x="666750" y="1166813"/>
            <a:ext cx="7810500" cy="4524375"/>
          </a:xfrm>
          <a:prstGeom prst="rect">
            <a:avLst/>
          </a:prstGeom>
        </p:spPr>
      </p:pic>
      <p:sp>
        <p:nvSpPr>
          <p:cNvPr id="3" name="TextBox 2">
            <a:extLst>
              <a:ext uri="{FF2B5EF4-FFF2-40B4-BE49-F238E27FC236}">
                <a16:creationId xmlns:a16="http://schemas.microsoft.com/office/drawing/2014/main" id="{0196F1B0-7754-A448-98A1-26B7330F9585}"/>
              </a:ext>
            </a:extLst>
          </p:cNvPr>
          <p:cNvSpPr txBox="1"/>
          <p:nvPr/>
        </p:nvSpPr>
        <p:spPr>
          <a:xfrm>
            <a:off x="3335347" y="617838"/>
            <a:ext cx="2473306" cy="369332"/>
          </a:xfrm>
          <a:prstGeom prst="rect">
            <a:avLst/>
          </a:prstGeom>
          <a:noFill/>
        </p:spPr>
        <p:txBody>
          <a:bodyPr wrap="none" rtlCol="0">
            <a:spAutoFit/>
          </a:bodyPr>
          <a:lstStyle/>
          <a:p>
            <a:r>
              <a:rPr lang="en-US" dirty="0"/>
              <a:t>Climate Change in Africa</a:t>
            </a:r>
          </a:p>
        </p:txBody>
      </p:sp>
    </p:spTree>
    <p:extLst>
      <p:ext uri="{BB962C8B-B14F-4D97-AF65-F5344CB8AC3E}">
        <p14:creationId xmlns:p14="http://schemas.microsoft.com/office/powerpoint/2010/main" val="58652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DE8AC5-15DD-0340-9567-436F03D876C2}"/>
              </a:ext>
            </a:extLst>
          </p:cNvPr>
          <p:cNvPicPr>
            <a:picLocks noChangeAspect="1"/>
          </p:cNvPicPr>
          <p:nvPr/>
        </p:nvPicPr>
        <p:blipFill rotWithShape="1">
          <a:blip r:embed="rId2"/>
          <a:srcRect l="739" r="1809"/>
          <a:stretch/>
        </p:blipFill>
        <p:spPr>
          <a:xfrm>
            <a:off x="77115" y="2003083"/>
            <a:ext cx="9066885" cy="3755166"/>
          </a:xfrm>
          <a:prstGeom prst="rect">
            <a:avLst/>
          </a:prstGeom>
        </p:spPr>
      </p:pic>
      <p:sp>
        <p:nvSpPr>
          <p:cNvPr id="3" name="TextBox 2">
            <a:extLst>
              <a:ext uri="{FF2B5EF4-FFF2-40B4-BE49-F238E27FC236}">
                <a16:creationId xmlns:a16="http://schemas.microsoft.com/office/drawing/2014/main" id="{18585E60-CEC1-C64D-ADE2-0C7EE9ADD585}"/>
              </a:ext>
            </a:extLst>
          </p:cNvPr>
          <p:cNvSpPr txBox="1"/>
          <p:nvPr/>
        </p:nvSpPr>
        <p:spPr>
          <a:xfrm>
            <a:off x="3224136" y="1099751"/>
            <a:ext cx="2473306" cy="369332"/>
          </a:xfrm>
          <a:prstGeom prst="rect">
            <a:avLst/>
          </a:prstGeom>
          <a:noFill/>
        </p:spPr>
        <p:txBody>
          <a:bodyPr wrap="none" rtlCol="0">
            <a:spAutoFit/>
          </a:bodyPr>
          <a:lstStyle/>
          <a:p>
            <a:r>
              <a:rPr lang="en-US" dirty="0"/>
              <a:t>Climate Change in Africa</a:t>
            </a:r>
          </a:p>
        </p:txBody>
      </p:sp>
      <p:sp>
        <p:nvSpPr>
          <p:cNvPr id="4" name="TextBox 3">
            <a:extLst>
              <a:ext uri="{FF2B5EF4-FFF2-40B4-BE49-F238E27FC236}">
                <a16:creationId xmlns:a16="http://schemas.microsoft.com/office/drawing/2014/main" id="{D9209A29-E5FA-6144-A098-0AD7553B989C}"/>
              </a:ext>
            </a:extLst>
          </p:cNvPr>
          <p:cNvSpPr txBox="1"/>
          <p:nvPr/>
        </p:nvSpPr>
        <p:spPr>
          <a:xfrm>
            <a:off x="5489784" y="6030639"/>
            <a:ext cx="3522118" cy="261610"/>
          </a:xfrm>
          <a:prstGeom prst="rect">
            <a:avLst/>
          </a:prstGeom>
          <a:noFill/>
        </p:spPr>
        <p:txBody>
          <a:bodyPr wrap="none" rtlCol="0">
            <a:spAutoFit/>
          </a:bodyPr>
          <a:lstStyle/>
          <a:p>
            <a:r>
              <a:rPr lang="en-US" sz="1100" dirty="0"/>
              <a:t>Source: IPCC 6</a:t>
            </a:r>
            <a:r>
              <a:rPr lang="en-US" sz="1100" baseline="30000" dirty="0"/>
              <a:t>th</a:t>
            </a:r>
            <a:r>
              <a:rPr lang="en-US" sz="1100" dirty="0"/>
              <a:t> Assessment, WGI Report, Africa Factsheet</a:t>
            </a:r>
          </a:p>
        </p:txBody>
      </p:sp>
    </p:spTree>
    <p:extLst>
      <p:ext uri="{BB962C8B-B14F-4D97-AF65-F5344CB8AC3E}">
        <p14:creationId xmlns:p14="http://schemas.microsoft.com/office/powerpoint/2010/main" val="42903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10;&#10;Description automatically generated">
            <a:extLst>
              <a:ext uri="{FF2B5EF4-FFF2-40B4-BE49-F238E27FC236}">
                <a16:creationId xmlns:a16="http://schemas.microsoft.com/office/drawing/2014/main" id="{39150A71-CC30-E544-941F-081E58BD0501}"/>
              </a:ext>
            </a:extLst>
          </p:cNvPr>
          <p:cNvPicPr>
            <a:picLocks noChangeAspect="1"/>
          </p:cNvPicPr>
          <p:nvPr/>
        </p:nvPicPr>
        <p:blipFill>
          <a:blip r:embed="rId2"/>
          <a:stretch>
            <a:fillRect/>
          </a:stretch>
        </p:blipFill>
        <p:spPr>
          <a:xfrm>
            <a:off x="3991555" y="857250"/>
            <a:ext cx="5152445" cy="5143500"/>
          </a:xfrm>
          <a:prstGeom prst="rect">
            <a:avLst/>
          </a:prstGeom>
        </p:spPr>
      </p:pic>
      <p:pic>
        <p:nvPicPr>
          <p:cNvPr id="13" name="Picture 12" descr="Table&#10;&#10;Description automatically generated with medium confidence">
            <a:extLst>
              <a:ext uri="{FF2B5EF4-FFF2-40B4-BE49-F238E27FC236}">
                <a16:creationId xmlns:a16="http://schemas.microsoft.com/office/drawing/2014/main" id="{915822DA-37D8-A547-8CA2-205CF732603E}"/>
              </a:ext>
            </a:extLst>
          </p:cNvPr>
          <p:cNvPicPr>
            <a:picLocks noChangeAspect="1"/>
          </p:cNvPicPr>
          <p:nvPr/>
        </p:nvPicPr>
        <p:blipFill>
          <a:blip r:embed="rId3"/>
          <a:stretch>
            <a:fillRect/>
          </a:stretch>
        </p:blipFill>
        <p:spPr>
          <a:xfrm>
            <a:off x="69636" y="1132523"/>
            <a:ext cx="4130040" cy="4592955"/>
          </a:xfrm>
          <a:prstGeom prst="rect">
            <a:avLst/>
          </a:prstGeom>
        </p:spPr>
      </p:pic>
    </p:spTree>
    <p:extLst>
      <p:ext uri="{BB962C8B-B14F-4D97-AF65-F5344CB8AC3E}">
        <p14:creationId xmlns:p14="http://schemas.microsoft.com/office/powerpoint/2010/main" val="41852076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ECA_PPT_Template_eng</Template>
  <TotalTime>18182</TotalTime>
  <Words>2060</Words>
  <Application>Microsoft Macintosh PowerPoint</Application>
  <PresentationFormat>On-screen Show (4:3)</PresentationFormat>
  <Paragraphs>169</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Helvetica</vt:lpstr>
      <vt:lpstr>Lucida Sans</vt:lpstr>
      <vt:lpstr>Wingdings</vt:lpstr>
      <vt:lpstr>Office Theme</vt:lpstr>
      <vt:lpstr>PowerPoint Presentation</vt:lpstr>
      <vt:lpstr>PowerPoint Presentation</vt:lpstr>
      <vt:lpstr>Aims of AFRI-RES &amp; the Training Programme</vt:lpstr>
      <vt:lpstr>Aims of Module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Glossary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L Mofor</dc:creator>
  <cp:lastModifiedBy>Julie Greenwalt</cp:lastModifiedBy>
  <cp:revision>52</cp:revision>
  <cp:lastPrinted>2019-09-16T07:34:27Z</cp:lastPrinted>
  <dcterms:created xsi:type="dcterms:W3CDTF">2020-06-02T15:41:00Z</dcterms:created>
  <dcterms:modified xsi:type="dcterms:W3CDTF">2022-10-27T13:06:06Z</dcterms:modified>
</cp:coreProperties>
</file>