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8"/>
  </p:notesMasterIdLst>
  <p:handoutMasterIdLst>
    <p:handoutMasterId r:id="rId19"/>
  </p:handoutMasterIdLst>
  <p:sldIdLst>
    <p:sldId id="409" r:id="rId2"/>
    <p:sldId id="430" r:id="rId3"/>
    <p:sldId id="264" r:id="rId4"/>
    <p:sldId id="265" r:id="rId5"/>
    <p:sldId id="437" r:id="rId6"/>
    <p:sldId id="447" r:id="rId7"/>
    <p:sldId id="438" r:id="rId8"/>
    <p:sldId id="439" r:id="rId9"/>
    <p:sldId id="445" r:id="rId10"/>
    <p:sldId id="444" r:id="rId11"/>
    <p:sldId id="448" r:id="rId12"/>
    <p:sldId id="449" r:id="rId13"/>
    <p:sldId id="441" r:id="rId14"/>
    <p:sldId id="443" r:id="rId15"/>
    <p:sldId id="442" r:id="rId16"/>
    <p:sldId id="446" r:id="rId17"/>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878" autoAdjust="0"/>
    <p:restoredTop sz="77871"/>
  </p:normalViewPr>
  <p:slideViewPr>
    <p:cSldViewPr snapToGrid="0" snapToObjects="1">
      <p:cViewPr varScale="1">
        <p:scale>
          <a:sx n="82" d="100"/>
          <a:sy n="82" d="100"/>
        </p:scale>
        <p:origin x="1856" y="16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130" d="100"/>
          <a:sy n="130" d="100"/>
        </p:scale>
        <p:origin x="3456"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svg"/><Relationship Id="rId1" Type="http://schemas.openxmlformats.org/officeDocument/2006/relationships/image" Target="../media/image16.png"/><Relationship Id="rId6" Type="http://schemas.openxmlformats.org/officeDocument/2006/relationships/image" Target="../media/image21.svg"/><Relationship Id="rId5" Type="http://schemas.openxmlformats.org/officeDocument/2006/relationships/image" Target="../media/image20.png"/><Relationship Id="rId4" Type="http://schemas.openxmlformats.org/officeDocument/2006/relationships/image" Target="../media/image19.svg"/></Relationships>
</file>

<file path=ppt/diagrams/_rels/drawing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svg"/><Relationship Id="rId1" Type="http://schemas.openxmlformats.org/officeDocument/2006/relationships/image" Target="../media/image16.png"/><Relationship Id="rId6" Type="http://schemas.openxmlformats.org/officeDocument/2006/relationships/image" Target="../media/image21.svg"/><Relationship Id="rId5" Type="http://schemas.openxmlformats.org/officeDocument/2006/relationships/image" Target="../media/image20.png"/><Relationship Id="rId4" Type="http://schemas.openxmlformats.org/officeDocument/2006/relationships/image" Target="../media/image19.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5AED337-B079-7E46-B5D8-745AB277C072}" type="doc">
      <dgm:prSet loTypeId="urn:microsoft.com/office/officeart/2008/layout/PictureStrips" loCatId="" qsTypeId="urn:microsoft.com/office/officeart/2005/8/quickstyle/simple1" qsCatId="simple" csTypeId="urn:microsoft.com/office/officeart/2005/8/colors/accent1_2" csCatId="accent1" phldr="1"/>
      <dgm:spPr/>
      <dgm:t>
        <a:bodyPr/>
        <a:lstStyle/>
        <a:p>
          <a:endParaRPr lang="en-US"/>
        </a:p>
      </dgm:t>
    </dgm:pt>
    <dgm:pt modelId="{31502B34-58AC-1C49-8631-B392F827A41C}">
      <dgm:prSet phldrT="[Text]"/>
      <dgm:spPr/>
      <dgm:t>
        <a:bodyPr/>
        <a:lstStyle/>
        <a:p>
          <a:r>
            <a:rPr lang="en-US" dirty="0">
              <a:solidFill>
                <a:srgbClr val="565659"/>
              </a:solidFill>
            </a:rPr>
            <a:t>Long-term nature of climate change impacts</a:t>
          </a:r>
          <a:endParaRPr lang="en-US" dirty="0"/>
        </a:p>
      </dgm:t>
    </dgm:pt>
    <dgm:pt modelId="{2779AFC1-013D-A447-8CE1-4CF73277E47E}" type="parTrans" cxnId="{6458B1E9-D540-F144-941F-8171137161AB}">
      <dgm:prSet/>
      <dgm:spPr/>
      <dgm:t>
        <a:bodyPr/>
        <a:lstStyle/>
        <a:p>
          <a:endParaRPr lang="en-US"/>
        </a:p>
      </dgm:t>
    </dgm:pt>
    <dgm:pt modelId="{F5A684CB-BF7B-2D4A-B07D-78A0AB5C8B09}" type="sibTrans" cxnId="{6458B1E9-D540-F144-941F-8171137161AB}">
      <dgm:prSet/>
      <dgm:spPr/>
      <dgm:t>
        <a:bodyPr/>
        <a:lstStyle/>
        <a:p>
          <a:endParaRPr lang="en-US"/>
        </a:p>
      </dgm:t>
    </dgm:pt>
    <dgm:pt modelId="{875D325A-A68B-914C-A431-EF1AEDE61996}">
      <dgm:prSet phldrT="[Text]"/>
      <dgm:spPr/>
      <dgm:t>
        <a:bodyPr/>
        <a:lstStyle/>
        <a:p>
          <a:pPr>
            <a:buFont typeface="Wingdings" pitchFamily="2" charset="2"/>
            <a:buChar char="Ø"/>
          </a:pPr>
          <a:r>
            <a:rPr lang="en-US" dirty="0">
              <a:solidFill>
                <a:srgbClr val="565659"/>
              </a:solidFill>
            </a:rPr>
            <a:t>Need to acquire appropriate baseline data and metrics for measuring vulnerability</a:t>
          </a:r>
          <a:endParaRPr lang="en-US" dirty="0"/>
        </a:p>
      </dgm:t>
    </dgm:pt>
    <dgm:pt modelId="{D554D638-C4C1-2D49-BB72-DE7EC6CD8C26}" type="parTrans" cxnId="{17A866D2-AF28-5840-94A9-F03210DAF060}">
      <dgm:prSet/>
      <dgm:spPr/>
      <dgm:t>
        <a:bodyPr/>
        <a:lstStyle/>
        <a:p>
          <a:endParaRPr lang="en-US"/>
        </a:p>
      </dgm:t>
    </dgm:pt>
    <dgm:pt modelId="{9E68BD9F-5F7B-1A4A-9E1A-639C8F166E65}" type="sibTrans" cxnId="{17A866D2-AF28-5840-94A9-F03210DAF060}">
      <dgm:prSet/>
      <dgm:spPr/>
      <dgm:t>
        <a:bodyPr/>
        <a:lstStyle/>
        <a:p>
          <a:endParaRPr lang="en-US"/>
        </a:p>
      </dgm:t>
    </dgm:pt>
    <dgm:pt modelId="{A9F1D68C-0F40-914A-AE31-18DC357D4BE6}">
      <dgm:prSet phldrT="[Text]"/>
      <dgm:spPr/>
      <dgm:t>
        <a:bodyPr/>
        <a:lstStyle/>
        <a:p>
          <a:r>
            <a:rPr lang="en-US" dirty="0">
              <a:solidFill>
                <a:srgbClr val="565659"/>
              </a:solidFill>
            </a:rPr>
            <a:t>Isolating vulnerability to climate change from other sources of pressure</a:t>
          </a:r>
          <a:endParaRPr lang="en-US" dirty="0"/>
        </a:p>
      </dgm:t>
    </dgm:pt>
    <dgm:pt modelId="{C867D320-19F9-7B4C-BEF2-A741B74CDB90}" type="parTrans" cxnId="{04FE959D-42B1-3649-B0D7-9C5FD8330028}">
      <dgm:prSet/>
      <dgm:spPr/>
      <dgm:t>
        <a:bodyPr/>
        <a:lstStyle/>
        <a:p>
          <a:endParaRPr lang="en-US"/>
        </a:p>
      </dgm:t>
    </dgm:pt>
    <dgm:pt modelId="{58392B4F-6068-274E-97A1-6139735F7EE8}" type="sibTrans" cxnId="{04FE959D-42B1-3649-B0D7-9C5FD8330028}">
      <dgm:prSet/>
      <dgm:spPr/>
      <dgm:t>
        <a:bodyPr/>
        <a:lstStyle/>
        <a:p>
          <a:endParaRPr lang="en-US"/>
        </a:p>
      </dgm:t>
    </dgm:pt>
    <dgm:pt modelId="{FC1A82E2-339A-AE42-A47D-5B871DE322C4}" type="pres">
      <dgm:prSet presAssocID="{F5AED337-B079-7E46-B5D8-745AB277C072}" presName="Name0" presStyleCnt="0">
        <dgm:presLayoutVars>
          <dgm:dir/>
          <dgm:resizeHandles val="exact"/>
        </dgm:presLayoutVars>
      </dgm:prSet>
      <dgm:spPr/>
    </dgm:pt>
    <dgm:pt modelId="{31FE9FF8-F8A3-CF4E-A27D-21E824B1ECFE}" type="pres">
      <dgm:prSet presAssocID="{31502B34-58AC-1C49-8631-B392F827A41C}" presName="composite" presStyleCnt="0"/>
      <dgm:spPr/>
    </dgm:pt>
    <dgm:pt modelId="{56C4140B-18E1-334C-B697-10D81E919570}" type="pres">
      <dgm:prSet presAssocID="{31502B34-58AC-1C49-8631-B392F827A41C}" presName="rect1" presStyleLbl="trAlignAcc1" presStyleIdx="0" presStyleCnt="3">
        <dgm:presLayoutVars>
          <dgm:bulletEnabled val="1"/>
        </dgm:presLayoutVars>
      </dgm:prSet>
      <dgm:spPr/>
    </dgm:pt>
    <dgm:pt modelId="{ED6A3E75-8CA0-794A-967A-A524784304B4}" type="pres">
      <dgm:prSet presAssocID="{31502B34-58AC-1C49-8631-B392F827A41C}" presName="rect2" presStyleLbl="fgImgPlace1" presStyleIdx="0" presStyleCnt="3"/>
      <dgm:spPr>
        <a:blipFill>
          <a:blip xmlns:r="http://schemas.openxmlformats.org/officeDocument/2006/relationships" r:embed="rId1">
            <a:extLst>
              <a:ext uri="{96DAC541-7B7A-43D3-8B79-37D633B846F1}">
                <asvg:svgBlip xmlns:asvg="http://schemas.microsoft.com/office/drawing/2016/SVG/main" r:embed="rId2"/>
              </a:ext>
            </a:extLst>
          </a:blip>
          <a:srcRect/>
          <a:stretch>
            <a:fillRect l="-25000" r="-25000"/>
          </a:stretch>
        </a:blipFill>
      </dgm:spPr>
      <dgm:extLst>
        <a:ext uri="{E40237B7-FDA0-4F09-8148-C483321AD2D9}">
          <dgm14:cNvPr xmlns:dgm14="http://schemas.microsoft.com/office/drawing/2010/diagram" id="0" name="" descr="Clock outline"/>
        </a:ext>
      </dgm:extLst>
    </dgm:pt>
    <dgm:pt modelId="{03A8B2FC-6804-F845-B95E-E85E1E494D1B}" type="pres">
      <dgm:prSet presAssocID="{F5A684CB-BF7B-2D4A-B07D-78A0AB5C8B09}" presName="sibTrans" presStyleCnt="0"/>
      <dgm:spPr/>
    </dgm:pt>
    <dgm:pt modelId="{239D37D6-3012-AE40-985E-4E021422E650}" type="pres">
      <dgm:prSet presAssocID="{875D325A-A68B-914C-A431-EF1AEDE61996}" presName="composite" presStyleCnt="0"/>
      <dgm:spPr/>
    </dgm:pt>
    <dgm:pt modelId="{47CB253F-23E4-9042-91A4-50C39854B45C}" type="pres">
      <dgm:prSet presAssocID="{875D325A-A68B-914C-A431-EF1AEDE61996}" presName="rect1" presStyleLbl="trAlignAcc1" presStyleIdx="1" presStyleCnt="3">
        <dgm:presLayoutVars>
          <dgm:bulletEnabled val="1"/>
        </dgm:presLayoutVars>
      </dgm:prSet>
      <dgm:spPr/>
    </dgm:pt>
    <dgm:pt modelId="{D4461F8C-AA91-594A-B1AD-D9B9310FB127}" type="pres">
      <dgm:prSet presAssocID="{875D325A-A68B-914C-A431-EF1AEDE61996}" presName="rect2" presStyleLbl="fgImgPlace1" presStyleIdx="1" presStyleCnt="3"/>
      <dgm:spPr>
        <a:blipFill>
          <a:blip xmlns:r="http://schemas.openxmlformats.org/officeDocument/2006/relationships" r:embed="rId3">
            <a:extLst>
              <a:ext uri="{96DAC541-7B7A-43D3-8B79-37D633B846F1}">
                <asvg:svgBlip xmlns:asvg="http://schemas.microsoft.com/office/drawing/2016/SVG/main" r:embed="rId4"/>
              </a:ext>
            </a:extLst>
          </a:blip>
          <a:srcRect/>
          <a:stretch>
            <a:fillRect l="-25000" r="-25000"/>
          </a:stretch>
        </a:blipFill>
      </dgm:spPr>
      <dgm:extLst>
        <a:ext uri="{E40237B7-FDA0-4F09-8148-C483321AD2D9}">
          <dgm14:cNvPr xmlns:dgm14="http://schemas.microsoft.com/office/drawing/2010/diagram" id="0" name="" descr="Statistics with solid fill"/>
        </a:ext>
      </dgm:extLst>
    </dgm:pt>
    <dgm:pt modelId="{054492EA-784D-7C46-9B11-FA194C3669BF}" type="pres">
      <dgm:prSet presAssocID="{9E68BD9F-5F7B-1A4A-9E1A-639C8F166E65}" presName="sibTrans" presStyleCnt="0"/>
      <dgm:spPr/>
    </dgm:pt>
    <dgm:pt modelId="{3A369F79-4ADD-334B-B592-3C7A66602251}" type="pres">
      <dgm:prSet presAssocID="{A9F1D68C-0F40-914A-AE31-18DC357D4BE6}" presName="composite" presStyleCnt="0"/>
      <dgm:spPr/>
    </dgm:pt>
    <dgm:pt modelId="{5D1BB3E0-00C3-EB45-A36F-B7664F0CA422}" type="pres">
      <dgm:prSet presAssocID="{A9F1D68C-0F40-914A-AE31-18DC357D4BE6}" presName="rect1" presStyleLbl="trAlignAcc1" presStyleIdx="2" presStyleCnt="3">
        <dgm:presLayoutVars>
          <dgm:bulletEnabled val="1"/>
        </dgm:presLayoutVars>
      </dgm:prSet>
      <dgm:spPr/>
    </dgm:pt>
    <dgm:pt modelId="{E0E0F7CD-59B3-204B-BC6F-FD3E3261760E}" type="pres">
      <dgm:prSet presAssocID="{A9F1D68C-0F40-914A-AE31-18DC357D4BE6}" presName="rect2" presStyleLbl="fgImgPlace1" presStyleIdx="2" presStyleCnt="3"/>
      <dgm:spPr>
        <a:blipFill>
          <a:blip xmlns:r="http://schemas.openxmlformats.org/officeDocument/2006/relationships" r:embed="rId5">
            <a:extLst>
              <a:ext uri="{96DAC541-7B7A-43D3-8B79-37D633B846F1}">
                <asvg:svgBlip xmlns:asvg="http://schemas.microsoft.com/office/drawing/2016/SVG/main" r:embed="rId6"/>
              </a:ext>
            </a:extLst>
          </a:blip>
          <a:srcRect/>
          <a:stretch>
            <a:fillRect l="-25000" r="-25000"/>
          </a:stretch>
        </a:blipFill>
      </dgm:spPr>
      <dgm:extLst>
        <a:ext uri="{E40237B7-FDA0-4F09-8148-C483321AD2D9}">
          <dgm14:cNvPr xmlns:dgm14="http://schemas.microsoft.com/office/drawing/2010/diagram" id="0" name="" descr="Rope Knot with solid fill"/>
        </a:ext>
      </dgm:extLst>
    </dgm:pt>
  </dgm:ptLst>
  <dgm:cxnLst>
    <dgm:cxn modelId="{A3AD741F-5771-5242-8BD0-C8C4C5587BE8}" type="presOf" srcId="{F5AED337-B079-7E46-B5D8-745AB277C072}" destId="{FC1A82E2-339A-AE42-A47D-5B871DE322C4}" srcOrd="0" destOrd="0" presId="urn:microsoft.com/office/officeart/2008/layout/PictureStrips"/>
    <dgm:cxn modelId="{F7816B84-55D3-DA42-B55F-3CC04E9F79FA}" type="presOf" srcId="{875D325A-A68B-914C-A431-EF1AEDE61996}" destId="{47CB253F-23E4-9042-91A4-50C39854B45C}" srcOrd="0" destOrd="0" presId="urn:microsoft.com/office/officeart/2008/layout/PictureStrips"/>
    <dgm:cxn modelId="{04FE959D-42B1-3649-B0D7-9C5FD8330028}" srcId="{F5AED337-B079-7E46-B5D8-745AB277C072}" destId="{A9F1D68C-0F40-914A-AE31-18DC357D4BE6}" srcOrd="2" destOrd="0" parTransId="{C867D320-19F9-7B4C-BEF2-A741B74CDB90}" sibTransId="{58392B4F-6068-274E-97A1-6139735F7EE8}"/>
    <dgm:cxn modelId="{049F16A9-14D4-B542-B5FF-B0887EDCBB2C}" type="presOf" srcId="{31502B34-58AC-1C49-8631-B392F827A41C}" destId="{56C4140B-18E1-334C-B697-10D81E919570}" srcOrd="0" destOrd="0" presId="urn:microsoft.com/office/officeart/2008/layout/PictureStrips"/>
    <dgm:cxn modelId="{17A866D2-AF28-5840-94A9-F03210DAF060}" srcId="{F5AED337-B079-7E46-B5D8-745AB277C072}" destId="{875D325A-A68B-914C-A431-EF1AEDE61996}" srcOrd="1" destOrd="0" parTransId="{D554D638-C4C1-2D49-BB72-DE7EC6CD8C26}" sibTransId="{9E68BD9F-5F7B-1A4A-9E1A-639C8F166E65}"/>
    <dgm:cxn modelId="{6458B1E9-D540-F144-941F-8171137161AB}" srcId="{F5AED337-B079-7E46-B5D8-745AB277C072}" destId="{31502B34-58AC-1C49-8631-B392F827A41C}" srcOrd="0" destOrd="0" parTransId="{2779AFC1-013D-A447-8CE1-4CF73277E47E}" sibTransId="{F5A684CB-BF7B-2D4A-B07D-78A0AB5C8B09}"/>
    <dgm:cxn modelId="{900DCCEC-EAB2-4040-9850-3A6A85DA6703}" type="presOf" srcId="{A9F1D68C-0F40-914A-AE31-18DC357D4BE6}" destId="{5D1BB3E0-00C3-EB45-A36F-B7664F0CA422}" srcOrd="0" destOrd="0" presId="urn:microsoft.com/office/officeart/2008/layout/PictureStrips"/>
    <dgm:cxn modelId="{5C686E23-4CE6-0D4E-892B-BBB581F3F512}" type="presParOf" srcId="{FC1A82E2-339A-AE42-A47D-5B871DE322C4}" destId="{31FE9FF8-F8A3-CF4E-A27D-21E824B1ECFE}" srcOrd="0" destOrd="0" presId="urn:microsoft.com/office/officeart/2008/layout/PictureStrips"/>
    <dgm:cxn modelId="{C5ACC538-9DEE-7F47-9CF3-FF526228760E}" type="presParOf" srcId="{31FE9FF8-F8A3-CF4E-A27D-21E824B1ECFE}" destId="{56C4140B-18E1-334C-B697-10D81E919570}" srcOrd="0" destOrd="0" presId="urn:microsoft.com/office/officeart/2008/layout/PictureStrips"/>
    <dgm:cxn modelId="{E02382AC-F997-6D4B-846C-F0DBA8BC2FA9}" type="presParOf" srcId="{31FE9FF8-F8A3-CF4E-A27D-21E824B1ECFE}" destId="{ED6A3E75-8CA0-794A-967A-A524784304B4}" srcOrd="1" destOrd="0" presId="urn:microsoft.com/office/officeart/2008/layout/PictureStrips"/>
    <dgm:cxn modelId="{C91CE787-4008-1147-813D-861212EA6659}" type="presParOf" srcId="{FC1A82E2-339A-AE42-A47D-5B871DE322C4}" destId="{03A8B2FC-6804-F845-B95E-E85E1E494D1B}" srcOrd="1" destOrd="0" presId="urn:microsoft.com/office/officeart/2008/layout/PictureStrips"/>
    <dgm:cxn modelId="{03E72EF1-01AC-CF44-A6B0-D25866A9CB25}" type="presParOf" srcId="{FC1A82E2-339A-AE42-A47D-5B871DE322C4}" destId="{239D37D6-3012-AE40-985E-4E021422E650}" srcOrd="2" destOrd="0" presId="urn:microsoft.com/office/officeart/2008/layout/PictureStrips"/>
    <dgm:cxn modelId="{A4A06E83-1917-2F45-B73D-01B1AEBCD7CB}" type="presParOf" srcId="{239D37D6-3012-AE40-985E-4E021422E650}" destId="{47CB253F-23E4-9042-91A4-50C39854B45C}" srcOrd="0" destOrd="0" presId="urn:microsoft.com/office/officeart/2008/layout/PictureStrips"/>
    <dgm:cxn modelId="{CA59414E-591F-EF4C-BEBD-0724581E9D53}" type="presParOf" srcId="{239D37D6-3012-AE40-985E-4E021422E650}" destId="{D4461F8C-AA91-594A-B1AD-D9B9310FB127}" srcOrd="1" destOrd="0" presId="urn:microsoft.com/office/officeart/2008/layout/PictureStrips"/>
    <dgm:cxn modelId="{9BBDCBD7-DE32-D944-908E-D3B10E42D1AD}" type="presParOf" srcId="{FC1A82E2-339A-AE42-A47D-5B871DE322C4}" destId="{054492EA-784D-7C46-9B11-FA194C3669BF}" srcOrd="3" destOrd="0" presId="urn:microsoft.com/office/officeart/2008/layout/PictureStrips"/>
    <dgm:cxn modelId="{AE274447-110B-B04E-8BC9-84D9457CB095}" type="presParOf" srcId="{FC1A82E2-339A-AE42-A47D-5B871DE322C4}" destId="{3A369F79-4ADD-334B-B592-3C7A66602251}" srcOrd="4" destOrd="0" presId="urn:microsoft.com/office/officeart/2008/layout/PictureStrips"/>
    <dgm:cxn modelId="{2410D117-2644-A142-A0DC-23322D7AD02A}" type="presParOf" srcId="{3A369F79-4ADD-334B-B592-3C7A66602251}" destId="{5D1BB3E0-00C3-EB45-A36F-B7664F0CA422}" srcOrd="0" destOrd="0" presId="urn:microsoft.com/office/officeart/2008/layout/PictureStrips"/>
    <dgm:cxn modelId="{FE1209C7-62F0-E449-9355-00B0E658971F}" type="presParOf" srcId="{3A369F79-4ADD-334B-B592-3C7A66602251}" destId="{E0E0F7CD-59B3-204B-BC6F-FD3E3261760E}" srcOrd="1" destOrd="0" presId="urn:microsoft.com/office/officeart/2008/layout/PictureStrip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C4140B-18E1-334C-B697-10D81E919570}">
      <dsp:nvSpPr>
        <dsp:cNvPr id="0" name=""/>
        <dsp:cNvSpPr/>
      </dsp:nvSpPr>
      <dsp:spPr>
        <a:xfrm>
          <a:off x="146890" y="560582"/>
          <a:ext cx="3448372" cy="1077616"/>
        </a:xfrm>
        <a:prstGeom prst="rect">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729906"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solidFill>
                <a:srgbClr val="565659"/>
              </a:solidFill>
            </a:rPr>
            <a:t>Long-term nature of climate change impacts</a:t>
          </a:r>
          <a:endParaRPr lang="en-US" sz="1800" kern="1200" dirty="0"/>
        </a:p>
      </dsp:txBody>
      <dsp:txXfrm>
        <a:off x="146890" y="560582"/>
        <a:ext cx="3448372" cy="1077616"/>
      </dsp:txXfrm>
    </dsp:sp>
    <dsp:sp modelId="{ED6A3E75-8CA0-794A-967A-A524784304B4}">
      <dsp:nvSpPr>
        <dsp:cNvPr id="0" name=""/>
        <dsp:cNvSpPr/>
      </dsp:nvSpPr>
      <dsp:spPr>
        <a:xfrm>
          <a:off x="3208" y="404926"/>
          <a:ext cx="754331" cy="1131497"/>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l="-25000" r="-25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7CB253F-23E4-9042-91A4-50C39854B45C}">
      <dsp:nvSpPr>
        <dsp:cNvPr id="0" name=""/>
        <dsp:cNvSpPr/>
      </dsp:nvSpPr>
      <dsp:spPr>
        <a:xfrm>
          <a:off x="3904947" y="560582"/>
          <a:ext cx="3448372" cy="1077616"/>
        </a:xfrm>
        <a:prstGeom prst="rect">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729906" tIns="68580" rIns="68580" bIns="68580" numCol="1" spcCol="1270" anchor="ctr" anchorCtr="0">
          <a:noAutofit/>
        </a:bodyPr>
        <a:lstStyle/>
        <a:p>
          <a:pPr marL="0" lvl="0" indent="0" algn="l" defTabSz="800100">
            <a:lnSpc>
              <a:spcPct val="90000"/>
            </a:lnSpc>
            <a:spcBef>
              <a:spcPct val="0"/>
            </a:spcBef>
            <a:spcAft>
              <a:spcPct val="35000"/>
            </a:spcAft>
            <a:buFont typeface="Wingdings" pitchFamily="2" charset="2"/>
            <a:buNone/>
          </a:pPr>
          <a:r>
            <a:rPr lang="en-US" sz="1800" kern="1200" dirty="0">
              <a:solidFill>
                <a:srgbClr val="565659"/>
              </a:solidFill>
            </a:rPr>
            <a:t>Need to acquire appropriate baseline data and metrics for measuring vulnerability</a:t>
          </a:r>
          <a:endParaRPr lang="en-US" sz="1800" kern="1200" dirty="0"/>
        </a:p>
      </dsp:txBody>
      <dsp:txXfrm>
        <a:off x="3904947" y="560582"/>
        <a:ext cx="3448372" cy="1077616"/>
      </dsp:txXfrm>
    </dsp:sp>
    <dsp:sp modelId="{D4461F8C-AA91-594A-B1AD-D9B9310FB127}">
      <dsp:nvSpPr>
        <dsp:cNvPr id="0" name=""/>
        <dsp:cNvSpPr/>
      </dsp:nvSpPr>
      <dsp:spPr>
        <a:xfrm>
          <a:off x="3761265" y="404926"/>
          <a:ext cx="754331" cy="1131497"/>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l="-25000" r="-25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D1BB3E0-00C3-EB45-A36F-B7664F0CA422}">
      <dsp:nvSpPr>
        <dsp:cNvPr id="0" name=""/>
        <dsp:cNvSpPr/>
      </dsp:nvSpPr>
      <dsp:spPr>
        <a:xfrm>
          <a:off x="2025918" y="1917181"/>
          <a:ext cx="3448372" cy="1077616"/>
        </a:xfrm>
        <a:prstGeom prst="rect">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729906"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solidFill>
                <a:srgbClr val="565659"/>
              </a:solidFill>
            </a:rPr>
            <a:t>Isolating vulnerability to climate change from other sources of pressure</a:t>
          </a:r>
          <a:endParaRPr lang="en-US" sz="1800" kern="1200" dirty="0"/>
        </a:p>
      </dsp:txBody>
      <dsp:txXfrm>
        <a:off x="2025918" y="1917181"/>
        <a:ext cx="3448372" cy="1077616"/>
      </dsp:txXfrm>
    </dsp:sp>
    <dsp:sp modelId="{E0E0F7CD-59B3-204B-BC6F-FD3E3261760E}">
      <dsp:nvSpPr>
        <dsp:cNvPr id="0" name=""/>
        <dsp:cNvSpPr/>
      </dsp:nvSpPr>
      <dsp:spPr>
        <a:xfrm>
          <a:off x="1882236" y="1761526"/>
          <a:ext cx="754331" cy="1131497"/>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l="-25000" r="-25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A51B593-BDC6-FA48-A420-BBD9D7579CD8}"/>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D7885BF-D4B5-C143-82C3-670AE055FE29}"/>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89D49CD1-9B06-E547-A223-4BBCC648BBA1}" type="datetimeFigureOut">
              <a:rPr lang="en-US" smtClean="0"/>
              <a:t>10/27/22</a:t>
            </a:fld>
            <a:endParaRPr lang="en-US"/>
          </a:p>
        </p:txBody>
      </p:sp>
      <p:sp>
        <p:nvSpPr>
          <p:cNvPr id="4" name="Footer Placeholder 3">
            <a:extLst>
              <a:ext uri="{FF2B5EF4-FFF2-40B4-BE49-F238E27FC236}">
                <a16:creationId xmlns:a16="http://schemas.microsoft.com/office/drawing/2014/main" id="{48A5F0F1-DCF3-364F-9BFD-A3CE067DDF83}"/>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C0C769EC-AB48-B343-B777-56FE7821D21E}"/>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057DCBF4-7FC2-8748-86FA-D425BDBEDCD8}" type="slidenum">
              <a:rPr lang="en-US" smtClean="0"/>
              <a:t>‹#›</a:t>
            </a:fld>
            <a:endParaRPr lang="en-US"/>
          </a:p>
        </p:txBody>
      </p:sp>
    </p:spTree>
    <p:extLst>
      <p:ext uri="{BB962C8B-B14F-4D97-AF65-F5344CB8AC3E}">
        <p14:creationId xmlns:p14="http://schemas.microsoft.com/office/powerpoint/2010/main" val="26624624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F134139D-6951-46D5-B575-CCE1E9B1FF0F}" type="datetimeFigureOut">
              <a:rPr lang="en-GB" smtClean="0"/>
              <a:t>27/10/2022</a:t>
            </a:fld>
            <a:endParaRPr lang="en-GB"/>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E97428AB-B3D4-44E8-86E0-AA676262FEB5}" type="slidenum">
              <a:rPr lang="en-GB" smtClean="0"/>
              <a:t>‹#›</a:t>
            </a:fld>
            <a:endParaRPr lang="en-GB"/>
          </a:p>
        </p:txBody>
      </p:sp>
    </p:spTree>
    <p:extLst>
      <p:ext uri="{BB962C8B-B14F-4D97-AF65-F5344CB8AC3E}">
        <p14:creationId xmlns:p14="http://schemas.microsoft.com/office/powerpoint/2010/main" val="23841537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7428AB-B3D4-44E8-86E0-AA676262FEB5}" type="slidenum">
              <a:rPr lang="en-GB" smtClean="0"/>
              <a:t>1</a:t>
            </a:fld>
            <a:endParaRPr lang="en-GB"/>
          </a:p>
        </p:txBody>
      </p:sp>
    </p:spTree>
    <p:extLst>
      <p:ext uri="{BB962C8B-B14F-4D97-AF65-F5344CB8AC3E}">
        <p14:creationId xmlns:p14="http://schemas.microsoft.com/office/powerpoint/2010/main" val="36775919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Whereas planning of infrastructure at the river basin and national scale is important for broad long-term</a:t>
            </a:r>
          </a:p>
          <a:p>
            <a:r>
              <a:rPr lang="en-US" sz="1200" kern="1200" dirty="0">
                <a:solidFill>
                  <a:schemeClr val="tx1"/>
                </a:solidFill>
                <a:effectLst/>
                <a:latin typeface="+mn-lt"/>
                <a:ea typeface="+mn-ea"/>
                <a:cs typeface="+mn-cs"/>
              </a:rPr>
              <a:t>investment plans, the individual schemes are ultimately designed based on financial and economic</a:t>
            </a:r>
          </a:p>
          <a:p>
            <a:r>
              <a:rPr lang="en-US" sz="1200" kern="1200" dirty="0">
                <a:solidFill>
                  <a:schemeClr val="tx1"/>
                </a:solidFill>
                <a:effectLst/>
                <a:latin typeface="+mn-lt"/>
                <a:ea typeface="+mn-ea"/>
                <a:cs typeface="+mn-cs"/>
              </a:rPr>
              <a:t>analyses of the project-specific costs and benefits. The need for planning long-lived infrastructure</a:t>
            </a:r>
          </a:p>
          <a:p>
            <a:r>
              <a:rPr lang="en-US" sz="1200" kern="1200" dirty="0">
                <a:solidFill>
                  <a:schemeClr val="tx1"/>
                </a:solidFill>
                <a:effectLst/>
                <a:latin typeface="+mn-lt"/>
                <a:ea typeface="+mn-ea"/>
                <a:cs typeface="+mn-cs"/>
              </a:rPr>
              <a:t>projects by taking into account climate change has been often highlighted been in recent times. Much</a:t>
            </a:r>
          </a:p>
          <a:p>
            <a:r>
              <a:rPr lang="en-US" sz="1200" kern="1200" dirty="0">
                <a:solidFill>
                  <a:schemeClr val="tx1"/>
                </a:solidFill>
                <a:effectLst/>
                <a:latin typeface="+mn-lt"/>
                <a:ea typeface="+mn-ea"/>
                <a:cs typeface="+mn-cs"/>
              </a:rPr>
              <a:t>emphasis has been put into understanding the ensemble of future possible climate scenarios and how</a:t>
            </a:r>
          </a:p>
          <a:p>
            <a:r>
              <a:rPr lang="en-US" sz="1200" kern="1200" dirty="0">
                <a:solidFill>
                  <a:schemeClr val="tx1"/>
                </a:solidFill>
                <a:effectLst/>
                <a:latin typeface="+mn-lt"/>
                <a:ea typeface="+mn-ea"/>
                <a:cs typeface="+mn-cs"/>
              </a:rPr>
              <a:t>these would affect the performance of hydropower or irrigation projects. However, when attempting to</a:t>
            </a:r>
          </a:p>
          <a:p>
            <a:r>
              <a:rPr lang="en-US" sz="1200" kern="1200" dirty="0">
                <a:solidFill>
                  <a:schemeClr val="tx1"/>
                </a:solidFill>
                <a:effectLst/>
                <a:latin typeface="+mn-lt"/>
                <a:ea typeface="+mn-ea"/>
                <a:cs typeface="+mn-cs"/>
              </a:rPr>
              <a:t>utilize the complex information on climate futures to adapt the detailed design of such infrastructure</a:t>
            </a:r>
          </a:p>
          <a:p>
            <a:r>
              <a:rPr lang="en-US" sz="1200" kern="1200" dirty="0">
                <a:solidFill>
                  <a:schemeClr val="tx1"/>
                </a:solidFill>
                <a:effectLst/>
                <a:latin typeface="+mn-lt"/>
                <a:ea typeface="+mn-ea"/>
                <a:cs typeface="+mn-cs"/>
              </a:rPr>
              <a:t>there has been a ‘culture clash’ between climate scientists and engineers. One reason is that, in its level</a:t>
            </a:r>
          </a:p>
          <a:p>
            <a:r>
              <a:rPr lang="en-US" sz="1200" kern="1200" dirty="0">
                <a:solidFill>
                  <a:schemeClr val="tx1"/>
                </a:solidFill>
                <a:effectLst/>
                <a:latin typeface="+mn-lt"/>
                <a:ea typeface="+mn-ea"/>
                <a:cs typeface="+mn-cs"/>
              </a:rPr>
              <a:t>of detail, the design of a large water infrastructure project is equally, or even more, complex than the</a:t>
            </a:r>
          </a:p>
          <a:p>
            <a:r>
              <a:rPr lang="en-US" sz="1200" kern="1200" dirty="0">
                <a:solidFill>
                  <a:schemeClr val="tx1"/>
                </a:solidFill>
                <a:effectLst/>
                <a:latin typeface="+mn-lt"/>
                <a:ea typeface="+mn-ea"/>
                <a:cs typeface="+mn-cs"/>
              </a:rPr>
              <a:t>climate scenarios, considering the variety of technical aspects involved (e.g. geotechnical, hydraulic,</a:t>
            </a:r>
          </a:p>
          <a:p>
            <a:r>
              <a:rPr lang="en-US" sz="1200" kern="1200" dirty="0">
                <a:solidFill>
                  <a:schemeClr val="tx1"/>
                </a:solidFill>
                <a:effectLst/>
                <a:latin typeface="+mn-lt"/>
                <a:ea typeface="+mn-ea"/>
                <a:cs typeface="+mn-cs"/>
              </a:rPr>
              <a:t>mechanical, environmental, and social). Because of its unique dependency on site-specific</a:t>
            </a:r>
          </a:p>
          <a:p>
            <a:r>
              <a:rPr lang="en-US" sz="1200" kern="1200" dirty="0">
                <a:solidFill>
                  <a:schemeClr val="tx1"/>
                </a:solidFill>
                <a:effectLst/>
                <a:latin typeface="+mn-lt"/>
                <a:ea typeface="+mn-ea"/>
                <a:cs typeface="+mn-cs"/>
              </a:rPr>
              <a:t>characteristics and typically high demand for reliability in water delivery (e.g. power and water supply),</a:t>
            </a:r>
          </a:p>
          <a:p>
            <a:r>
              <a:rPr lang="en-US" sz="1200" kern="1200" dirty="0">
                <a:solidFill>
                  <a:schemeClr val="tx1"/>
                </a:solidFill>
                <a:effectLst/>
                <a:latin typeface="+mn-lt"/>
                <a:ea typeface="+mn-ea"/>
                <a:cs typeface="+mn-cs"/>
              </a:rPr>
              <a:t>large infrastructure project design is seldom based solely on financial or economic considerations, but</a:t>
            </a:r>
          </a:p>
          <a:p>
            <a:r>
              <a:rPr lang="en-US" sz="1200" kern="1200" dirty="0">
                <a:solidFill>
                  <a:schemeClr val="tx1"/>
                </a:solidFill>
                <a:effectLst/>
                <a:latin typeface="+mn-lt"/>
                <a:ea typeface="+mn-ea"/>
                <a:cs typeface="+mn-cs"/>
              </a:rPr>
              <a:t>on a combination of conservative safety margins, practical constraints for construction and economic</a:t>
            </a:r>
          </a:p>
          <a:p>
            <a:r>
              <a:rPr lang="en-US" sz="1200" kern="1200" dirty="0">
                <a:solidFill>
                  <a:schemeClr val="tx1"/>
                </a:solidFill>
                <a:effectLst/>
                <a:latin typeface="+mn-lt"/>
                <a:ea typeface="+mn-ea"/>
                <a:cs typeface="+mn-cs"/>
              </a:rPr>
              <a:t>performance. The introduction of climate change uncertainty into this project design paradigm creates</a:t>
            </a:r>
          </a:p>
          <a:p>
            <a:r>
              <a:rPr lang="en-US" sz="1200" kern="1200" dirty="0">
                <a:solidFill>
                  <a:schemeClr val="tx1"/>
                </a:solidFill>
                <a:effectLst/>
                <a:latin typeface="+mn-lt"/>
                <a:ea typeface="+mn-ea"/>
                <a:cs typeface="+mn-cs"/>
              </a:rPr>
              <a:t>challenges, which are often underestimated by both the climate scientists and the design engineers.</a:t>
            </a:r>
          </a:p>
          <a:p>
            <a:r>
              <a:rPr lang="en-US" sz="1200" kern="1200" dirty="0">
                <a:solidFill>
                  <a:schemeClr val="tx1"/>
                </a:solidFill>
                <a:effectLst/>
                <a:latin typeface="+mn-lt"/>
                <a:ea typeface="+mn-ea"/>
                <a:cs typeface="+mn-cs"/>
              </a:rPr>
              <a:t>The work presented in this chapter is an attempt to address the challenges of incorporating climate</a:t>
            </a:r>
          </a:p>
          <a:p>
            <a:r>
              <a:rPr lang="en-US" sz="1200" kern="1200" dirty="0">
                <a:solidFill>
                  <a:schemeClr val="tx1"/>
                </a:solidFill>
                <a:effectLst/>
                <a:latin typeface="+mn-lt"/>
                <a:ea typeface="+mn-ea"/>
                <a:cs typeface="+mn-cs"/>
              </a:rPr>
              <a:t>science into project design.</a:t>
            </a:r>
          </a:p>
          <a:p>
            <a:endParaRPr lang="en-US" dirty="0"/>
          </a:p>
        </p:txBody>
      </p:sp>
      <p:sp>
        <p:nvSpPr>
          <p:cNvPr id="4" name="Slide Number Placeholder 3"/>
          <p:cNvSpPr>
            <a:spLocks noGrp="1"/>
          </p:cNvSpPr>
          <p:nvPr>
            <p:ph type="sldNum" sz="quarter" idx="5"/>
          </p:nvPr>
        </p:nvSpPr>
        <p:spPr/>
        <p:txBody>
          <a:bodyPr/>
          <a:lstStyle/>
          <a:p>
            <a:fld id="{E97428AB-B3D4-44E8-86E0-AA676262FEB5}" type="slidenum">
              <a:rPr lang="en-GB" smtClean="0"/>
              <a:t>4</a:t>
            </a:fld>
            <a:endParaRPr lang="en-GB"/>
          </a:p>
        </p:txBody>
      </p:sp>
    </p:spTree>
    <p:extLst>
      <p:ext uri="{BB962C8B-B14F-4D97-AF65-F5344CB8AC3E}">
        <p14:creationId xmlns:p14="http://schemas.microsoft.com/office/powerpoint/2010/main" val="32520145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7428AB-B3D4-44E8-86E0-AA676262FEB5}" type="slidenum">
              <a:rPr lang="en-GB" smtClean="0"/>
              <a:t>5</a:t>
            </a:fld>
            <a:endParaRPr lang="en-GB"/>
          </a:p>
        </p:txBody>
      </p:sp>
    </p:spTree>
    <p:extLst>
      <p:ext uri="{BB962C8B-B14F-4D97-AF65-F5344CB8AC3E}">
        <p14:creationId xmlns:p14="http://schemas.microsoft.com/office/powerpoint/2010/main" val="14482096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USAID (2017) Addressing Climate Vulnerability for Power System Resilience and Energy Security: A Focus on Hydropower Resources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Gill Sans MT" panose="020B0502020104020203" pitchFamily="34" charset="77"/>
              </a:rPr>
              <a:t>Enhancing climate resilience of power systems and projects should be an ongoing process; adaptation measures take time and resources to implement, the climate continues to change, and scientific understanding of future climate change impacts evolves. </a:t>
            </a:r>
          </a:p>
          <a:p>
            <a:endParaRPr lang="en-US" dirty="0"/>
          </a:p>
        </p:txBody>
      </p:sp>
      <p:sp>
        <p:nvSpPr>
          <p:cNvPr id="4" name="Slide Number Placeholder 3"/>
          <p:cNvSpPr>
            <a:spLocks noGrp="1"/>
          </p:cNvSpPr>
          <p:nvPr>
            <p:ph type="sldNum" sz="quarter" idx="5"/>
          </p:nvPr>
        </p:nvSpPr>
        <p:spPr/>
        <p:txBody>
          <a:bodyPr/>
          <a:lstStyle/>
          <a:p>
            <a:fld id="{E97428AB-B3D4-44E8-86E0-AA676262FEB5}" type="slidenum">
              <a:rPr lang="en-GB" smtClean="0"/>
              <a:t>9</a:t>
            </a:fld>
            <a:endParaRPr lang="en-GB"/>
          </a:p>
        </p:txBody>
      </p:sp>
    </p:spTree>
    <p:extLst>
      <p:ext uri="{BB962C8B-B14F-4D97-AF65-F5344CB8AC3E}">
        <p14:creationId xmlns:p14="http://schemas.microsoft.com/office/powerpoint/2010/main" val="15423523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Gill Sans MT" panose="020B0502020104020203" pitchFamily="34" charset="77"/>
              </a:rPr>
              <a:t>Based on findings from M&amp;E, project and power system managers can iteratively and strategically adjust operations (e.g., to flood risk management protocols) or undertake new adaptation measures accordingly, both at individual hydropower plants and/or across the power sector. While this type of M&amp;E is still at a nascent stage (in part because implementation of adaptation measures to enhance hydropower resilience is relatively new), many hydropower sector practitioners are beginning to invest in this area by developing collaborative partnerships with research organizations and training staff to better understand climate diagnostics (IHA, 2015). </a:t>
            </a:r>
            <a:endParaRPr lang="en-US" dirty="0">
              <a:effectLst/>
              <a:latin typeface="Gill Sans MT" panose="020B0502020104020203" pitchFamily="34" charset="77"/>
            </a:endParaRPr>
          </a:p>
          <a:p>
            <a:endParaRPr lang="en-US" dirty="0"/>
          </a:p>
        </p:txBody>
      </p:sp>
      <p:sp>
        <p:nvSpPr>
          <p:cNvPr id="4" name="Slide Number Placeholder 3"/>
          <p:cNvSpPr>
            <a:spLocks noGrp="1"/>
          </p:cNvSpPr>
          <p:nvPr>
            <p:ph type="sldNum" sz="quarter" idx="5"/>
          </p:nvPr>
        </p:nvSpPr>
        <p:spPr/>
        <p:txBody>
          <a:bodyPr/>
          <a:lstStyle/>
          <a:p>
            <a:fld id="{E97428AB-B3D4-44E8-86E0-AA676262FEB5}" type="slidenum">
              <a:rPr lang="en-GB" smtClean="0"/>
              <a:t>10</a:t>
            </a:fld>
            <a:endParaRPr lang="en-GB"/>
          </a:p>
        </p:txBody>
      </p:sp>
    </p:spTree>
    <p:extLst>
      <p:ext uri="{BB962C8B-B14F-4D97-AF65-F5344CB8AC3E}">
        <p14:creationId xmlns:p14="http://schemas.microsoft.com/office/powerpoint/2010/main" val="5987543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7428AB-B3D4-44E8-86E0-AA676262FEB5}" type="slidenum">
              <a:rPr lang="en-GB" smtClean="0"/>
              <a:t>12</a:t>
            </a:fld>
            <a:endParaRPr lang="en-GB"/>
          </a:p>
        </p:txBody>
      </p:sp>
    </p:spTree>
    <p:extLst>
      <p:ext uri="{BB962C8B-B14F-4D97-AF65-F5344CB8AC3E}">
        <p14:creationId xmlns:p14="http://schemas.microsoft.com/office/powerpoint/2010/main" val="37519765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7428AB-B3D4-44E8-86E0-AA676262FEB5}" type="slidenum">
              <a:rPr lang="en-GB" smtClean="0"/>
              <a:t>13</a:t>
            </a:fld>
            <a:endParaRPr lang="en-GB"/>
          </a:p>
        </p:txBody>
      </p:sp>
    </p:spTree>
    <p:extLst>
      <p:ext uri="{BB962C8B-B14F-4D97-AF65-F5344CB8AC3E}">
        <p14:creationId xmlns:p14="http://schemas.microsoft.com/office/powerpoint/2010/main" val="375197656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gif"/><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image" Target="../media/image10.jpeg"/><Relationship Id="rId5" Type="http://schemas.openxmlformats.org/officeDocument/2006/relationships/image" Target="../media/image9.png"/><Relationship Id="rId4" Type="http://schemas.openxmlformats.org/officeDocument/2006/relationships/image" Target="../media/image8.png"/></Relationships>
</file>

<file path=ppt/slideLayouts/_rels/slideLayout5.xml.rels><?xml version="1.0" encoding="UTF-8" standalone="yes"?>
<Relationships xmlns="http://schemas.openxmlformats.org/package/2006/relationships"><Relationship Id="rId8" Type="http://schemas.openxmlformats.org/officeDocument/2006/relationships/image" Target="../media/image13.jp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gif"/><Relationship Id="rId1" Type="http://schemas.openxmlformats.org/officeDocument/2006/relationships/slideMaster" Target="../slideMasters/slideMaster1.xml"/><Relationship Id="rId6" Type="http://schemas.openxmlformats.org/officeDocument/2006/relationships/image" Target="../media/image11.png"/><Relationship Id="rId5" Type="http://schemas.openxmlformats.org/officeDocument/2006/relationships/image" Target="../media/image10.jpeg"/><Relationship Id="rId4" Type="http://schemas.openxmlformats.org/officeDocument/2006/relationships/image" Target="../media/image9.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esentationFro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D6D54DF-72D2-FE49-A5B9-714BC5CD175F}"/>
              </a:ext>
            </a:extLst>
          </p:cNvPr>
          <p:cNvPicPr>
            <a:picLocks noChangeAspect="1"/>
          </p:cNvPicPr>
          <p:nvPr userDrawn="1"/>
        </p:nvPicPr>
        <p:blipFill>
          <a:blip r:embed="rId2"/>
          <a:srcRect/>
          <a:stretch/>
        </p:blipFill>
        <p:spPr>
          <a:xfrm>
            <a:off x="0" y="0"/>
            <a:ext cx="9144000" cy="2832100"/>
          </a:xfrm>
          <a:prstGeom prst="rect">
            <a:avLst/>
          </a:prstGeom>
        </p:spPr>
      </p:pic>
      <p:sp>
        <p:nvSpPr>
          <p:cNvPr id="2" name="Title 1">
            <a:extLst>
              <a:ext uri="{FF2B5EF4-FFF2-40B4-BE49-F238E27FC236}">
                <a16:creationId xmlns:a16="http://schemas.microsoft.com/office/drawing/2014/main" id="{F85A2DDD-2812-9742-BE95-02C91D568D44}"/>
              </a:ext>
            </a:extLst>
          </p:cNvPr>
          <p:cNvSpPr>
            <a:spLocks noGrp="1"/>
          </p:cNvSpPr>
          <p:nvPr>
            <p:ph type="title"/>
          </p:nvPr>
        </p:nvSpPr>
        <p:spPr>
          <a:xfrm>
            <a:off x="382725" y="2334218"/>
            <a:ext cx="8378550" cy="1366582"/>
          </a:xfrm>
        </p:spPr>
        <p:txBody>
          <a:bodyPr>
            <a:normAutofit/>
          </a:bodyPr>
          <a:lstStyle>
            <a:lvl1pPr algn="ctr">
              <a:defRPr sz="3200" b="1" i="0" baseline="0">
                <a:latin typeface="Lucida Sans" panose="020B0602030504020204" pitchFamily="34" charset="77"/>
              </a:defRPr>
            </a:lvl1pPr>
          </a:lstStyle>
          <a:p>
            <a:r>
              <a:rPr lang="en-US"/>
              <a:t>Click to edit Master title style</a:t>
            </a:r>
            <a:endParaRPr lang="en-US" dirty="0"/>
          </a:p>
        </p:txBody>
      </p:sp>
      <p:pic>
        <p:nvPicPr>
          <p:cNvPr id="8" name="Picture 7">
            <a:extLst>
              <a:ext uri="{FF2B5EF4-FFF2-40B4-BE49-F238E27FC236}">
                <a16:creationId xmlns:a16="http://schemas.microsoft.com/office/drawing/2014/main" id="{72CB5E21-FDD3-CF44-B7FC-A065DB6444BE}"/>
              </a:ext>
            </a:extLst>
          </p:cNvPr>
          <p:cNvPicPr>
            <a:picLocks noChangeAspect="1"/>
          </p:cNvPicPr>
          <p:nvPr userDrawn="1"/>
        </p:nvPicPr>
        <p:blipFill rotWithShape="1">
          <a:blip r:embed="rId3"/>
          <a:srcRect b="8520"/>
          <a:stretch/>
        </p:blipFill>
        <p:spPr>
          <a:xfrm>
            <a:off x="59947" y="5876489"/>
            <a:ext cx="1441791" cy="910899"/>
          </a:xfrm>
          <a:prstGeom prst="rect">
            <a:avLst/>
          </a:prstGeom>
        </p:spPr>
      </p:pic>
      <p:pic>
        <p:nvPicPr>
          <p:cNvPr id="10" name="Picture 9" descr="A close up of a logo&#10;&#10;Description automatically generated">
            <a:extLst>
              <a:ext uri="{FF2B5EF4-FFF2-40B4-BE49-F238E27FC236}">
                <a16:creationId xmlns:a16="http://schemas.microsoft.com/office/drawing/2014/main" id="{6492DEB6-C0F2-8C48-A6E7-B6D175F0CD88}"/>
              </a:ext>
            </a:extLst>
          </p:cNvPr>
          <p:cNvPicPr>
            <a:picLocks noChangeAspect="1"/>
          </p:cNvPicPr>
          <p:nvPr userDrawn="1"/>
        </p:nvPicPr>
        <p:blipFill>
          <a:blip r:embed="rId4"/>
          <a:stretch>
            <a:fillRect/>
          </a:stretch>
        </p:blipFill>
        <p:spPr>
          <a:xfrm>
            <a:off x="397125" y="433950"/>
            <a:ext cx="3282075" cy="378701"/>
          </a:xfrm>
          <a:prstGeom prst="rect">
            <a:avLst/>
          </a:prstGeom>
        </p:spPr>
      </p:pic>
    </p:spTree>
    <p:extLst>
      <p:ext uri="{BB962C8B-B14F-4D97-AF65-F5344CB8AC3E}">
        <p14:creationId xmlns:p14="http://schemas.microsoft.com/office/powerpoint/2010/main" val="1357240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38400" y="1825625"/>
            <a:ext cx="8467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Content Placeholder 4">
            <a:extLst>
              <a:ext uri="{FF2B5EF4-FFF2-40B4-BE49-F238E27FC236}">
                <a16:creationId xmlns:a16="http://schemas.microsoft.com/office/drawing/2014/main" id="{5B475743-3A64-A74D-A307-659BB60BB78B}"/>
              </a:ext>
            </a:extLst>
          </p:cNvPr>
          <p:cNvPicPr>
            <a:picLocks noChangeAspect="1"/>
          </p:cNvPicPr>
          <p:nvPr userDrawn="1"/>
        </p:nvPicPr>
        <p:blipFill rotWithShape="1">
          <a:blip r:embed="rId2"/>
          <a:srcRect t="94676"/>
          <a:stretch/>
        </p:blipFill>
        <p:spPr>
          <a:xfrm>
            <a:off x="0" y="6492873"/>
            <a:ext cx="9144000" cy="365127"/>
          </a:xfrm>
          <a:prstGeom prst="rect">
            <a:avLst/>
          </a:prstGeom>
        </p:spPr>
      </p:pic>
    </p:spTree>
    <p:extLst>
      <p:ext uri="{BB962C8B-B14F-4D97-AF65-F5344CB8AC3E}">
        <p14:creationId xmlns:p14="http://schemas.microsoft.com/office/powerpoint/2010/main" val="1817807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inal slide">
    <p:spTree>
      <p:nvGrpSpPr>
        <p:cNvPr id="1" name=""/>
        <p:cNvGrpSpPr/>
        <p:nvPr/>
      </p:nvGrpSpPr>
      <p:grpSpPr>
        <a:xfrm>
          <a:off x="0" y="0"/>
          <a:ext cx="0" cy="0"/>
          <a:chOff x="0" y="0"/>
          <a:chExt cx="0" cy="0"/>
        </a:xfrm>
      </p:grpSpPr>
      <p:pic>
        <p:nvPicPr>
          <p:cNvPr id="7" name="Picture 6" descr="A picture containing outdoor object, solar cell&#10;&#10;Description automatically generated">
            <a:extLst>
              <a:ext uri="{FF2B5EF4-FFF2-40B4-BE49-F238E27FC236}">
                <a16:creationId xmlns:a16="http://schemas.microsoft.com/office/drawing/2014/main" id="{6307C092-7B1C-BC4F-8088-BBECA502B88B}"/>
              </a:ext>
            </a:extLst>
          </p:cNvPr>
          <p:cNvPicPr>
            <a:picLocks noChangeAspect="1"/>
          </p:cNvPicPr>
          <p:nvPr userDrawn="1"/>
        </p:nvPicPr>
        <p:blipFill>
          <a:blip r:embed="rId2"/>
          <a:stretch>
            <a:fillRect/>
          </a:stretch>
        </p:blipFill>
        <p:spPr>
          <a:xfrm>
            <a:off x="0" y="4787900"/>
            <a:ext cx="9144000" cy="2070100"/>
          </a:xfrm>
          <a:prstGeom prst="rect">
            <a:avLst/>
          </a:prstGeom>
        </p:spPr>
      </p:pic>
      <p:pic>
        <p:nvPicPr>
          <p:cNvPr id="8" name="Picture 7">
            <a:extLst>
              <a:ext uri="{FF2B5EF4-FFF2-40B4-BE49-F238E27FC236}">
                <a16:creationId xmlns:a16="http://schemas.microsoft.com/office/drawing/2014/main" id="{FAF345D1-61B6-1D40-8DFE-38133E869F49}"/>
              </a:ext>
            </a:extLst>
          </p:cNvPr>
          <p:cNvPicPr>
            <a:picLocks noChangeAspect="1"/>
          </p:cNvPicPr>
          <p:nvPr userDrawn="1"/>
        </p:nvPicPr>
        <p:blipFill rotWithShape="1">
          <a:blip r:embed="rId3"/>
          <a:srcRect b="8520"/>
          <a:stretch/>
        </p:blipFill>
        <p:spPr>
          <a:xfrm>
            <a:off x="3150848" y="277232"/>
            <a:ext cx="2842303" cy="1795718"/>
          </a:xfrm>
          <a:prstGeom prst="rect">
            <a:avLst/>
          </a:prstGeom>
        </p:spPr>
      </p:pic>
    </p:spTree>
    <p:extLst>
      <p:ext uri="{BB962C8B-B14F-4D97-AF65-F5344CB8AC3E}">
        <p14:creationId xmlns:p14="http://schemas.microsoft.com/office/powerpoint/2010/main" val="1469052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Section Header">
    <p:spTree>
      <p:nvGrpSpPr>
        <p:cNvPr id="1" name=""/>
        <p:cNvGrpSpPr/>
        <p:nvPr/>
      </p:nvGrpSpPr>
      <p:grpSpPr>
        <a:xfrm>
          <a:off x="0" y="0"/>
          <a:ext cx="0" cy="0"/>
          <a:chOff x="0" y="0"/>
          <a:chExt cx="0" cy="0"/>
        </a:xfrm>
      </p:grpSpPr>
      <p:pic>
        <p:nvPicPr>
          <p:cNvPr id="7" name="Picture 3" descr="D:\My Documents\Stock photos\Logos\ECA-Logo_new_ENG transparent.png"/>
          <p:cNvPicPr>
            <a:picLocks noChangeAspect="1" noChangeArrowheads="1"/>
          </p:cNvPicPr>
          <p:nvPr userDrawn="1"/>
        </p:nvPicPr>
        <p:blipFill>
          <a:blip r:embed="rId2"/>
          <a:srcRect/>
          <a:stretch>
            <a:fillRect/>
          </a:stretch>
        </p:blipFill>
        <p:spPr bwMode="auto">
          <a:xfrm>
            <a:off x="71470" y="71414"/>
            <a:ext cx="3093968" cy="357190"/>
          </a:xfrm>
          <a:prstGeom prst="rect">
            <a:avLst/>
          </a:prstGeom>
          <a:noFill/>
        </p:spPr>
      </p:pic>
      <p:pic>
        <p:nvPicPr>
          <p:cNvPr id="9" name="Picture 7" descr="D:\My Documents\Stock photos\Logos\ACPC transparent.gif"/>
          <p:cNvPicPr>
            <a:picLocks noChangeAspect="1" noChangeArrowheads="1"/>
          </p:cNvPicPr>
          <p:nvPr userDrawn="1"/>
        </p:nvPicPr>
        <p:blipFill>
          <a:blip r:embed="rId3"/>
          <a:srcRect/>
          <a:stretch>
            <a:fillRect/>
          </a:stretch>
        </p:blipFill>
        <p:spPr bwMode="auto">
          <a:xfrm>
            <a:off x="8001024" y="73462"/>
            <a:ext cx="1071570" cy="426580"/>
          </a:xfrm>
          <a:prstGeom prst="rect">
            <a:avLst/>
          </a:prstGeom>
          <a:noFill/>
        </p:spPr>
      </p:pic>
      <p:sp>
        <p:nvSpPr>
          <p:cNvPr id="10" name="AutoShape 51">
            <a:extLst>
              <a:ext uri="{FF2B5EF4-FFF2-40B4-BE49-F238E27FC236}">
                <a16:creationId xmlns:a16="http://schemas.microsoft.com/office/drawing/2014/main" id="{822286D7-FD8D-4B9D-ADEC-EBCB66C06317}"/>
              </a:ext>
            </a:extLst>
          </p:cNvPr>
          <p:cNvSpPr>
            <a:spLocks/>
          </p:cNvSpPr>
          <p:nvPr userDrawn="1"/>
        </p:nvSpPr>
        <p:spPr bwMode="auto">
          <a:xfrm>
            <a:off x="7931437" y="6511133"/>
            <a:ext cx="1224136" cy="338554"/>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463" y="0"/>
                </a:moveTo>
                <a:lnTo>
                  <a:pt x="3137" y="0"/>
                </a:lnTo>
                <a:lnTo>
                  <a:pt x="2303" y="328"/>
                </a:lnTo>
                <a:lnTo>
                  <a:pt x="1554" y="1254"/>
                </a:lnTo>
                <a:lnTo>
                  <a:pt x="919" y="2690"/>
                </a:lnTo>
                <a:lnTo>
                  <a:pt x="428" y="4549"/>
                </a:lnTo>
                <a:lnTo>
                  <a:pt x="112" y="6742"/>
                </a:lnTo>
                <a:lnTo>
                  <a:pt x="0" y="9183"/>
                </a:lnTo>
                <a:lnTo>
                  <a:pt x="0" y="12416"/>
                </a:lnTo>
                <a:lnTo>
                  <a:pt x="112" y="14858"/>
                </a:lnTo>
                <a:lnTo>
                  <a:pt x="428" y="17052"/>
                </a:lnTo>
                <a:lnTo>
                  <a:pt x="919" y="18910"/>
                </a:lnTo>
                <a:lnTo>
                  <a:pt x="1554" y="20346"/>
                </a:lnTo>
                <a:lnTo>
                  <a:pt x="2303" y="21272"/>
                </a:lnTo>
                <a:lnTo>
                  <a:pt x="3137" y="21600"/>
                </a:lnTo>
                <a:lnTo>
                  <a:pt x="18463" y="21600"/>
                </a:lnTo>
                <a:lnTo>
                  <a:pt x="19297" y="21272"/>
                </a:lnTo>
                <a:lnTo>
                  <a:pt x="20047" y="20346"/>
                </a:lnTo>
                <a:lnTo>
                  <a:pt x="20681" y="18910"/>
                </a:lnTo>
                <a:lnTo>
                  <a:pt x="21172" y="17052"/>
                </a:lnTo>
                <a:lnTo>
                  <a:pt x="21488" y="14858"/>
                </a:lnTo>
                <a:lnTo>
                  <a:pt x="21600" y="12416"/>
                </a:lnTo>
                <a:lnTo>
                  <a:pt x="21600" y="9183"/>
                </a:lnTo>
                <a:lnTo>
                  <a:pt x="21488" y="6742"/>
                </a:lnTo>
                <a:lnTo>
                  <a:pt x="21172" y="4549"/>
                </a:lnTo>
                <a:lnTo>
                  <a:pt x="20681" y="2690"/>
                </a:lnTo>
                <a:lnTo>
                  <a:pt x="20047" y="1254"/>
                </a:lnTo>
                <a:lnTo>
                  <a:pt x="19297" y="328"/>
                </a:lnTo>
                <a:lnTo>
                  <a:pt x="18463"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spAutoFit/>
          </a:bodyPr>
          <a:lstStyle/>
          <a:p>
            <a:pPr algn="ctr"/>
            <a:r>
              <a:rPr lang="en-US" sz="1600" dirty="0">
                <a:solidFill>
                  <a:schemeClr val="bg1"/>
                </a:solidFill>
              </a:rPr>
              <a:t>uneca.org</a:t>
            </a:r>
          </a:p>
        </p:txBody>
      </p:sp>
      <p:sp>
        <p:nvSpPr>
          <p:cNvPr id="12" name="Rectangle 11">
            <a:extLst>
              <a:ext uri="{FF2B5EF4-FFF2-40B4-BE49-F238E27FC236}">
                <a16:creationId xmlns:a16="http://schemas.microsoft.com/office/drawing/2014/main" id="{0C36900C-DEC0-4E62-9675-CDF4D8BC68AC}"/>
              </a:ext>
            </a:extLst>
          </p:cNvPr>
          <p:cNvSpPr/>
          <p:nvPr userDrawn="1"/>
        </p:nvSpPr>
        <p:spPr>
          <a:xfrm>
            <a:off x="3260" y="500042"/>
            <a:ext cx="9140740" cy="4863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8D095644-8CA4-4DC8-8764-19E3731851F3}"/>
              </a:ext>
            </a:extLst>
          </p:cNvPr>
          <p:cNvSpPr/>
          <p:nvPr userDrawn="1"/>
        </p:nvSpPr>
        <p:spPr>
          <a:xfrm>
            <a:off x="0" y="6458254"/>
            <a:ext cx="9140740" cy="48638"/>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a:extLst>
              <a:ext uri="{FF2B5EF4-FFF2-40B4-BE49-F238E27FC236}">
                <a16:creationId xmlns:a16="http://schemas.microsoft.com/office/drawing/2014/main" id="{EBB27DF4-75E1-45BF-9C39-B8FEE7060072}"/>
              </a:ext>
            </a:extLst>
          </p:cNvPr>
          <p:cNvGrpSpPr/>
          <p:nvPr userDrawn="1"/>
        </p:nvGrpSpPr>
        <p:grpSpPr>
          <a:xfrm>
            <a:off x="179512" y="6532255"/>
            <a:ext cx="7344816" cy="317432"/>
            <a:chOff x="179512" y="5645589"/>
            <a:chExt cx="8298688" cy="405099"/>
          </a:xfrm>
        </p:grpSpPr>
        <p:pic>
          <p:nvPicPr>
            <p:cNvPr id="8" name="Picture 7">
              <a:extLst>
                <a:ext uri="{FF2B5EF4-FFF2-40B4-BE49-F238E27FC236}">
                  <a16:creationId xmlns:a16="http://schemas.microsoft.com/office/drawing/2014/main" id="{6FA967D1-72B0-4C0B-BE85-87059BE104BF}"/>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79512" y="5661248"/>
              <a:ext cx="1860294" cy="373839"/>
            </a:xfrm>
            <a:prstGeom prst="rect">
              <a:avLst/>
            </a:prstGeom>
            <a:noFill/>
          </p:spPr>
        </p:pic>
        <p:pic>
          <p:nvPicPr>
            <p:cNvPr id="11" name="Picture 10">
              <a:extLst>
                <a:ext uri="{FF2B5EF4-FFF2-40B4-BE49-F238E27FC236}">
                  <a16:creationId xmlns:a16="http://schemas.microsoft.com/office/drawing/2014/main" id="{197264E0-C8FA-4E9D-807A-FBE43F79E27C}"/>
                </a:ext>
              </a:extLst>
            </p:cNvPr>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4465253" y="5654845"/>
              <a:ext cx="609600" cy="382072"/>
            </a:xfrm>
            <a:prstGeom prst="rect">
              <a:avLst/>
            </a:prstGeom>
            <a:noFill/>
          </p:spPr>
        </p:pic>
        <p:pic>
          <p:nvPicPr>
            <p:cNvPr id="14" name="Picture 13">
              <a:extLst>
                <a:ext uri="{FF2B5EF4-FFF2-40B4-BE49-F238E27FC236}">
                  <a16:creationId xmlns:a16="http://schemas.microsoft.com/office/drawing/2014/main" id="{E287C7BB-8695-4CE0-906F-80EB5DF68240}"/>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354000" y="5668616"/>
              <a:ext cx="3124200" cy="382072"/>
            </a:xfrm>
            <a:prstGeom prst="rect">
              <a:avLst/>
            </a:prstGeom>
          </p:spPr>
        </p:pic>
        <p:pic>
          <p:nvPicPr>
            <p:cNvPr id="15" name="Picture 14">
              <a:extLst>
                <a:ext uri="{FF2B5EF4-FFF2-40B4-BE49-F238E27FC236}">
                  <a16:creationId xmlns:a16="http://schemas.microsoft.com/office/drawing/2014/main" id="{F1FE18D2-7DCA-4B05-B27D-46E0164F3754}"/>
                </a:ext>
              </a:extLst>
            </p:cNvPr>
            <p:cNvPicPr/>
            <p:nvPr userDrawn="1"/>
          </p:nvPicPr>
          <p:blipFill>
            <a:blip r:embed="rId7">
              <a:extLst>
                <a:ext uri="{28A0092B-C50C-407E-A947-70E740481C1C}">
                  <a14:useLocalDpi xmlns:a14="http://schemas.microsoft.com/office/drawing/2010/main" val="0"/>
                </a:ext>
              </a:extLst>
            </a:blip>
            <a:stretch>
              <a:fillRect/>
            </a:stretch>
          </p:blipFill>
          <p:spPr>
            <a:xfrm>
              <a:off x="3457326" y="5645589"/>
              <a:ext cx="747577" cy="405099"/>
            </a:xfrm>
            <a:prstGeom prst="rect">
              <a:avLst/>
            </a:prstGeom>
          </p:spPr>
        </p:pic>
        <p:pic>
          <p:nvPicPr>
            <p:cNvPr id="16" name="Picture 15">
              <a:extLst>
                <a:ext uri="{FF2B5EF4-FFF2-40B4-BE49-F238E27FC236}">
                  <a16:creationId xmlns:a16="http://schemas.microsoft.com/office/drawing/2014/main" id="{B74125D1-AF95-4964-A5EA-46F5BE861B6E}"/>
                </a:ext>
              </a:extLst>
            </p:cNvPr>
            <p:cNvPicPr/>
            <p:nvPr userDrawn="1"/>
          </p:nvPicPr>
          <p:blipFill>
            <a:blip r:embed="rId8" cstate="print">
              <a:extLst>
                <a:ext uri="{28A0092B-C50C-407E-A947-70E740481C1C}">
                  <a14:useLocalDpi xmlns:a14="http://schemas.microsoft.com/office/drawing/2010/main" val="0"/>
                </a:ext>
              </a:extLst>
            </a:blip>
            <a:stretch>
              <a:fillRect/>
            </a:stretch>
          </p:blipFill>
          <p:spPr>
            <a:xfrm>
              <a:off x="2179922" y="5661247"/>
              <a:ext cx="1017054" cy="373839"/>
            </a:xfrm>
            <a:prstGeom prst="rect">
              <a:avLst/>
            </a:prstGeom>
          </p:spPr>
        </p:pic>
      </p:grpSp>
    </p:spTree>
    <p:extLst>
      <p:ext uri="{BB962C8B-B14F-4D97-AF65-F5344CB8AC3E}">
        <p14:creationId xmlns:p14="http://schemas.microsoft.com/office/powerpoint/2010/main" val="1761553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COP24">
    <p:spTree>
      <p:nvGrpSpPr>
        <p:cNvPr id="1" name=""/>
        <p:cNvGrpSpPr/>
        <p:nvPr/>
      </p:nvGrpSpPr>
      <p:grpSpPr>
        <a:xfrm>
          <a:off x="0" y="0"/>
          <a:ext cx="0" cy="0"/>
          <a:chOff x="0" y="0"/>
          <a:chExt cx="0" cy="0"/>
        </a:xfrm>
      </p:grpSpPr>
      <p:pic>
        <p:nvPicPr>
          <p:cNvPr id="9" name="Picture 7" descr="D:\My Documents\Stock photos\Logos\ACPC transparent.gif"/>
          <p:cNvPicPr>
            <a:picLocks noChangeAspect="1" noChangeArrowheads="1"/>
          </p:cNvPicPr>
          <p:nvPr userDrawn="1"/>
        </p:nvPicPr>
        <p:blipFill>
          <a:blip r:embed="rId2"/>
          <a:srcRect/>
          <a:stretch>
            <a:fillRect/>
          </a:stretch>
        </p:blipFill>
        <p:spPr bwMode="auto">
          <a:xfrm>
            <a:off x="7219017" y="73461"/>
            <a:ext cx="1853577" cy="737888"/>
          </a:xfrm>
          <a:prstGeom prst="rect">
            <a:avLst/>
          </a:prstGeom>
          <a:noFill/>
        </p:spPr>
      </p:pic>
      <p:sp>
        <p:nvSpPr>
          <p:cNvPr id="10" name="AutoShape 51">
            <a:extLst>
              <a:ext uri="{FF2B5EF4-FFF2-40B4-BE49-F238E27FC236}">
                <a16:creationId xmlns:a16="http://schemas.microsoft.com/office/drawing/2014/main" id="{822286D7-FD8D-4B9D-ADEC-EBCB66C06317}"/>
              </a:ext>
            </a:extLst>
          </p:cNvPr>
          <p:cNvSpPr>
            <a:spLocks/>
          </p:cNvSpPr>
          <p:nvPr userDrawn="1"/>
        </p:nvSpPr>
        <p:spPr bwMode="auto">
          <a:xfrm>
            <a:off x="7931437" y="6511133"/>
            <a:ext cx="1224136" cy="338554"/>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463" y="0"/>
                </a:moveTo>
                <a:lnTo>
                  <a:pt x="3137" y="0"/>
                </a:lnTo>
                <a:lnTo>
                  <a:pt x="2303" y="328"/>
                </a:lnTo>
                <a:lnTo>
                  <a:pt x="1554" y="1254"/>
                </a:lnTo>
                <a:lnTo>
                  <a:pt x="919" y="2690"/>
                </a:lnTo>
                <a:lnTo>
                  <a:pt x="428" y="4549"/>
                </a:lnTo>
                <a:lnTo>
                  <a:pt x="112" y="6742"/>
                </a:lnTo>
                <a:lnTo>
                  <a:pt x="0" y="9183"/>
                </a:lnTo>
                <a:lnTo>
                  <a:pt x="0" y="12416"/>
                </a:lnTo>
                <a:lnTo>
                  <a:pt x="112" y="14858"/>
                </a:lnTo>
                <a:lnTo>
                  <a:pt x="428" y="17052"/>
                </a:lnTo>
                <a:lnTo>
                  <a:pt x="919" y="18910"/>
                </a:lnTo>
                <a:lnTo>
                  <a:pt x="1554" y="20346"/>
                </a:lnTo>
                <a:lnTo>
                  <a:pt x="2303" y="21272"/>
                </a:lnTo>
                <a:lnTo>
                  <a:pt x="3137" y="21600"/>
                </a:lnTo>
                <a:lnTo>
                  <a:pt x="18463" y="21600"/>
                </a:lnTo>
                <a:lnTo>
                  <a:pt x="19297" y="21272"/>
                </a:lnTo>
                <a:lnTo>
                  <a:pt x="20047" y="20346"/>
                </a:lnTo>
                <a:lnTo>
                  <a:pt x="20681" y="18910"/>
                </a:lnTo>
                <a:lnTo>
                  <a:pt x="21172" y="17052"/>
                </a:lnTo>
                <a:lnTo>
                  <a:pt x="21488" y="14858"/>
                </a:lnTo>
                <a:lnTo>
                  <a:pt x="21600" y="12416"/>
                </a:lnTo>
                <a:lnTo>
                  <a:pt x="21600" y="9183"/>
                </a:lnTo>
                <a:lnTo>
                  <a:pt x="21488" y="6742"/>
                </a:lnTo>
                <a:lnTo>
                  <a:pt x="21172" y="4549"/>
                </a:lnTo>
                <a:lnTo>
                  <a:pt x="20681" y="2690"/>
                </a:lnTo>
                <a:lnTo>
                  <a:pt x="20047" y="1254"/>
                </a:lnTo>
                <a:lnTo>
                  <a:pt x="19297" y="328"/>
                </a:lnTo>
                <a:lnTo>
                  <a:pt x="18463"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spAutoFit/>
          </a:bodyPr>
          <a:lstStyle/>
          <a:p>
            <a:pPr algn="ctr"/>
            <a:r>
              <a:rPr lang="en-US" sz="1600" dirty="0">
                <a:solidFill>
                  <a:schemeClr val="bg1"/>
                </a:solidFill>
              </a:rPr>
              <a:t>uneca.org</a:t>
            </a:r>
          </a:p>
        </p:txBody>
      </p:sp>
      <p:sp>
        <p:nvSpPr>
          <p:cNvPr id="12" name="Rectangle 11">
            <a:extLst>
              <a:ext uri="{FF2B5EF4-FFF2-40B4-BE49-F238E27FC236}">
                <a16:creationId xmlns:a16="http://schemas.microsoft.com/office/drawing/2014/main" id="{0C36900C-DEC0-4E62-9675-CDF4D8BC68AC}"/>
              </a:ext>
            </a:extLst>
          </p:cNvPr>
          <p:cNvSpPr/>
          <p:nvPr userDrawn="1"/>
        </p:nvSpPr>
        <p:spPr>
          <a:xfrm>
            <a:off x="14833" y="836712"/>
            <a:ext cx="9140740" cy="4863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8D095644-8CA4-4DC8-8764-19E3731851F3}"/>
              </a:ext>
            </a:extLst>
          </p:cNvPr>
          <p:cNvSpPr/>
          <p:nvPr userDrawn="1"/>
        </p:nvSpPr>
        <p:spPr>
          <a:xfrm>
            <a:off x="0" y="6458254"/>
            <a:ext cx="9140740" cy="48638"/>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a:extLst>
              <a:ext uri="{FF2B5EF4-FFF2-40B4-BE49-F238E27FC236}">
                <a16:creationId xmlns:a16="http://schemas.microsoft.com/office/drawing/2014/main" id="{EBB27DF4-75E1-45BF-9C39-B8FEE7060072}"/>
              </a:ext>
            </a:extLst>
          </p:cNvPr>
          <p:cNvGrpSpPr/>
          <p:nvPr userDrawn="1"/>
        </p:nvGrpSpPr>
        <p:grpSpPr>
          <a:xfrm>
            <a:off x="179512" y="6532255"/>
            <a:ext cx="7344816" cy="317432"/>
            <a:chOff x="179512" y="5645589"/>
            <a:chExt cx="8298688" cy="405099"/>
          </a:xfrm>
        </p:grpSpPr>
        <p:pic>
          <p:nvPicPr>
            <p:cNvPr id="8" name="Picture 7">
              <a:extLst>
                <a:ext uri="{FF2B5EF4-FFF2-40B4-BE49-F238E27FC236}">
                  <a16:creationId xmlns:a16="http://schemas.microsoft.com/office/drawing/2014/main" id="{6FA967D1-72B0-4C0B-BE85-87059BE104BF}"/>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79512" y="5661248"/>
              <a:ext cx="1860294" cy="373839"/>
            </a:xfrm>
            <a:prstGeom prst="rect">
              <a:avLst/>
            </a:prstGeom>
            <a:noFill/>
          </p:spPr>
        </p:pic>
        <p:pic>
          <p:nvPicPr>
            <p:cNvPr id="11" name="Picture 10">
              <a:extLst>
                <a:ext uri="{FF2B5EF4-FFF2-40B4-BE49-F238E27FC236}">
                  <a16:creationId xmlns:a16="http://schemas.microsoft.com/office/drawing/2014/main" id="{197264E0-C8FA-4E9D-807A-FBE43F79E27C}"/>
                </a:ext>
              </a:extLst>
            </p:cNvPr>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465253" y="5654845"/>
              <a:ext cx="609600" cy="382072"/>
            </a:xfrm>
            <a:prstGeom prst="rect">
              <a:avLst/>
            </a:prstGeom>
            <a:noFill/>
          </p:spPr>
        </p:pic>
        <p:pic>
          <p:nvPicPr>
            <p:cNvPr id="14" name="Picture 13">
              <a:extLst>
                <a:ext uri="{FF2B5EF4-FFF2-40B4-BE49-F238E27FC236}">
                  <a16:creationId xmlns:a16="http://schemas.microsoft.com/office/drawing/2014/main" id="{E287C7BB-8695-4CE0-906F-80EB5DF68240}"/>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5354000" y="5668616"/>
              <a:ext cx="3124200" cy="382072"/>
            </a:xfrm>
            <a:prstGeom prst="rect">
              <a:avLst/>
            </a:prstGeom>
          </p:spPr>
        </p:pic>
        <p:pic>
          <p:nvPicPr>
            <p:cNvPr id="15" name="Picture 14">
              <a:extLst>
                <a:ext uri="{FF2B5EF4-FFF2-40B4-BE49-F238E27FC236}">
                  <a16:creationId xmlns:a16="http://schemas.microsoft.com/office/drawing/2014/main" id="{F1FE18D2-7DCA-4B05-B27D-46E0164F3754}"/>
                </a:ext>
              </a:extLst>
            </p:cNvPr>
            <p:cNvPicPr/>
            <p:nvPr userDrawn="1"/>
          </p:nvPicPr>
          <p:blipFill>
            <a:blip r:embed="rId6">
              <a:extLst>
                <a:ext uri="{28A0092B-C50C-407E-A947-70E740481C1C}">
                  <a14:useLocalDpi xmlns:a14="http://schemas.microsoft.com/office/drawing/2010/main" val="0"/>
                </a:ext>
              </a:extLst>
            </a:blip>
            <a:stretch>
              <a:fillRect/>
            </a:stretch>
          </p:blipFill>
          <p:spPr>
            <a:xfrm>
              <a:off x="3457326" y="5645589"/>
              <a:ext cx="747577" cy="405099"/>
            </a:xfrm>
            <a:prstGeom prst="rect">
              <a:avLst/>
            </a:prstGeom>
          </p:spPr>
        </p:pic>
        <p:pic>
          <p:nvPicPr>
            <p:cNvPr id="16" name="Picture 15">
              <a:extLst>
                <a:ext uri="{FF2B5EF4-FFF2-40B4-BE49-F238E27FC236}">
                  <a16:creationId xmlns:a16="http://schemas.microsoft.com/office/drawing/2014/main" id="{B74125D1-AF95-4964-A5EA-46F5BE861B6E}"/>
                </a:ext>
              </a:extLst>
            </p:cNvPr>
            <p:cNvPicPr/>
            <p:nvPr userDrawn="1"/>
          </p:nvPicPr>
          <p:blipFill>
            <a:blip r:embed="rId7" cstate="print">
              <a:extLst>
                <a:ext uri="{28A0092B-C50C-407E-A947-70E740481C1C}">
                  <a14:useLocalDpi xmlns:a14="http://schemas.microsoft.com/office/drawing/2010/main" val="0"/>
                </a:ext>
              </a:extLst>
            </a:blip>
            <a:stretch>
              <a:fillRect/>
            </a:stretch>
          </p:blipFill>
          <p:spPr>
            <a:xfrm>
              <a:off x="2179922" y="5661247"/>
              <a:ext cx="1017054" cy="373839"/>
            </a:xfrm>
            <a:prstGeom prst="rect">
              <a:avLst/>
            </a:prstGeom>
          </p:spPr>
        </p:pic>
      </p:grpSp>
      <p:pic>
        <p:nvPicPr>
          <p:cNvPr id="17" name="Picture 16">
            <a:extLst>
              <a:ext uri="{FF2B5EF4-FFF2-40B4-BE49-F238E27FC236}">
                <a16:creationId xmlns:a16="http://schemas.microsoft.com/office/drawing/2014/main" id="{4A887FE4-30C5-4268-908B-4A092F9B0796}"/>
              </a:ext>
            </a:extLst>
          </p:cNvPr>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14833" y="36846"/>
            <a:ext cx="2028825" cy="781050"/>
          </a:xfrm>
          <a:prstGeom prst="rect">
            <a:avLst/>
          </a:prstGeom>
          <a:noFill/>
          <a:ln>
            <a:noFill/>
          </a:ln>
        </p:spPr>
      </p:pic>
    </p:spTree>
    <p:extLst>
      <p:ext uri="{BB962C8B-B14F-4D97-AF65-F5344CB8AC3E}">
        <p14:creationId xmlns:p14="http://schemas.microsoft.com/office/powerpoint/2010/main" val="555159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16"/>
          <p:cNvSpPr>
            <a:spLocks noGrp="1" noChangeArrowheads="1"/>
          </p:cNvSpPr>
          <p:nvPr>
            <p:ph type="sldNum" sz="quarter" idx="10"/>
          </p:nvPr>
        </p:nvSpPr>
        <p:spPr>
          <a:ln/>
        </p:spPr>
        <p:txBody>
          <a:bodyPr/>
          <a:lstStyle>
            <a:lvl1pPr>
              <a:defRPr/>
            </a:lvl1pPr>
          </a:lstStyle>
          <a:p>
            <a:pPr>
              <a:defRPr/>
            </a:pPr>
            <a:fld id="{76EB9E19-BEE4-47C8-A877-4D5D02EC2D1B}" type="slidenum">
              <a:rPr lang="en-US" altLang="en-US"/>
              <a:pPr>
                <a:defRPr/>
              </a:pPr>
              <a:t>‹#›</a:t>
            </a:fld>
            <a:endParaRPr lang="en-US" altLang="en-US" dirty="0"/>
          </a:p>
        </p:txBody>
      </p:sp>
    </p:spTree>
    <p:extLst>
      <p:ext uri="{BB962C8B-B14F-4D97-AF65-F5344CB8AC3E}">
        <p14:creationId xmlns:p14="http://schemas.microsoft.com/office/powerpoint/2010/main" val="3360552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ACBD4C-3BEC-2E43-92F7-7960E478FE92}"/>
              </a:ext>
            </a:extLst>
          </p:cNvPr>
          <p:cNvSpPr>
            <a:spLocks noGrp="1"/>
          </p:cNvSpPr>
          <p:nvPr>
            <p:ph type="dt" sz="half" idx="10"/>
          </p:nvPr>
        </p:nvSpPr>
        <p:spPr/>
        <p:txBody>
          <a:bodyPr/>
          <a:lstStyle/>
          <a:p>
            <a:fld id="{8383EF5C-CB28-B34A-B152-449911509D1B}" type="datetimeFigureOut">
              <a:rPr lang="en-US" smtClean="0"/>
              <a:t>10/27/22</a:t>
            </a:fld>
            <a:endParaRPr lang="en-US"/>
          </a:p>
        </p:txBody>
      </p:sp>
      <p:sp>
        <p:nvSpPr>
          <p:cNvPr id="3" name="Footer Placeholder 2">
            <a:extLst>
              <a:ext uri="{FF2B5EF4-FFF2-40B4-BE49-F238E27FC236}">
                <a16:creationId xmlns:a16="http://schemas.microsoft.com/office/drawing/2014/main" id="{91ADE0F2-BF27-AA4E-8FD6-393003157E4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A24BF10-A06E-5441-B606-A64A44B1897A}"/>
              </a:ext>
            </a:extLst>
          </p:cNvPr>
          <p:cNvSpPr>
            <a:spLocks noGrp="1"/>
          </p:cNvSpPr>
          <p:nvPr>
            <p:ph type="sldNum" sz="quarter" idx="12"/>
          </p:nvPr>
        </p:nvSpPr>
        <p:spPr/>
        <p:txBody>
          <a:bodyPr/>
          <a:lstStyle/>
          <a:p>
            <a:fld id="{8128E173-1F63-204D-A3CF-AB64126D28F9}" type="slidenum">
              <a:rPr lang="en-US" smtClean="0"/>
              <a:t>‹#›</a:t>
            </a:fld>
            <a:endParaRPr lang="en-US"/>
          </a:p>
        </p:txBody>
      </p:sp>
    </p:spTree>
    <p:extLst>
      <p:ext uri="{BB962C8B-B14F-4D97-AF65-F5344CB8AC3E}">
        <p14:creationId xmlns:p14="http://schemas.microsoft.com/office/powerpoint/2010/main" val="3764553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768869006"/>
      </p:ext>
    </p:extLst>
  </p:cSld>
  <p:clrMap bg1="lt1" tx1="dk1" bg2="lt2" tx2="dk2" accent1="accent1" accent2="accent2" accent3="accent3" accent4="accent4" accent5="accent5" accent6="accent6" hlink="hlink" folHlink="folHlink"/>
  <p:sldLayoutIdLst>
    <p:sldLayoutId id="2147483673" r:id="rId1"/>
    <p:sldLayoutId id="2147483662" r:id="rId2"/>
    <p:sldLayoutId id="2147483672" r:id="rId3"/>
    <p:sldLayoutId id="2147483686" r:id="rId4"/>
    <p:sldLayoutId id="2147483687" r:id="rId5"/>
    <p:sldLayoutId id="2147483688" r:id="rId6"/>
    <p:sldLayoutId id="2147483689" r:id="rId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hyperlink" Target="https://www.hydropower.org/publications/hydropower-sector-climate-resilience-guide"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15.sv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62CCC0B-A63B-42CC-850C-4E1F87210D36}"/>
              </a:ext>
            </a:extLst>
          </p:cNvPr>
          <p:cNvSpPr>
            <a:spLocks noGrp="1" noChangeArrowheads="1"/>
          </p:cNvSpPr>
          <p:nvPr/>
        </p:nvSpPr>
        <p:spPr>
          <a:xfrm>
            <a:off x="1060058" y="2454784"/>
            <a:ext cx="7083425" cy="2363891"/>
          </a:xfrm>
          <a:prstGeom prst="rect">
            <a:avLst/>
          </a:prstGeom>
        </p:spPr>
        <p:txBody>
          <a:bodyPr vert="horz" wrap="square" lIns="91440" tIns="45720" rIns="91440" bIns="45720" rtlCol="0" anchor="ctr" anchorCtr="0">
            <a:noAutofit/>
          </a:bodyPr>
          <a:lstStyle/>
          <a:p>
            <a:pPr algn="ctr">
              <a:lnSpc>
                <a:spcPct val="90000"/>
              </a:lnSpc>
              <a:spcAft>
                <a:spcPts val="800"/>
              </a:spcAft>
            </a:pPr>
            <a:r>
              <a:rPr lang="en-GB" sz="2400" b="1" kern="12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The Africa Climate Resilient Investment Facility (AFRI-RES) PIDA PAP II Training Programme</a:t>
            </a:r>
            <a:br>
              <a:rPr lang="en-GB" sz="2400" b="1" kern="12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br>
            <a:br>
              <a:rPr lang="en-GB" sz="2400" b="1" i="1" kern="12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br>
            <a:r>
              <a:rPr lang="en-GB" sz="2400" b="1" i="1" dirty="0">
                <a:solidFill>
                  <a:srgbClr val="00B050"/>
                </a:solidFill>
                <a:latin typeface="Arial" panose="020B0604020202020204" pitchFamily="34" charset="0"/>
                <a:ea typeface="Calibri" panose="020F0502020204030204" pitchFamily="34" charset="0"/>
                <a:cs typeface="Times New Roman" panose="02020603050405020304" pitchFamily="18" charset="0"/>
              </a:rPr>
              <a:t>Module 4: Monitoring and Evaluation of climate resilient measures for Hydropower &amp; Roads </a:t>
            </a:r>
          </a:p>
          <a:p>
            <a:pPr algn="ctr">
              <a:lnSpc>
                <a:spcPct val="90000"/>
              </a:lnSpc>
              <a:spcAft>
                <a:spcPts val="800"/>
              </a:spcAft>
            </a:pPr>
            <a:r>
              <a:rPr lang="en-GB" sz="2400" b="1" i="1" dirty="0">
                <a:solidFill>
                  <a:srgbClr val="00B050"/>
                </a:solidFill>
                <a:latin typeface="Arial" panose="020B0604020202020204" pitchFamily="34" charset="0"/>
                <a:ea typeface="Calibri" panose="020F0502020204030204" pitchFamily="34" charset="0"/>
                <a:cs typeface="Times New Roman" panose="02020603050405020304" pitchFamily="18" charset="0"/>
              </a:rPr>
              <a:t>Short, medium and long term and how to integrate adaptive management if needed</a:t>
            </a:r>
            <a:endParaRPr lang="en-GB" sz="24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317382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0148A7A-AD65-6642-91DF-53E2124CBCAB}"/>
              </a:ext>
            </a:extLst>
          </p:cNvPr>
          <p:cNvPicPr>
            <a:picLocks noChangeAspect="1"/>
          </p:cNvPicPr>
          <p:nvPr/>
        </p:nvPicPr>
        <p:blipFill rotWithShape="1">
          <a:blip r:embed="rId3"/>
          <a:srcRect t="10594"/>
          <a:stretch/>
        </p:blipFill>
        <p:spPr>
          <a:xfrm>
            <a:off x="0" y="1596324"/>
            <a:ext cx="9144000" cy="4158053"/>
          </a:xfrm>
          <a:prstGeom prst="rect">
            <a:avLst/>
          </a:prstGeom>
        </p:spPr>
      </p:pic>
      <p:sp>
        <p:nvSpPr>
          <p:cNvPr id="3" name="TextBox 2">
            <a:extLst>
              <a:ext uri="{FF2B5EF4-FFF2-40B4-BE49-F238E27FC236}">
                <a16:creationId xmlns:a16="http://schemas.microsoft.com/office/drawing/2014/main" id="{61385D53-FABC-6546-9920-86724CD58A19}"/>
              </a:ext>
            </a:extLst>
          </p:cNvPr>
          <p:cNvSpPr txBox="1"/>
          <p:nvPr/>
        </p:nvSpPr>
        <p:spPr>
          <a:xfrm>
            <a:off x="3068664" y="619932"/>
            <a:ext cx="2374753" cy="369332"/>
          </a:xfrm>
          <a:prstGeom prst="rect">
            <a:avLst/>
          </a:prstGeom>
          <a:noFill/>
        </p:spPr>
        <p:txBody>
          <a:bodyPr wrap="none" rtlCol="0">
            <a:spAutoFit/>
          </a:bodyPr>
          <a:lstStyle/>
          <a:p>
            <a:r>
              <a:rPr lang="en-US" b="1" dirty="0"/>
              <a:t>Adaptive Management</a:t>
            </a:r>
          </a:p>
        </p:txBody>
      </p:sp>
      <p:sp>
        <p:nvSpPr>
          <p:cNvPr id="4" name="TextBox 3">
            <a:extLst>
              <a:ext uri="{FF2B5EF4-FFF2-40B4-BE49-F238E27FC236}">
                <a16:creationId xmlns:a16="http://schemas.microsoft.com/office/drawing/2014/main" id="{DC8E069B-A3EE-6047-8DF7-E32EA1125FA6}"/>
              </a:ext>
            </a:extLst>
          </p:cNvPr>
          <p:cNvSpPr txBox="1"/>
          <p:nvPr/>
        </p:nvSpPr>
        <p:spPr>
          <a:xfrm>
            <a:off x="0" y="5714848"/>
            <a:ext cx="9223038" cy="523220"/>
          </a:xfrm>
          <a:prstGeom prst="rect">
            <a:avLst/>
          </a:prstGeom>
          <a:noFill/>
        </p:spPr>
        <p:txBody>
          <a:bodyPr wrap="none" rtlCol="0">
            <a:spAutoFit/>
          </a:bodyPr>
          <a:lstStyle/>
          <a:p>
            <a:r>
              <a:rPr lang="en-US" sz="1400" dirty="0"/>
              <a:t>Source: </a:t>
            </a:r>
            <a:r>
              <a:rPr lang="en-US" sz="1400" dirty="0">
                <a:hlinkClick r:id="rId4"/>
              </a:rPr>
              <a:t>International Hydropower Association, 2019. Hydropower Sector Climate Resilience Guide. London, United Kingdom</a:t>
            </a:r>
            <a:endParaRPr lang="en-US" sz="1400" dirty="0"/>
          </a:p>
          <a:p>
            <a:endParaRPr lang="en-US" sz="1400" dirty="0"/>
          </a:p>
        </p:txBody>
      </p:sp>
    </p:spTree>
    <p:extLst>
      <p:ext uri="{BB962C8B-B14F-4D97-AF65-F5344CB8AC3E}">
        <p14:creationId xmlns:p14="http://schemas.microsoft.com/office/powerpoint/2010/main" val="42590671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2EFF7C7F-F94A-B34E-8DA8-5E90823DDAA8}"/>
              </a:ext>
            </a:extLst>
          </p:cNvPr>
          <p:cNvPicPr>
            <a:picLocks noChangeAspect="1"/>
          </p:cNvPicPr>
          <p:nvPr/>
        </p:nvPicPr>
        <p:blipFill>
          <a:blip r:embed="rId2"/>
          <a:stretch>
            <a:fillRect/>
          </a:stretch>
        </p:blipFill>
        <p:spPr>
          <a:xfrm>
            <a:off x="139700" y="876300"/>
            <a:ext cx="8864600" cy="5105400"/>
          </a:xfrm>
          <a:prstGeom prst="rect">
            <a:avLst/>
          </a:prstGeom>
        </p:spPr>
      </p:pic>
    </p:spTree>
    <p:extLst>
      <p:ext uri="{BB962C8B-B14F-4D97-AF65-F5344CB8AC3E}">
        <p14:creationId xmlns:p14="http://schemas.microsoft.com/office/powerpoint/2010/main" val="31411323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670120A-5952-2A49-A200-4AFE109CF5F6}"/>
              </a:ext>
            </a:extLst>
          </p:cNvPr>
          <p:cNvSpPr txBox="1"/>
          <p:nvPr/>
        </p:nvSpPr>
        <p:spPr>
          <a:xfrm>
            <a:off x="402955" y="666988"/>
            <a:ext cx="6724661" cy="369332"/>
          </a:xfrm>
          <a:prstGeom prst="rect">
            <a:avLst/>
          </a:prstGeom>
          <a:noFill/>
        </p:spPr>
        <p:txBody>
          <a:bodyPr wrap="none" rtlCol="0">
            <a:spAutoFit/>
          </a:bodyPr>
          <a:lstStyle/>
          <a:p>
            <a:r>
              <a:rPr lang="en-US" dirty="0"/>
              <a:t>Example of Monitoring Plan on Climate Change related risks for Roads</a:t>
            </a:r>
          </a:p>
        </p:txBody>
      </p:sp>
      <p:graphicFrame>
        <p:nvGraphicFramePr>
          <p:cNvPr id="3" name="Table 3">
            <a:extLst>
              <a:ext uri="{FF2B5EF4-FFF2-40B4-BE49-F238E27FC236}">
                <a16:creationId xmlns:a16="http://schemas.microsoft.com/office/drawing/2014/main" id="{FC88204C-014B-8F42-A848-DEE592125687}"/>
              </a:ext>
            </a:extLst>
          </p:cNvPr>
          <p:cNvGraphicFramePr>
            <a:graphicFrameLocks noGrp="1"/>
          </p:cNvGraphicFramePr>
          <p:nvPr/>
        </p:nvGraphicFramePr>
        <p:xfrm>
          <a:off x="402955" y="1097875"/>
          <a:ext cx="8384586" cy="4545122"/>
        </p:xfrm>
        <a:graphic>
          <a:graphicData uri="http://schemas.openxmlformats.org/drawingml/2006/table">
            <a:tbl>
              <a:tblPr firstRow="1" bandRow="1">
                <a:tableStyleId>{5C22544A-7EE6-4342-B048-85BDC9FD1C3A}</a:tableStyleId>
              </a:tblPr>
              <a:tblGrid>
                <a:gridCol w="1197798">
                  <a:extLst>
                    <a:ext uri="{9D8B030D-6E8A-4147-A177-3AD203B41FA5}">
                      <a16:colId xmlns:a16="http://schemas.microsoft.com/office/drawing/2014/main" val="2357922293"/>
                    </a:ext>
                  </a:extLst>
                </a:gridCol>
                <a:gridCol w="1312928">
                  <a:extLst>
                    <a:ext uri="{9D8B030D-6E8A-4147-A177-3AD203B41FA5}">
                      <a16:colId xmlns:a16="http://schemas.microsoft.com/office/drawing/2014/main" val="628128756"/>
                    </a:ext>
                  </a:extLst>
                </a:gridCol>
                <a:gridCol w="1082668">
                  <a:extLst>
                    <a:ext uri="{9D8B030D-6E8A-4147-A177-3AD203B41FA5}">
                      <a16:colId xmlns:a16="http://schemas.microsoft.com/office/drawing/2014/main" val="1042614922"/>
                    </a:ext>
                  </a:extLst>
                </a:gridCol>
                <a:gridCol w="1197798">
                  <a:extLst>
                    <a:ext uri="{9D8B030D-6E8A-4147-A177-3AD203B41FA5}">
                      <a16:colId xmlns:a16="http://schemas.microsoft.com/office/drawing/2014/main" val="2302023748"/>
                    </a:ext>
                  </a:extLst>
                </a:gridCol>
                <a:gridCol w="1197798">
                  <a:extLst>
                    <a:ext uri="{9D8B030D-6E8A-4147-A177-3AD203B41FA5}">
                      <a16:colId xmlns:a16="http://schemas.microsoft.com/office/drawing/2014/main" val="2953394427"/>
                    </a:ext>
                  </a:extLst>
                </a:gridCol>
                <a:gridCol w="1197798">
                  <a:extLst>
                    <a:ext uri="{9D8B030D-6E8A-4147-A177-3AD203B41FA5}">
                      <a16:colId xmlns:a16="http://schemas.microsoft.com/office/drawing/2014/main" val="4258726382"/>
                    </a:ext>
                  </a:extLst>
                </a:gridCol>
                <a:gridCol w="1197798">
                  <a:extLst>
                    <a:ext uri="{9D8B030D-6E8A-4147-A177-3AD203B41FA5}">
                      <a16:colId xmlns:a16="http://schemas.microsoft.com/office/drawing/2014/main" val="4267838683"/>
                    </a:ext>
                  </a:extLst>
                </a:gridCol>
              </a:tblGrid>
              <a:tr h="757865">
                <a:tc>
                  <a:txBody>
                    <a:bodyPr/>
                    <a:lstStyle/>
                    <a:p>
                      <a:r>
                        <a:rPr lang="en-US" sz="1600" dirty="0"/>
                        <a:t>Monitoring Parameters</a:t>
                      </a:r>
                    </a:p>
                  </a:txBody>
                  <a:tcPr/>
                </a:tc>
                <a:tc>
                  <a:txBody>
                    <a:bodyPr/>
                    <a:lstStyle/>
                    <a:p>
                      <a:r>
                        <a:rPr lang="en-US" sz="1600" dirty="0"/>
                        <a:t>Monitoring Indicator</a:t>
                      </a:r>
                    </a:p>
                  </a:txBody>
                  <a:tcPr/>
                </a:tc>
                <a:tc>
                  <a:txBody>
                    <a:bodyPr/>
                    <a:lstStyle/>
                    <a:p>
                      <a:r>
                        <a:rPr lang="en-US" sz="1600" dirty="0"/>
                        <a:t>Monitoring Location</a:t>
                      </a:r>
                    </a:p>
                  </a:txBody>
                  <a:tcPr/>
                </a:tc>
                <a:tc>
                  <a:txBody>
                    <a:bodyPr/>
                    <a:lstStyle/>
                    <a:p>
                      <a:r>
                        <a:rPr lang="en-US" sz="1600" dirty="0"/>
                        <a:t>Monitoring Method</a:t>
                      </a:r>
                    </a:p>
                  </a:txBody>
                  <a:tcPr/>
                </a:tc>
                <a:tc>
                  <a:txBody>
                    <a:bodyPr/>
                    <a:lstStyle/>
                    <a:p>
                      <a:r>
                        <a:rPr lang="en-US" sz="1600" dirty="0"/>
                        <a:t>Monitoring Frequency</a:t>
                      </a:r>
                    </a:p>
                  </a:txBody>
                  <a:tcPr/>
                </a:tc>
                <a:tc>
                  <a:txBody>
                    <a:bodyPr/>
                    <a:lstStyle/>
                    <a:p>
                      <a:r>
                        <a:rPr lang="en-US" sz="1600" dirty="0"/>
                        <a:t>Monitoring Responsibility</a:t>
                      </a:r>
                    </a:p>
                  </a:txBody>
                  <a:tcPr/>
                </a:tc>
                <a:tc>
                  <a:txBody>
                    <a:bodyPr/>
                    <a:lstStyle/>
                    <a:p>
                      <a:r>
                        <a:rPr lang="en-US" sz="1600" dirty="0"/>
                        <a:t>Monitoring Cost</a:t>
                      </a:r>
                    </a:p>
                  </a:txBody>
                  <a:tcPr/>
                </a:tc>
                <a:extLst>
                  <a:ext uri="{0D108BD9-81ED-4DB2-BD59-A6C34878D82A}">
                    <a16:rowId xmlns:a16="http://schemas.microsoft.com/office/drawing/2014/main" val="3907725794"/>
                  </a:ext>
                </a:extLst>
              </a:tr>
              <a:tr h="1965931">
                <a:tc>
                  <a:txBody>
                    <a:bodyPr/>
                    <a:lstStyle/>
                    <a:p>
                      <a:r>
                        <a:rPr lang="en-US" sz="1600" dirty="0"/>
                        <a:t>Heat</a:t>
                      </a:r>
                    </a:p>
                  </a:txBody>
                  <a:tcPr/>
                </a:tc>
                <a:tc>
                  <a:txBody>
                    <a:bodyPr/>
                    <a:lstStyle/>
                    <a:p>
                      <a:r>
                        <a:rPr lang="en-US" sz="1600" dirty="0"/>
                        <a:t>Consecutive Number of days above 35 degrees</a:t>
                      </a:r>
                    </a:p>
                  </a:txBody>
                  <a:tcPr/>
                </a:tc>
                <a:tc>
                  <a:txBody>
                    <a:bodyPr/>
                    <a:lstStyle/>
                    <a:p>
                      <a:r>
                        <a:rPr lang="en-US" sz="1600" dirty="0"/>
                        <a:t>Paved Roads</a:t>
                      </a:r>
                    </a:p>
                  </a:txBody>
                  <a:tcPr/>
                </a:tc>
                <a:tc>
                  <a:txBody>
                    <a:bodyPr/>
                    <a:lstStyle/>
                    <a:p>
                      <a:r>
                        <a:rPr lang="en-US" sz="1600" dirty="0"/>
                        <a:t>Maintenance crews driving along road looking for disruptions</a:t>
                      </a:r>
                    </a:p>
                  </a:txBody>
                  <a:tcPr/>
                </a:tc>
                <a:tc>
                  <a:txBody>
                    <a:bodyPr/>
                    <a:lstStyle/>
                    <a:p>
                      <a:endParaRPr lang="en-US" sz="1600"/>
                    </a:p>
                  </a:txBody>
                  <a:tcPr/>
                </a:tc>
                <a:tc>
                  <a:txBody>
                    <a:bodyPr/>
                    <a:lstStyle/>
                    <a:p>
                      <a:endParaRPr lang="en-US" sz="1600"/>
                    </a:p>
                  </a:txBody>
                  <a:tcPr/>
                </a:tc>
                <a:tc>
                  <a:txBody>
                    <a:bodyPr/>
                    <a:lstStyle/>
                    <a:p>
                      <a:endParaRPr lang="en-US" sz="1600" dirty="0"/>
                    </a:p>
                  </a:txBody>
                  <a:tcPr/>
                </a:tc>
                <a:extLst>
                  <a:ext uri="{0D108BD9-81ED-4DB2-BD59-A6C34878D82A}">
                    <a16:rowId xmlns:a16="http://schemas.microsoft.com/office/drawing/2014/main" val="2495192748"/>
                  </a:ext>
                </a:extLst>
              </a:tr>
              <a:tr h="1756231">
                <a:tc>
                  <a:txBody>
                    <a:bodyPr/>
                    <a:lstStyle/>
                    <a:p>
                      <a:r>
                        <a:rPr lang="en-US" sz="1600" dirty="0"/>
                        <a:t>Precipitation</a:t>
                      </a:r>
                    </a:p>
                  </a:txBody>
                  <a:tcPr/>
                </a:tc>
                <a:tc>
                  <a:txBody>
                    <a:bodyPr/>
                    <a:lstStyle/>
                    <a:p>
                      <a:r>
                        <a:rPr lang="en-US" sz="1600" dirty="0"/>
                        <a:t>Flooding on road sites</a:t>
                      </a:r>
                    </a:p>
                  </a:txBody>
                  <a:tcPr/>
                </a:tc>
                <a:tc>
                  <a:txBody>
                    <a:bodyPr/>
                    <a:lstStyle/>
                    <a:p>
                      <a:r>
                        <a:rPr lang="en-US" sz="1600" dirty="0"/>
                        <a:t>Paved and unpaved roads</a:t>
                      </a:r>
                    </a:p>
                  </a:txBody>
                  <a:tcPr/>
                </a:tc>
                <a:tc>
                  <a:txBody>
                    <a:bodyPr/>
                    <a:lstStyle/>
                    <a:p>
                      <a:r>
                        <a:rPr lang="en-US" sz="1600" dirty="0"/>
                        <a:t>Establish early warning systems and rescue teams</a:t>
                      </a:r>
                    </a:p>
                  </a:txBody>
                  <a:tcPr/>
                </a:tc>
                <a:tc>
                  <a:txBody>
                    <a:bodyPr/>
                    <a:lstStyle/>
                    <a:p>
                      <a:endParaRPr lang="en-US" sz="1600"/>
                    </a:p>
                  </a:txBody>
                  <a:tcPr/>
                </a:tc>
                <a:tc>
                  <a:txBody>
                    <a:bodyPr/>
                    <a:lstStyle/>
                    <a:p>
                      <a:endParaRPr lang="en-US" sz="1600"/>
                    </a:p>
                  </a:txBody>
                  <a:tcPr/>
                </a:tc>
                <a:tc>
                  <a:txBody>
                    <a:bodyPr/>
                    <a:lstStyle/>
                    <a:p>
                      <a:endParaRPr lang="en-US" sz="1600" dirty="0"/>
                    </a:p>
                  </a:txBody>
                  <a:tcPr/>
                </a:tc>
                <a:extLst>
                  <a:ext uri="{0D108BD9-81ED-4DB2-BD59-A6C34878D82A}">
                    <a16:rowId xmlns:a16="http://schemas.microsoft.com/office/drawing/2014/main" val="1338874841"/>
                  </a:ext>
                </a:extLst>
              </a:tr>
            </a:tbl>
          </a:graphicData>
        </a:graphic>
      </p:graphicFrame>
    </p:spTree>
    <p:extLst>
      <p:ext uri="{BB962C8B-B14F-4D97-AF65-F5344CB8AC3E}">
        <p14:creationId xmlns:p14="http://schemas.microsoft.com/office/powerpoint/2010/main" val="959437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670120A-5952-2A49-A200-4AFE109CF5F6}"/>
              </a:ext>
            </a:extLst>
          </p:cNvPr>
          <p:cNvSpPr txBox="1"/>
          <p:nvPr/>
        </p:nvSpPr>
        <p:spPr>
          <a:xfrm>
            <a:off x="402955" y="666988"/>
            <a:ext cx="7327583" cy="369332"/>
          </a:xfrm>
          <a:prstGeom prst="rect">
            <a:avLst/>
          </a:prstGeom>
          <a:noFill/>
        </p:spPr>
        <p:txBody>
          <a:bodyPr wrap="none" rtlCol="0">
            <a:spAutoFit/>
          </a:bodyPr>
          <a:lstStyle/>
          <a:p>
            <a:r>
              <a:rPr lang="en-US" dirty="0"/>
              <a:t>Example of Monitoring Plan on Climate Change related risks for Hydropower</a:t>
            </a:r>
          </a:p>
        </p:txBody>
      </p:sp>
      <p:graphicFrame>
        <p:nvGraphicFramePr>
          <p:cNvPr id="3" name="Table 3">
            <a:extLst>
              <a:ext uri="{FF2B5EF4-FFF2-40B4-BE49-F238E27FC236}">
                <a16:creationId xmlns:a16="http://schemas.microsoft.com/office/drawing/2014/main" id="{FC88204C-014B-8F42-A848-DEE592125687}"/>
              </a:ext>
            </a:extLst>
          </p:cNvPr>
          <p:cNvGraphicFramePr>
            <a:graphicFrameLocks noGrp="1"/>
          </p:cNvGraphicFramePr>
          <p:nvPr>
            <p:extLst>
              <p:ext uri="{D42A27DB-BD31-4B8C-83A1-F6EECF244321}">
                <p14:modId xmlns:p14="http://schemas.microsoft.com/office/powerpoint/2010/main" val="726021035"/>
              </p:ext>
            </p:extLst>
          </p:nvPr>
        </p:nvGraphicFramePr>
        <p:xfrm>
          <a:off x="402955" y="1036320"/>
          <a:ext cx="8384586" cy="4907280"/>
        </p:xfrm>
        <a:graphic>
          <a:graphicData uri="http://schemas.openxmlformats.org/drawingml/2006/table">
            <a:tbl>
              <a:tblPr firstRow="1" bandRow="1">
                <a:tableStyleId>{5C22544A-7EE6-4342-B048-85BDC9FD1C3A}</a:tableStyleId>
              </a:tblPr>
              <a:tblGrid>
                <a:gridCol w="1197798">
                  <a:extLst>
                    <a:ext uri="{9D8B030D-6E8A-4147-A177-3AD203B41FA5}">
                      <a16:colId xmlns:a16="http://schemas.microsoft.com/office/drawing/2014/main" val="2357922293"/>
                    </a:ext>
                  </a:extLst>
                </a:gridCol>
                <a:gridCol w="1312928">
                  <a:extLst>
                    <a:ext uri="{9D8B030D-6E8A-4147-A177-3AD203B41FA5}">
                      <a16:colId xmlns:a16="http://schemas.microsoft.com/office/drawing/2014/main" val="628128756"/>
                    </a:ext>
                  </a:extLst>
                </a:gridCol>
                <a:gridCol w="1082668">
                  <a:extLst>
                    <a:ext uri="{9D8B030D-6E8A-4147-A177-3AD203B41FA5}">
                      <a16:colId xmlns:a16="http://schemas.microsoft.com/office/drawing/2014/main" val="1042614922"/>
                    </a:ext>
                  </a:extLst>
                </a:gridCol>
                <a:gridCol w="1197798">
                  <a:extLst>
                    <a:ext uri="{9D8B030D-6E8A-4147-A177-3AD203B41FA5}">
                      <a16:colId xmlns:a16="http://schemas.microsoft.com/office/drawing/2014/main" val="2302023748"/>
                    </a:ext>
                  </a:extLst>
                </a:gridCol>
                <a:gridCol w="1197798">
                  <a:extLst>
                    <a:ext uri="{9D8B030D-6E8A-4147-A177-3AD203B41FA5}">
                      <a16:colId xmlns:a16="http://schemas.microsoft.com/office/drawing/2014/main" val="2953394427"/>
                    </a:ext>
                  </a:extLst>
                </a:gridCol>
                <a:gridCol w="1197798">
                  <a:extLst>
                    <a:ext uri="{9D8B030D-6E8A-4147-A177-3AD203B41FA5}">
                      <a16:colId xmlns:a16="http://schemas.microsoft.com/office/drawing/2014/main" val="4258726382"/>
                    </a:ext>
                  </a:extLst>
                </a:gridCol>
                <a:gridCol w="1197798">
                  <a:extLst>
                    <a:ext uri="{9D8B030D-6E8A-4147-A177-3AD203B41FA5}">
                      <a16:colId xmlns:a16="http://schemas.microsoft.com/office/drawing/2014/main" val="4267838683"/>
                    </a:ext>
                  </a:extLst>
                </a:gridCol>
              </a:tblGrid>
              <a:tr h="757865">
                <a:tc>
                  <a:txBody>
                    <a:bodyPr/>
                    <a:lstStyle/>
                    <a:p>
                      <a:r>
                        <a:rPr lang="en-US" sz="1600" dirty="0"/>
                        <a:t>Monitoring Parameters</a:t>
                      </a:r>
                    </a:p>
                  </a:txBody>
                  <a:tcPr/>
                </a:tc>
                <a:tc>
                  <a:txBody>
                    <a:bodyPr/>
                    <a:lstStyle/>
                    <a:p>
                      <a:r>
                        <a:rPr lang="en-US" sz="1600" dirty="0"/>
                        <a:t>Monitoring Indicator</a:t>
                      </a:r>
                    </a:p>
                  </a:txBody>
                  <a:tcPr/>
                </a:tc>
                <a:tc>
                  <a:txBody>
                    <a:bodyPr/>
                    <a:lstStyle/>
                    <a:p>
                      <a:r>
                        <a:rPr lang="en-US" sz="1600" dirty="0"/>
                        <a:t>Monitoring Location</a:t>
                      </a:r>
                    </a:p>
                  </a:txBody>
                  <a:tcPr/>
                </a:tc>
                <a:tc>
                  <a:txBody>
                    <a:bodyPr/>
                    <a:lstStyle/>
                    <a:p>
                      <a:r>
                        <a:rPr lang="en-US" sz="1600" dirty="0"/>
                        <a:t>Monitoring Method</a:t>
                      </a:r>
                    </a:p>
                  </a:txBody>
                  <a:tcPr/>
                </a:tc>
                <a:tc>
                  <a:txBody>
                    <a:bodyPr/>
                    <a:lstStyle/>
                    <a:p>
                      <a:r>
                        <a:rPr lang="en-US" sz="1600" dirty="0"/>
                        <a:t>Monitoring Frequency</a:t>
                      </a:r>
                    </a:p>
                  </a:txBody>
                  <a:tcPr/>
                </a:tc>
                <a:tc>
                  <a:txBody>
                    <a:bodyPr/>
                    <a:lstStyle/>
                    <a:p>
                      <a:r>
                        <a:rPr lang="en-US" sz="1600" dirty="0"/>
                        <a:t>Monitoring Responsibility</a:t>
                      </a:r>
                    </a:p>
                  </a:txBody>
                  <a:tcPr/>
                </a:tc>
                <a:tc>
                  <a:txBody>
                    <a:bodyPr/>
                    <a:lstStyle/>
                    <a:p>
                      <a:r>
                        <a:rPr lang="en-US" sz="1600" dirty="0"/>
                        <a:t>Monitoring Cost</a:t>
                      </a:r>
                    </a:p>
                  </a:txBody>
                  <a:tcPr/>
                </a:tc>
                <a:extLst>
                  <a:ext uri="{0D108BD9-81ED-4DB2-BD59-A6C34878D82A}">
                    <a16:rowId xmlns:a16="http://schemas.microsoft.com/office/drawing/2014/main" val="3907725794"/>
                  </a:ext>
                </a:extLst>
              </a:tr>
              <a:tr h="1965931">
                <a:tc>
                  <a:txBody>
                    <a:bodyPr/>
                    <a:lstStyle/>
                    <a:p>
                      <a:r>
                        <a:rPr lang="en-US" sz="1600" dirty="0"/>
                        <a:t>Landslides and erosion</a:t>
                      </a:r>
                    </a:p>
                  </a:txBody>
                  <a:tcPr/>
                </a:tc>
                <a:tc>
                  <a:txBody>
                    <a:bodyPr/>
                    <a:lstStyle/>
                    <a:p>
                      <a:r>
                        <a:rPr lang="en-US" sz="1600" dirty="0"/>
                        <a:t>Number of landslides/debris flows/gully formation sites marked and indicated in maps</a:t>
                      </a:r>
                    </a:p>
                  </a:txBody>
                  <a:tcPr/>
                </a:tc>
                <a:tc>
                  <a:txBody>
                    <a:bodyPr/>
                    <a:lstStyle/>
                    <a:p>
                      <a:r>
                        <a:rPr lang="en-US" sz="1600" dirty="0"/>
                        <a:t>Dam site, internal access roads, camps, storage facilities, </a:t>
                      </a:r>
                      <a:r>
                        <a:rPr lang="en-US" sz="1600" dirty="0" err="1"/>
                        <a:t>etc</a:t>
                      </a:r>
                      <a:endParaRPr lang="en-US" sz="1600" dirty="0"/>
                    </a:p>
                  </a:txBody>
                  <a:tcPr/>
                </a:tc>
                <a:tc>
                  <a:txBody>
                    <a:bodyPr/>
                    <a:lstStyle/>
                    <a:p>
                      <a:r>
                        <a:rPr lang="en-US" sz="1600" dirty="0"/>
                        <a:t>Direct observation and mapping in the appropriate scale map</a:t>
                      </a:r>
                    </a:p>
                  </a:txBody>
                  <a:tcPr/>
                </a:tc>
                <a:tc>
                  <a:txBody>
                    <a:bodyPr/>
                    <a:lstStyle/>
                    <a:p>
                      <a:endParaRPr lang="en-US" sz="1600"/>
                    </a:p>
                  </a:txBody>
                  <a:tcPr/>
                </a:tc>
                <a:tc>
                  <a:txBody>
                    <a:bodyPr/>
                    <a:lstStyle/>
                    <a:p>
                      <a:endParaRPr lang="en-US" sz="1600"/>
                    </a:p>
                  </a:txBody>
                  <a:tcPr/>
                </a:tc>
                <a:tc>
                  <a:txBody>
                    <a:bodyPr/>
                    <a:lstStyle/>
                    <a:p>
                      <a:endParaRPr lang="en-US" sz="1600" dirty="0"/>
                    </a:p>
                  </a:txBody>
                  <a:tcPr/>
                </a:tc>
                <a:extLst>
                  <a:ext uri="{0D108BD9-81ED-4DB2-BD59-A6C34878D82A}">
                    <a16:rowId xmlns:a16="http://schemas.microsoft.com/office/drawing/2014/main" val="2495192748"/>
                  </a:ext>
                </a:extLst>
              </a:tr>
              <a:tr h="1756231">
                <a:tc>
                  <a:txBody>
                    <a:bodyPr/>
                    <a:lstStyle/>
                    <a:p>
                      <a:r>
                        <a:rPr lang="en-US" sz="1600" dirty="0"/>
                        <a:t>Climate</a:t>
                      </a:r>
                    </a:p>
                  </a:txBody>
                  <a:tcPr/>
                </a:tc>
                <a:tc>
                  <a:txBody>
                    <a:bodyPr/>
                    <a:lstStyle/>
                    <a:p>
                      <a:r>
                        <a:rPr lang="en-US" sz="1600" dirty="0"/>
                        <a:t>Air temperature, rainfall and humidity</a:t>
                      </a:r>
                    </a:p>
                  </a:txBody>
                  <a:tcPr/>
                </a:tc>
                <a:tc>
                  <a:txBody>
                    <a:bodyPr/>
                    <a:lstStyle/>
                    <a:p>
                      <a:r>
                        <a:rPr lang="en-US" sz="1600" dirty="0"/>
                        <a:t>Dam site, Reservoir area</a:t>
                      </a:r>
                    </a:p>
                  </a:txBody>
                  <a:tcPr/>
                </a:tc>
                <a:tc>
                  <a:txBody>
                    <a:bodyPr/>
                    <a:lstStyle/>
                    <a:p>
                      <a:r>
                        <a:rPr lang="en-US" sz="1600" dirty="0"/>
                        <a:t>Establish weather station and arrange human capacity for daily observation</a:t>
                      </a:r>
                    </a:p>
                  </a:txBody>
                  <a:tcPr/>
                </a:tc>
                <a:tc>
                  <a:txBody>
                    <a:bodyPr/>
                    <a:lstStyle/>
                    <a:p>
                      <a:endParaRPr lang="en-US" sz="1600" dirty="0"/>
                    </a:p>
                  </a:txBody>
                  <a:tcPr/>
                </a:tc>
                <a:tc>
                  <a:txBody>
                    <a:bodyPr/>
                    <a:lstStyle/>
                    <a:p>
                      <a:endParaRPr lang="en-US" sz="1600"/>
                    </a:p>
                  </a:txBody>
                  <a:tcPr/>
                </a:tc>
                <a:tc>
                  <a:txBody>
                    <a:bodyPr/>
                    <a:lstStyle/>
                    <a:p>
                      <a:endParaRPr lang="en-US" sz="1600" dirty="0"/>
                    </a:p>
                  </a:txBody>
                  <a:tcPr/>
                </a:tc>
                <a:extLst>
                  <a:ext uri="{0D108BD9-81ED-4DB2-BD59-A6C34878D82A}">
                    <a16:rowId xmlns:a16="http://schemas.microsoft.com/office/drawing/2014/main" val="1338874841"/>
                  </a:ext>
                </a:extLst>
              </a:tr>
            </a:tbl>
          </a:graphicData>
        </a:graphic>
      </p:graphicFrame>
      <p:sp>
        <p:nvSpPr>
          <p:cNvPr id="4" name="TextBox 3">
            <a:extLst>
              <a:ext uri="{FF2B5EF4-FFF2-40B4-BE49-F238E27FC236}">
                <a16:creationId xmlns:a16="http://schemas.microsoft.com/office/drawing/2014/main" id="{655B72FD-4204-C54E-9F78-9AE8ACCBED3E}"/>
              </a:ext>
            </a:extLst>
          </p:cNvPr>
          <p:cNvSpPr txBox="1"/>
          <p:nvPr/>
        </p:nvSpPr>
        <p:spPr>
          <a:xfrm>
            <a:off x="1084882" y="6005155"/>
            <a:ext cx="8059118" cy="307777"/>
          </a:xfrm>
          <a:prstGeom prst="rect">
            <a:avLst/>
          </a:prstGeom>
          <a:noFill/>
        </p:spPr>
        <p:txBody>
          <a:bodyPr wrap="square" rtlCol="0">
            <a:spAutoFit/>
          </a:bodyPr>
          <a:lstStyle/>
          <a:p>
            <a:r>
              <a:rPr lang="en-US" sz="1400" i="1" dirty="0"/>
              <a:t>Adapted from Hydropower Environmental Impact Assessment Manual of the Government of Nepal </a:t>
            </a:r>
          </a:p>
        </p:txBody>
      </p:sp>
    </p:spTree>
    <p:extLst>
      <p:ext uri="{BB962C8B-B14F-4D97-AF65-F5344CB8AC3E}">
        <p14:creationId xmlns:p14="http://schemas.microsoft.com/office/powerpoint/2010/main" val="28580506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8F0B109-F543-3845-88CB-9E683176A272}"/>
              </a:ext>
            </a:extLst>
          </p:cNvPr>
          <p:cNvSpPr txBox="1"/>
          <p:nvPr/>
        </p:nvSpPr>
        <p:spPr>
          <a:xfrm>
            <a:off x="976394" y="1270861"/>
            <a:ext cx="7501179" cy="3693319"/>
          </a:xfrm>
          <a:prstGeom prst="rect">
            <a:avLst/>
          </a:prstGeom>
          <a:noFill/>
        </p:spPr>
        <p:txBody>
          <a:bodyPr wrap="square" rtlCol="0">
            <a:spAutoFit/>
          </a:bodyPr>
          <a:lstStyle/>
          <a:p>
            <a:r>
              <a:rPr lang="en-US" b="1" dirty="0"/>
              <a:t>Climate Change Adaptation Monitoring and Evaluation Recommendations</a:t>
            </a:r>
          </a:p>
          <a:p>
            <a:endParaRPr lang="en-US" dirty="0"/>
          </a:p>
          <a:p>
            <a:endParaRPr lang="en-US" dirty="0"/>
          </a:p>
          <a:p>
            <a:pPr marL="285750" indent="-285750">
              <a:buFont typeface="Wingdings" pitchFamily="2" charset="2"/>
              <a:buChar char="Ø"/>
            </a:pPr>
            <a:r>
              <a:rPr lang="en-US" dirty="0"/>
              <a:t>Align the adaptation M&amp;E system with existing systems and minimize duplication or additional features that overburden project leads and agencies</a:t>
            </a:r>
          </a:p>
          <a:p>
            <a:pPr marL="285750" indent="-285750">
              <a:buFont typeface="Wingdings" pitchFamily="2" charset="2"/>
              <a:buChar char="Ø"/>
            </a:pPr>
            <a:endParaRPr lang="en-US" dirty="0"/>
          </a:p>
          <a:p>
            <a:pPr marL="285750" indent="-285750">
              <a:buFont typeface="Wingdings" pitchFamily="2" charset="2"/>
              <a:buChar char="Ø"/>
            </a:pPr>
            <a:r>
              <a:rPr lang="en-US" dirty="0"/>
              <a:t>Indicator development should be well-planned, use a stepwise approach, and be initiated early in the planning process</a:t>
            </a:r>
            <a:br>
              <a:rPr lang="en-US" dirty="0"/>
            </a:br>
            <a:endParaRPr lang="en-US" dirty="0"/>
          </a:p>
          <a:p>
            <a:pPr marL="285750" indent="-285750">
              <a:buFont typeface="Wingdings" pitchFamily="2" charset="2"/>
              <a:buChar char="Ø"/>
            </a:pPr>
            <a:r>
              <a:rPr lang="en-US" dirty="0"/>
              <a:t>Input to and ownership of M&amp;E is needed across relevant sectors of government</a:t>
            </a:r>
          </a:p>
          <a:p>
            <a:endParaRPr lang="en-US" dirty="0"/>
          </a:p>
        </p:txBody>
      </p:sp>
    </p:spTree>
    <p:extLst>
      <p:ext uri="{BB962C8B-B14F-4D97-AF65-F5344CB8AC3E}">
        <p14:creationId xmlns:p14="http://schemas.microsoft.com/office/powerpoint/2010/main" val="40706382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6F06544-386B-8047-84AE-730B92DD9077}"/>
              </a:ext>
            </a:extLst>
          </p:cNvPr>
          <p:cNvSpPr txBox="1"/>
          <p:nvPr/>
        </p:nvSpPr>
        <p:spPr>
          <a:xfrm>
            <a:off x="197277" y="668960"/>
            <a:ext cx="8749446" cy="646331"/>
          </a:xfrm>
          <a:prstGeom prst="rect">
            <a:avLst/>
          </a:prstGeom>
          <a:noFill/>
        </p:spPr>
        <p:txBody>
          <a:bodyPr wrap="none" rtlCol="0">
            <a:spAutoFit/>
          </a:bodyPr>
          <a:lstStyle/>
          <a:p>
            <a:r>
              <a:rPr lang="en-US" dirty="0"/>
              <a:t>Activity: </a:t>
            </a:r>
          </a:p>
          <a:p>
            <a:r>
              <a:rPr lang="en-US" dirty="0"/>
              <a:t>Developing Climate-related Monitoring Plan for PIDA PAP II Hydropower and Roads Projects</a:t>
            </a:r>
          </a:p>
        </p:txBody>
      </p:sp>
      <p:graphicFrame>
        <p:nvGraphicFramePr>
          <p:cNvPr id="3" name="Table 3">
            <a:extLst>
              <a:ext uri="{FF2B5EF4-FFF2-40B4-BE49-F238E27FC236}">
                <a16:creationId xmlns:a16="http://schemas.microsoft.com/office/drawing/2014/main" id="{8AEC1CC8-7B05-374F-A1E4-2451858AA332}"/>
              </a:ext>
            </a:extLst>
          </p:cNvPr>
          <p:cNvGraphicFramePr>
            <a:graphicFrameLocks noGrp="1"/>
          </p:cNvGraphicFramePr>
          <p:nvPr>
            <p:extLst>
              <p:ext uri="{D42A27DB-BD31-4B8C-83A1-F6EECF244321}">
                <p14:modId xmlns:p14="http://schemas.microsoft.com/office/powerpoint/2010/main" val="2575298668"/>
              </p:ext>
            </p:extLst>
          </p:nvPr>
        </p:nvGraphicFramePr>
        <p:xfrm>
          <a:off x="379707" y="1377283"/>
          <a:ext cx="8384586" cy="4545122"/>
        </p:xfrm>
        <a:graphic>
          <a:graphicData uri="http://schemas.openxmlformats.org/drawingml/2006/table">
            <a:tbl>
              <a:tblPr firstRow="1" bandRow="1">
                <a:tableStyleId>{5C22544A-7EE6-4342-B048-85BDC9FD1C3A}</a:tableStyleId>
              </a:tblPr>
              <a:tblGrid>
                <a:gridCol w="1197798">
                  <a:extLst>
                    <a:ext uri="{9D8B030D-6E8A-4147-A177-3AD203B41FA5}">
                      <a16:colId xmlns:a16="http://schemas.microsoft.com/office/drawing/2014/main" val="2357922293"/>
                    </a:ext>
                  </a:extLst>
                </a:gridCol>
                <a:gridCol w="1312928">
                  <a:extLst>
                    <a:ext uri="{9D8B030D-6E8A-4147-A177-3AD203B41FA5}">
                      <a16:colId xmlns:a16="http://schemas.microsoft.com/office/drawing/2014/main" val="628128756"/>
                    </a:ext>
                  </a:extLst>
                </a:gridCol>
                <a:gridCol w="1082668">
                  <a:extLst>
                    <a:ext uri="{9D8B030D-6E8A-4147-A177-3AD203B41FA5}">
                      <a16:colId xmlns:a16="http://schemas.microsoft.com/office/drawing/2014/main" val="1042614922"/>
                    </a:ext>
                  </a:extLst>
                </a:gridCol>
                <a:gridCol w="1197798">
                  <a:extLst>
                    <a:ext uri="{9D8B030D-6E8A-4147-A177-3AD203B41FA5}">
                      <a16:colId xmlns:a16="http://schemas.microsoft.com/office/drawing/2014/main" val="2302023748"/>
                    </a:ext>
                  </a:extLst>
                </a:gridCol>
                <a:gridCol w="1197798">
                  <a:extLst>
                    <a:ext uri="{9D8B030D-6E8A-4147-A177-3AD203B41FA5}">
                      <a16:colId xmlns:a16="http://schemas.microsoft.com/office/drawing/2014/main" val="2953394427"/>
                    </a:ext>
                  </a:extLst>
                </a:gridCol>
                <a:gridCol w="1197798">
                  <a:extLst>
                    <a:ext uri="{9D8B030D-6E8A-4147-A177-3AD203B41FA5}">
                      <a16:colId xmlns:a16="http://schemas.microsoft.com/office/drawing/2014/main" val="4258726382"/>
                    </a:ext>
                  </a:extLst>
                </a:gridCol>
                <a:gridCol w="1197798">
                  <a:extLst>
                    <a:ext uri="{9D8B030D-6E8A-4147-A177-3AD203B41FA5}">
                      <a16:colId xmlns:a16="http://schemas.microsoft.com/office/drawing/2014/main" val="4267838683"/>
                    </a:ext>
                  </a:extLst>
                </a:gridCol>
              </a:tblGrid>
              <a:tr h="757865">
                <a:tc>
                  <a:txBody>
                    <a:bodyPr/>
                    <a:lstStyle/>
                    <a:p>
                      <a:r>
                        <a:rPr lang="en-US" sz="1600" dirty="0"/>
                        <a:t>Monitoring Parameters</a:t>
                      </a:r>
                    </a:p>
                  </a:txBody>
                  <a:tcPr/>
                </a:tc>
                <a:tc>
                  <a:txBody>
                    <a:bodyPr/>
                    <a:lstStyle/>
                    <a:p>
                      <a:r>
                        <a:rPr lang="en-US" sz="1600" dirty="0"/>
                        <a:t>Monitoring Indicator</a:t>
                      </a:r>
                    </a:p>
                  </a:txBody>
                  <a:tcPr/>
                </a:tc>
                <a:tc>
                  <a:txBody>
                    <a:bodyPr/>
                    <a:lstStyle/>
                    <a:p>
                      <a:r>
                        <a:rPr lang="en-US" sz="1600" dirty="0"/>
                        <a:t>Monitoring Location</a:t>
                      </a:r>
                    </a:p>
                  </a:txBody>
                  <a:tcPr/>
                </a:tc>
                <a:tc>
                  <a:txBody>
                    <a:bodyPr/>
                    <a:lstStyle/>
                    <a:p>
                      <a:r>
                        <a:rPr lang="en-US" sz="1600" dirty="0"/>
                        <a:t>Monitoring Method</a:t>
                      </a:r>
                    </a:p>
                  </a:txBody>
                  <a:tcPr/>
                </a:tc>
                <a:tc>
                  <a:txBody>
                    <a:bodyPr/>
                    <a:lstStyle/>
                    <a:p>
                      <a:r>
                        <a:rPr lang="en-US" sz="1600" dirty="0"/>
                        <a:t>Monitoring Frequency</a:t>
                      </a:r>
                    </a:p>
                  </a:txBody>
                  <a:tcPr/>
                </a:tc>
                <a:tc>
                  <a:txBody>
                    <a:bodyPr/>
                    <a:lstStyle/>
                    <a:p>
                      <a:r>
                        <a:rPr lang="en-US" sz="1600" dirty="0"/>
                        <a:t>Monitoring Responsibility</a:t>
                      </a:r>
                    </a:p>
                  </a:txBody>
                  <a:tcPr/>
                </a:tc>
                <a:tc>
                  <a:txBody>
                    <a:bodyPr/>
                    <a:lstStyle/>
                    <a:p>
                      <a:r>
                        <a:rPr lang="en-US" sz="1600" dirty="0"/>
                        <a:t>Monitoring Cost</a:t>
                      </a:r>
                    </a:p>
                  </a:txBody>
                  <a:tcPr/>
                </a:tc>
                <a:extLst>
                  <a:ext uri="{0D108BD9-81ED-4DB2-BD59-A6C34878D82A}">
                    <a16:rowId xmlns:a16="http://schemas.microsoft.com/office/drawing/2014/main" val="3907725794"/>
                  </a:ext>
                </a:extLst>
              </a:tr>
              <a:tr h="1965931">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a:p>
                  </a:txBody>
                  <a:tcPr/>
                </a:tc>
                <a:tc>
                  <a:txBody>
                    <a:bodyPr/>
                    <a:lstStyle/>
                    <a:p>
                      <a:endParaRPr lang="en-US" sz="1600"/>
                    </a:p>
                  </a:txBody>
                  <a:tcPr/>
                </a:tc>
                <a:tc>
                  <a:txBody>
                    <a:bodyPr/>
                    <a:lstStyle/>
                    <a:p>
                      <a:endParaRPr lang="en-US" sz="1600" dirty="0"/>
                    </a:p>
                  </a:txBody>
                  <a:tcPr/>
                </a:tc>
                <a:extLst>
                  <a:ext uri="{0D108BD9-81ED-4DB2-BD59-A6C34878D82A}">
                    <a16:rowId xmlns:a16="http://schemas.microsoft.com/office/drawing/2014/main" val="2495192748"/>
                  </a:ext>
                </a:extLst>
              </a:tr>
              <a:tr h="1756231">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a:p>
                  </a:txBody>
                  <a:tcPr/>
                </a:tc>
                <a:tc>
                  <a:txBody>
                    <a:bodyPr/>
                    <a:lstStyle/>
                    <a:p>
                      <a:endParaRPr lang="en-US" sz="1600"/>
                    </a:p>
                  </a:txBody>
                  <a:tcPr/>
                </a:tc>
                <a:tc>
                  <a:txBody>
                    <a:bodyPr/>
                    <a:lstStyle/>
                    <a:p>
                      <a:endParaRPr lang="en-US" sz="1600" dirty="0"/>
                    </a:p>
                  </a:txBody>
                  <a:tcPr/>
                </a:tc>
                <a:extLst>
                  <a:ext uri="{0D108BD9-81ED-4DB2-BD59-A6C34878D82A}">
                    <a16:rowId xmlns:a16="http://schemas.microsoft.com/office/drawing/2014/main" val="1338874841"/>
                  </a:ext>
                </a:extLst>
              </a:tr>
            </a:tbl>
          </a:graphicData>
        </a:graphic>
      </p:graphicFrame>
    </p:spTree>
    <p:extLst>
      <p:ext uri="{BB962C8B-B14F-4D97-AF65-F5344CB8AC3E}">
        <p14:creationId xmlns:p14="http://schemas.microsoft.com/office/powerpoint/2010/main" val="32490485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1C80F92-53AD-0D42-B776-4B506F30E93A}"/>
              </a:ext>
            </a:extLst>
          </p:cNvPr>
          <p:cNvSpPr/>
          <p:nvPr/>
        </p:nvSpPr>
        <p:spPr>
          <a:xfrm>
            <a:off x="1359976" y="2316407"/>
            <a:ext cx="6424047" cy="1477328"/>
          </a:xfrm>
          <a:prstGeom prst="rect">
            <a:avLst/>
          </a:prstGeom>
        </p:spPr>
        <p:txBody>
          <a:bodyPr wrap="square">
            <a:spAutoFit/>
          </a:bodyPr>
          <a:lstStyle/>
          <a:p>
            <a:r>
              <a:rPr lang="en-US" dirty="0"/>
              <a:t>Government of Nepal (2018) </a:t>
            </a:r>
            <a:r>
              <a:rPr lang="en-US" i="1" dirty="0"/>
              <a:t>Hydropower Environmental Impact Assessment Manual</a:t>
            </a:r>
          </a:p>
          <a:p>
            <a:endParaRPr lang="en-US" dirty="0"/>
          </a:p>
          <a:p>
            <a:r>
              <a:rPr lang="en-US" dirty="0"/>
              <a:t>USAID (2017) Addressing Climate Vulnerability for Power System Resilience and Energy Security: A Focus on Hydropower Resources</a:t>
            </a:r>
          </a:p>
        </p:txBody>
      </p:sp>
      <p:sp>
        <p:nvSpPr>
          <p:cNvPr id="3" name="TextBox 2">
            <a:extLst>
              <a:ext uri="{FF2B5EF4-FFF2-40B4-BE49-F238E27FC236}">
                <a16:creationId xmlns:a16="http://schemas.microsoft.com/office/drawing/2014/main" id="{350DA4C7-6490-6D4E-94EF-FA7A28A02D25}"/>
              </a:ext>
            </a:extLst>
          </p:cNvPr>
          <p:cNvSpPr txBox="1"/>
          <p:nvPr/>
        </p:nvSpPr>
        <p:spPr>
          <a:xfrm>
            <a:off x="2557220" y="1239864"/>
            <a:ext cx="1134221" cy="369332"/>
          </a:xfrm>
          <a:prstGeom prst="rect">
            <a:avLst/>
          </a:prstGeom>
          <a:noFill/>
        </p:spPr>
        <p:txBody>
          <a:bodyPr wrap="none" rtlCol="0">
            <a:spAutoFit/>
          </a:bodyPr>
          <a:lstStyle/>
          <a:p>
            <a:r>
              <a:rPr lang="en-US" dirty="0"/>
              <a:t>Resources</a:t>
            </a:r>
          </a:p>
        </p:txBody>
      </p:sp>
    </p:spTree>
    <p:extLst>
      <p:ext uri="{BB962C8B-B14F-4D97-AF65-F5344CB8AC3E}">
        <p14:creationId xmlns:p14="http://schemas.microsoft.com/office/powerpoint/2010/main" val="2185182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69164-AD73-A947-8078-D31BC905771C}"/>
              </a:ext>
            </a:extLst>
          </p:cNvPr>
          <p:cNvSpPr txBox="1">
            <a:spLocks/>
          </p:cNvSpPr>
          <p:nvPr/>
        </p:nvSpPr>
        <p:spPr>
          <a:xfrm>
            <a:off x="756138" y="626409"/>
            <a:ext cx="8083062" cy="93276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t>Structure of the Module		</a:t>
            </a:r>
            <a:endParaRPr lang="en-US" dirty="0"/>
          </a:p>
        </p:txBody>
      </p:sp>
      <p:sp>
        <p:nvSpPr>
          <p:cNvPr id="3" name="Content Placeholder 2">
            <a:extLst>
              <a:ext uri="{FF2B5EF4-FFF2-40B4-BE49-F238E27FC236}">
                <a16:creationId xmlns:a16="http://schemas.microsoft.com/office/drawing/2014/main" id="{962AF58B-1C47-1D42-932B-1D76DBFBC9D3}"/>
              </a:ext>
            </a:extLst>
          </p:cNvPr>
          <p:cNvSpPr txBox="1">
            <a:spLocks/>
          </p:cNvSpPr>
          <p:nvPr/>
        </p:nvSpPr>
        <p:spPr>
          <a:xfrm>
            <a:off x="756138" y="1746738"/>
            <a:ext cx="8083062" cy="306191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Aims of the Module</a:t>
            </a:r>
          </a:p>
          <a:p>
            <a:r>
              <a:rPr lang="en-US" dirty="0"/>
              <a:t>Developing Monitoring and Evaluation Plans</a:t>
            </a:r>
          </a:p>
          <a:p>
            <a:r>
              <a:rPr lang="en-US" dirty="0"/>
              <a:t>Integrating Adaptive Management</a:t>
            </a:r>
          </a:p>
          <a:p>
            <a:r>
              <a:rPr lang="en-US" dirty="0"/>
              <a:t>Hydropower Resilience Monitoring Case Study</a:t>
            </a:r>
          </a:p>
          <a:p>
            <a:r>
              <a:rPr lang="en-US" dirty="0"/>
              <a:t>Adaptation Monitoring Best Practices</a:t>
            </a:r>
          </a:p>
          <a:p>
            <a:endParaRPr lang="en-US" dirty="0"/>
          </a:p>
        </p:txBody>
      </p:sp>
    </p:spTree>
    <p:extLst>
      <p:ext uri="{BB962C8B-B14F-4D97-AF65-F5344CB8AC3E}">
        <p14:creationId xmlns:p14="http://schemas.microsoft.com/office/powerpoint/2010/main" val="4260181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129B3-B9DF-8A43-AE89-4DB22F886803}"/>
              </a:ext>
            </a:extLst>
          </p:cNvPr>
          <p:cNvSpPr>
            <a:spLocks noGrp="1"/>
          </p:cNvSpPr>
          <p:nvPr>
            <p:ph type="title" idx="4294967295"/>
          </p:nvPr>
        </p:nvSpPr>
        <p:spPr>
          <a:xfrm>
            <a:off x="376147" y="683214"/>
            <a:ext cx="8483784" cy="993775"/>
          </a:xfrm>
        </p:spPr>
        <p:txBody>
          <a:bodyPr>
            <a:normAutofit fontScale="90000"/>
          </a:bodyPr>
          <a:lstStyle/>
          <a:p>
            <a:r>
              <a:rPr lang="en-US" dirty="0"/>
              <a:t>Aims of AFRI-RES &amp; the Training </a:t>
            </a:r>
            <a:r>
              <a:rPr lang="en-US" dirty="0" err="1"/>
              <a:t>Programme</a:t>
            </a:r>
            <a:endParaRPr lang="en-US" dirty="0"/>
          </a:p>
        </p:txBody>
      </p:sp>
      <p:sp>
        <p:nvSpPr>
          <p:cNvPr id="3" name="Content Placeholder 2">
            <a:extLst>
              <a:ext uri="{FF2B5EF4-FFF2-40B4-BE49-F238E27FC236}">
                <a16:creationId xmlns:a16="http://schemas.microsoft.com/office/drawing/2014/main" id="{C71C9C8E-E272-8742-B602-AA13B95B0234}"/>
              </a:ext>
            </a:extLst>
          </p:cNvPr>
          <p:cNvSpPr>
            <a:spLocks noGrp="1"/>
          </p:cNvSpPr>
          <p:nvPr>
            <p:ph idx="4294967295"/>
          </p:nvPr>
        </p:nvSpPr>
        <p:spPr>
          <a:xfrm>
            <a:off x="316523" y="1885648"/>
            <a:ext cx="8827477" cy="1570231"/>
          </a:xfrm>
        </p:spPr>
        <p:txBody>
          <a:bodyPr>
            <a:normAutofit/>
          </a:bodyPr>
          <a:lstStyle/>
          <a:p>
            <a:pPr marL="0" indent="0">
              <a:lnSpc>
                <a:spcPct val="120000"/>
              </a:lnSpc>
              <a:spcBef>
                <a:spcPts val="360"/>
              </a:spcBef>
              <a:buNone/>
            </a:pPr>
            <a:r>
              <a:rPr lang="en-US" sz="1600" dirty="0"/>
              <a:t>The Africa Climate Resilient Investment Facility (AFRI-RES) Objective: Strengthen the capacity of African institutions (national governments, river basin organizations, Regional Economic Communities, power pools and development practitioners) to plan, design, and implement investments resilient to climate variability and change in selected sectors</a:t>
            </a:r>
          </a:p>
          <a:p>
            <a:pPr marL="0" indent="0" algn="just">
              <a:lnSpc>
                <a:spcPct val="120000"/>
              </a:lnSpc>
              <a:spcBef>
                <a:spcPts val="360"/>
              </a:spcBef>
              <a:buNone/>
            </a:pPr>
            <a:endParaRPr lang="en-US" sz="2250" dirty="0">
              <a:solidFill>
                <a:srgbClr val="003399"/>
              </a:solidFill>
            </a:endParaRPr>
          </a:p>
          <a:p>
            <a:pPr marL="0" indent="0">
              <a:buNone/>
            </a:pPr>
            <a:endParaRPr lang="en-US" dirty="0"/>
          </a:p>
        </p:txBody>
      </p:sp>
      <p:sp>
        <p:nvSpPr>
          <p:cNvPr id="4" name="TextBox 3">
            <a:extLst>
              <a:ext uri="{FF2B5EF4-FFF2-40B4-BE49-F238E27FC236}">
                <a16:creationId xmlns:a16="http://schemas.microsoft.com/office/drawing/2014/main" id="{20BEB234-416D-FD4B-9890-91E92A1A357A}"/>
              </a:ext>
            </a:extLst>
          </p:cNvPr>
          <p:cNvSpPr txBox="1"/>
          <p:nvPr/>
        </p:nvSpPr>
        <p:spPr>
          <a:xfrm>
            <a:off x="376147" y="3610780"/>
            <a:ext cx="8483784" cy="2554545"/>
          </a:xfrm>
          <a:prstGeom prst="rect">
            <a:avLst/>
          </a:prstGeom>
          <a:noFill/>
        </p:spPr>
        <p:txBody>
          <a:bodyPr wrap="square" rtlCol="0">
            <a:spAutoFit/>
          </a:bodyPr>
          <a:lstStyle/>
          <a:p>
            <a:pPr lvl="0"/>
            <a:r>
              <a:rPr lang="en-US" sz="1600" dirty="0"/>
              <a:t>Training </a:t>
            </a:r>
            <a:r>
              <a:rPr lang="en-US" sz="1600" dirty="0" err="1"/>
              <a:t>Programme</a:t>
            </a:r>
            <a:r>
              <a:rPr lang="en-US" sz="1600" dirty="0"/>
              <a:t> Objectives</a:t>
            </a:r>
          </a:p>
          <a:p>
            <a:pPr marL="285750" indent="-285750">
              <a:buFont typeface="Wingdings" pitchFamily="2" charset="2"/>
              <a:buChar char="ü"/>
            </a:pPr>
            <a:r>
              <a:rPr lang="en-US" sz="1600" dirty="0"/>
              <a:t>are well informed of climate risks to Africa’s infrastructure</a:t>
            </a:r>
          </a:p>
          <a:p>
            <a:pPr marL="285750" indent="-285750">
              <a:buFont typeface="Wingdings" pitchFamily="2" charset="2"/>
              <a:buChar char="ü"/>
            </a:pPr>
            <a:r>
              <a:rPr lang="en-US" sz="1600" dirty="0"/>
              <a:t>understand climate resilience and its attributes and guidelines</a:t>
            </a:r>
          </a:p>
          <a:p>
            <a:pPr marL="285750" indent="-285750">
              <a:buFont typeface="Wingdings" pitchFamily="2" charset="2"/>
              <a:buChar char="ü"/>
            </a:pPr>
            <a:r>
              <a:rPr lang="en-US" sz="1600" dirty="0"/>
              <a:t>are trained on the use of the resilience attributes and climate resilient guidelines for hydropower &amp; roads’ sector already developed through the World Bank under the AFRI-RES </a:t>
            </a:r>
            <a:r>
              <a:rPr lang="en-US" sz="1600" dirty="0" err="1"/>
              <a:t>programme</a:t>
            </a:r>
            <a:endParaRPr lang="en-US" sz="1600" dirty="0"/>
          </a:p>
          <a:p>
            <a:pPr marL="285750" indent="-285750">
              <a:buFont typeface="Wingdings" pitchFamily="2" charset="2"/>
              <a:buChar char="ü"/>
            </a:pPr>
            <a:r>
              <a:rPr lang="en-US" sz="1600" dirty="0"/>
              <a:t>can monitor and evaluate projects for adopting climate resilience attributes to ensure intended impacts of the projects</a:t>
            </a:r>
          </a:p>
          <a:p>
            <a:pPr marL="285750" indent="-285750">
              <a:buFont typeface="Wingdings" pitchFamily="2" charset="2"/>
              <a:buChar char="ü"/>
            </a:pPr>
            <a:r>
              <a:rPr lang="en-US" sz="1600" dirty="0"/>
              <a:t>promote climate resilient measures to improve the quality and sustainability of projects</a:t>
            </a:r>
          </a:p>
          <a:p>
            <a:pPr marL="285750" indent="-285750">
              <a:buFont typeface="Wingdings" pitchFamily="2" charset="2"/>
              <a:buChar char="ü"/>
            </a:pPr>
            <a:r>
              <a:rPr lang="en-US" sz="1600" dirty="0"/>
              <a:t>increase capacity on adaptive management of projects to integrate new information and knowledge on climate resilience relevant for the projects</a:t>
            </a:r>
          </a:p>
        </p:txBody>
      </p:sp>
    </p:spTree>
    <p:extLst>
      <p:ext uri="{BB962C8B-B14F-4D97-AF65-F5344CB8AC3E}">
        <p14:creationId xmlns:p14="http://schemas.microsoft.com/office/powerpoint/2010/main" val="3696088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140B6-3231-9C47-B795-A343EAEE689C}"/>
              </a:ext>
            </a:extLst>
          </p:cNvPr>
          <p:cNvSpPr>
            <a:spLocks noGrp="1"/>
          </p:cNvSpPr>
          <p:nvPr>
            <p:ph type="title" idx="4294967295"/>
          </p:nvPr>
        </p:nvSpPr>
        <p:spPr>
          <a:xfrm>
            <a:off x="628650" y="500062"/>
            <a:ext cx="7886700" cy="1325563"/>
          </a:xfrm>
        </p:spPr>
        <p:txBody>
          <a:bodyPr/>
          <a:lstStyle/>
          <a:p>
            <a:r>
              <a:rPr lang="en-US" dirty="0"/>
              <a:t>Aims of Module 4</a:t>
            </a:r>
          </a:p>
        </p:txBody>
      </p:sp>
      <p:sp>
        <p:nvSpPr>
          <p:cNvPr id="3" name="Content Placeholder 2">
            <a:extLst>
              <a:ext uri="{FF2B5EF4-FFF2-40B4-BE49-F238E27FC236}">
                <a16:creationId xmlns:a16="http://schemas.microsoft.com/office/drawing/2014/main" id="{78D1C254-DE0B-1D4F-9F33-65F538691746}"/>
              </a:ext>
            </a:extLst>
          </p:cNvPr>
          <p:cNvSpPr>
            <a:spLocks noGrp="1"/>
          </p:cNvSpPr>
          <p:nvPr>
            <p:ph idx="4294967295"/>
          </p:nvPr>
        </p:nvSpPr>
        <p:spPr>
          <a:xfrm>
            <a:off x="628650" y="1834173"/>
            <a:ext cx="5117242" cy="4351338"/>
          </a:xfrm>
        </p:spPr>
        <p:txBody>
          <a:bodyPr>
            <a:normAutofit/>
          </a:bodyPr>
          <a:lstStyle/>
          <a:p>
            <a:pPr marL="0" indent="0">
              <a:buNone/>
            </a:pPr>
            <a:r>
              <a:rPr lang="en-US" dirty="0"/>
              <a:t>Upon the completion of Module 4, participants will have an increased understanding of monitoring and evaluating projects and increasing capacity for adaptive management of climate resilience for hydropower &amp; roads’ projects in PIDA PAP II.</a:t>
            </a:r>
          </a:p>
        </p:txBody>
      </p:sp>
      <p:pic>
        <p:nvPicPr>
          <p:cNvPr id="5" name="Graphic 4" descr="Checklist with solid fill">
            <a:extLst>
              <a:ext uri="{FF2B5EF4-FFF2-40B4-BE49-F238E27FC236}">
                <a16:creationId xmlns:a16="http://schemas.microsoft.com/office/drawing/2014/main" id="{A9468ABA-F33C-4644-A6D2-B1CE14E551E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634681" y="2094470"/>
            <a:ext cx="3336324" cy="3336324"/>
          </a:xfrm>
          <a:prstGeom prst="rect">
            <a:avLst/>
          </a:prstGeom>
        </p:spPr>
      </p:pic>
    </p:spTree>
    <p:extLst>
      <p:ext uri="{BB962C8B-B14F-4D97-AF65-F5344CB8AC3E}">
        <p14:creationId xmlns:p14="http://schemas.microsoft.com/office/powerpoint/2010/main" val="712612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DB833FE-1AE5-5C45-84E9-ADD66862AC24}"/>
              </a:ext>
            </a:extLst>
          </p:cNvPr>
          <p:cNvSpPr/>
          <p:nvPr/>
        </p:nvSpPr>
        <p:spPr>
          <a:xfrm>
            <a:off x="402956" y="1177872"/>
            <a:ext cx="8338088" cy="4247317"/>
          </a:xfrm>
          <a:prstGeom prst="rect">
            <a:avLst/>
          </a:prstGeom>
        </p:spPr>
        <p:txBody>
          <a:bodyPr wrap="square">
            <a:spAutoFit/>
          </a:bodyPr>
          <a:lstStyle/>
          <a:p>
            <a:r>
              <a:rPr lang="en-US" b="1" dirty="0">
                <a:solidFill>
                  <a:srgbClr val="414142"/>
                </a:solidFill>
              </a:rPr>
              <a:t>Why Monitoring and Evaluation is critical for climate resilient infrastructure</a:t>
            </a:r>
          </a:p>
          <a:p>
            <a:endParaRPr lang="en-US" dirty="0">
              <a:solidFill>
                <a:srgbClr val="414142"/>
              </a:solidFill>
            </a:endParaRPr>
          </a:p>
          <a:p>
            <a:r>
              <a:rPr lang="en-US" dirty="0">
                <a:solidFill>
                  <a:srgbClr val="414142"/>
                </a:solidFill>
              </a:rPr>
              <a:t>Monitoring, Evaluation and Reporting to track how resilient the project is in operation and integrate adaptive management that responds to new development and information related to climate change.</a:t>
            </a:r>
          </a:p>
          <a:p>
            <a:endParaRPr lang="en-US" dirty="0">
              <a:solidFill>
                <a:srgbClr val="414142"/>
              </a:solidFill>
            </a:endParaRPr>
          </a:p>
          <a:p>
            <a:r>
              <a:rPr lang="en-US" dirty="0"/>
              <a:t>A further goal of establishing monitoring and evaluation frameworks is to ensure accountability and that lessons are learned to inform future adaptation efforts. </a:t>
            </a:r>
          </a:p>
          <a:p>
            <a:endParaRPr lang="en-US" dirty="0">
              <a:solidFill>
                <a:srgbClr val="414142"/>
              </a:solidFill>
            </a:endParaRPr>
          </a:p>
          <a:p>
            <a:endParaRPr lang="en-US" dirty="0">
              <a:solidFill>
                <a:srgbClr val="414142"/>
              </a:solidFill>
            </a:endParaRPr>
          </a:p>
          <a:p>
            <a:pPr marL="285750" indent="-285750">
              <a:buFont typeface="Wingdings" pitchFamily="2" charset="2"/>
              <a:buChar char="ü"/>
            </a:pPr>
            <a:r>
              <a:rPr lang="en-US" dirty="0">
                <a:solidFill>
                  <a:srgbClr val="414142"/>
                </a:solidFill>
              </a:rPr>
              <a:t>Integration with project Monitoring cycles</a:t>
            </a:r>
          </a:p>
          <a:p>
            <a:pPr marL="285750" indent="-285750">
              <a:buFont typeface="Wingdings" pitchFamily="2" charset="2"/>
              <a:buChar char="ü"/>
            </a:pPr>
            <a:endParaRPr lang="en-US" dirty="0">
              <a:solidFill>
                <a:srgbClr val="414142"/>
              </a:solidFill>
            </a:endParaRPr>
          </a:p>
          <a:p>
            <a:pPr marL="285750" indent="-285750">
              <a:buFont typeface="Wingdings" pitchFamily="2" charset="2"/>
              <a:buChar char="ü"/>
            </a:pPr>
            <a:r>
              <a:rPr lang="en-US" dirty="0">
                <a:solidFill>
                  <a:srgbClr val="414142"/>
                </a:solidFill>
              </a:rPr>
              <a:t>Integration with Environmental and Social Management </a:t>
            </a:r>
          </a:p>
          <a:p>
            <a:pPr marL="285750" indent="-285750">
              <a:buFont typeface="Wingdings" pitchFamily="2" charset="2"/>
              <a:buChar char="ü"/>
            </a:pPr>
            <a:endParaRPr lang="en-US" dirty="0">
              <a:solidFill>
                <a:srgbClr val="414142"/>
              </a:solidFill>
            </a:endParaRPr>
          </a:p>
          <a:p>
            <a:pPr marL="285750" indent="-285750">
              <a:buFont typeface="Wingdings" pitchFamily="2" charset="2"/>
              <a:buChar char="ü"/>
            </a:pPr>
            <a:r>
              <a:rPr lang="en-US" dirty="0">
                <a:solidFill>
                  <a:srgbClr val="414142"/>
                </a:solidFill>
              </a:rPr>
              <a:t>Building on climate risk and vulnerability assessment</a:t>
            </a:r>
          </a:p>
        </p:txBody>
      </p:sp>
    </p:spTree>
    <p:extLst>
      <p:ext uri="{BB962C8B-B14F-4D97-AF65-F5344CB8AC3E}">
        <p14:creationId xmlns:p14="http://schemas.microsoft.com/office/powerpoint/2010/main" val="4030298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589091C-6D08-5E43-A741-65511CACC271}"/>
              </a:ext>
            </a:extLst>
          </p:cNvPr>
          <p:cNvSpPr/>
          <p:nvPr/>
        </p:nvSpPr>
        <p:spPr>
          <a:xfrm>
            <a:off x="263472" y="1332854"/>
            <a:ext cx="5486400" cy="369332"/>
          </a:xfrm>
          <a:prstGeom prst="rect">
            <a:avLst/>
          </a:prstGeom>
        </p:spPr>
        <p:txBody>
          <a:bodyPr wrap="square">
            <a:spAutoFit/>
          </a:bodyPr>
          <a:lstStyle/>
          <a:p>
            <a:r>
              <a:rPr lang="en-US" b="1" dirty="0">
                <a:solidFill>
                  <a:srgbClr val="565659"/>
                </a:solidFill>
              </a:rPr>
              <a:t>Challenges to monitoring adaptation</a:t>
            </a:r>
          </a:p>
        </p:txBody>
      </p:sp>
      <p:graphicFrame>
        <p:nvGraphicFramePr>
          <p:cNvPr id="3" name="Diagram 2">
            <a:extLst>
              <a:ext uri="{FF2B5EF4-FFF2-40B4-BE49-F238E27FC236}">
                <a16:creationId xmlns:a16="http://schemas.microsoft.com/office/drawing/2014/main" id="{D7417996-6749-FE4F-8D6B-98BE96B288BD}"/>
              </a:ext>
            </a:extLst>
          </p:cNvPr>
          <p:cNvGraphicFramePr/>
          <p:nvPr>
            <p:extLst>
              <p:ext uri="{D42A27DB-BD31-4B8C-83A1-F6EECF244321}">
                <p14:modId xmlns:p14="http://schemas.microsoft.com/office/powerpoint/2010/main" val="369905107"/>
              </p:ext>
            </p:extLst>
          </p:nvPr>
        </p:nvGraphicFramePr>
        <p:xfrm>
          <a:off x="671594" y="2125421"/>
          <a:ext cx="7356528" cy="3399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043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7B182B1-0297-9A45-B68C-795B4D4F8F03}"/>
              </a:ext>
            </a:extLst>
          </p:cNvPr>
          <p:cNvSpPr/>
          <p:nvPr/>
        </p:nvSpPr>
        <p:spPr>
          <a:xfrm>
            <a:off x="480449" y="812086"/>
            <a:ext cx="8415578" cy="5909310"/>
          </a:xfrm>
          <a:prstGeom prst="rect">
            <a:avLst/>
          </a:prstGeom>
        </p:spPr>
        <p:txBody>
          <a:bodyPr wrap="square">
            <a:spAutoFit/>
          </a:bodyPr>
          <a:lstStyle/>
          <a:p>
            <a:r>
              <a:rPr lang="en-US" b="1" dirty="0">
                <a:solidFill>
                  <a:srgbClr val="3A3E57"/>
                </a:solidFill>
              </a:rPr>
              <a:t>Climate resilience monitoring</a:t>
            </a:r>
          </a:p>
          <a:p>
            <a:endParaRPr lang="en-US" dirty="0">
              <a:solidFill>
                <a:srgbClr val="3A3E57"/>
              </a:solidFill>
              <a:effectLst/>
            </a:endParaRPr>
          </a:p>
          <a:p>
            <a:r>
              <a:rPr lang="en-US" dirty="0"/>
              <a:t>Questions to be considered in setting up monitoring for climate risk:</a:t>
            </a:r>
          </a:p>
          <a:p>
            <a:pPr marL="285750" indent="-285750">
              <a:buFont typeface="Arial" panose="020B0604020202020204" pitchFamily="34" charset="0"/>
              <a:buChar char="•"/>
            </a:pPr>
            <a:r>
              <a:rPr lang="en-US" dirty="0"/>
              <a:t>How resilience measures that help maintain the risk at an acceptable level will be monitored and reported, if any additional or new data collection or process needs to be set up?</a:t>
            </a:r>
          </a:p>
          <a:p>
            <a:pPr marL="285750" indent="-285750">
              <a:buFont typeface="Arial" panose="020B0604020202020204" pitchFamily="34" charset="0"/>
              <a:buChar char="•"/>
            </a:pPr>
            <a:r>
              <a:rPr lang="en-US" dirty="0"/>
              <a:t>How lessons learned from experienced climate and weather related events will be captured?</a:t>
            </a:r>
          </a:p>
          <a:p>
            <a:pPr marL="285750" indent="-285750">
              <a:buFont typeface="Arial" panose="020B0604020202020204" pitchFamily="34" charset="0"/>
              <a:buChar char="•"/>
            </a:pPr>
            <a:r>
              <a:rPr lang="en-US" dirty="0"/>
              <a:t>How will the monitoring and reporting information feed into the evaluation process for the project?</a:t>
            </a:r>
          </a:p>
          <a:p>
            <a:pPr marL="285750" indent="-285750">
              <a:buFont typeface="Arial" panose="020B0604020202020204" pitchFamily="34" charset="0"/>
              <a:buChar char="•"/>
            </a:pPr>
            <a:r>
              <a:rPr lang="en-US" dirty="0"/>
              <a:t>Who is responsible for monitoring, reporting and evaluating each action?</a:t>
            </a:r>
          </a:p>
          <a:p>
            <a:pPr marL="285750" indent="-285750">
              <a:buFont typeface="Arial" panose="020B0604020202020204" pitchFamily="34" charset="0"/>
              <a:buChar char="•"/>
            </a:pPr>
            <a:r>
              <a:rPr lang="en-US" dirty="0"/>
              <a:t>What is the dataset (type and acquisition frequency) that needs to be regularly collected for future climate risk assessments and to ensure that responsibilities are assigned and budgets available for their collection?</a:t>
            </a:r>
          </a:p>
          <a:p>
            <a:pPr lvl="1"/>
            <a:r>
              <a:rPr lang="en-US" dirty="0"/>
              <a:t>*Data covers hydro-meteorological parameters in the catchment, as well as natural hazards parameters. This may include data generated internally or acquired from external sources. The internal or external resources of equipment and facilities needed to acquire this data must	be identified. </a:t>
            </a:r>
          </a:p>
          <a:p>
            <a:pPr marL="285750" indent="-285750">
              <a:buFont typeface="Arial" panose="020B0604020202020204" pitchFamily="34" charset="0"/>
              <a:buChar char="•"/>
            </a:pPr>
            <a:r>
              <a:rPr lang="en-US" dirty="0"/>
              <a:t>What local and regional authorities need to be engaged with monitoring and/or data collection? </a:t>
            </a:r>
          </a:p>
          <a:p>
            <a:endParaRPr lang="en-US" dirty="0">
              <a:solidFill>
                <a:srgbClr val="3A3E57"/>
              </a:solidFill>
              <a:effectLst/>
            </a:endParaRPr>
          </a:p>
        </p:txBody>
      </p:sp>
    </p:spTree>
    <p:extLst>
      <p:ext uri="{BB962C8B-B14F-4D97-AF65-F5344CB8AC3E}">
        <p14:creationId xmlns:p14="http://schemas.microsoft.com/office/powerpoint/2010/main" val="21952180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55AA3E9-A46A-6B4D-BD5F-BEE61B0F990A}"/>
              </a:ext>
            </a:extLst>
          </p:cNvPr>
          <p:cNvSpPr/>
          <p:nvPr/>
        </p:nvSpPr>
        <p:spPr>
          <a:xfrm>
            <a:off x="368085" y="1193897"/>
            <a:ext cx="8407830" cy="3416320"/>
          </a:xfrm>
          <a:prstGeom prst="rect">
            <a:avLst/>
          </a:prstGeom>
        </p:spPr>
        <p:txBody>
          <a:bodyPr wrap="square">
            <a:spAutoFit/>
          </a:bodyPr>
          <a:lstStyle/>
          <a:p>
            <a:r>
              <a:rPr lang="en-US" b="1" dirty="0">
                <a:solidFill>
                  <a:srgbClr val="3A3E57"/>
                </a:solidFill>
              </a:rPr>
              <a:t>Evaluation and reassessment of climate risks</a:t>
            </a:r>
          </a:p>
          <a:p>
            <a:endParaRPr lang="en-US" dirty="0">
              <a:solidFill>
                <a:srgbClr val="3A3E57"/>
              </a:solidFill>
            </a:endParaRPr>
          </a:p>
          <a:p>
            <a:r>
              <a:rPr lang="en-US" dirty="0"/>
              <a:t>It may be necessary to re-assess and update climate risk management plans. </a:t>
            </a:r>
          </a:p>
          <a:p>
            <a:endParaRPr lang="en-US" dirty="0"/>
          </a:p>
          <a:p>
            <a:r>
              <a:rPr lang="en-US" dirty="0"/>
              <a:t>Suggested triggers for a more in-depth reassessment may be:</a:t>
            </a:r>
          </a:p>
          <a:p>
            <a:pPr marL="285750" indent="-285750">
              <a:buFont typeface="Arial" panose="020B0604020202020204" pitchFamily="34" charset="0"/>
              <a:buChar char="•"/>
            </a:pPr>
            <a:r>
              <a:rPr lang="en-US" dirty="0"/>
              <a:t>Significant long-term changes to the climate change prospect or trends, such as new scientific evidence</a:t>
            </a:r>
          </a:p>
          <a:p>
            <a:pPr marL="285750" indent="-285750">
              <a:buFont typeface="Arial" panose="020B0604020202020204" pitchFamily="34" charset="0"/>
              <a:buChar char="•"/>
            </a:pPr>
            <a:r>
              <a:rPr lang="en-US" dirty="0"/>
              <a:t>New competing water users, regulatory changes that affect water use or availability, </a:t>
            </a:r>
            <a:r>
              <a:rPr lang="en-US" dirty="0" err="1"/>
              <a:t>etc</a:t>
            </a:r>
            <a:r>
              <a:rPr lang="en-US" dirty="0"/>
              <a:t>, that might or might not be climate-related. </a:t>
            </a:r>
          </a:p>
          <a:p>
            <a:pPr marL="285750" indent="-285750">
              <a:buFont typeface="Arial" panose="020B0604020202020204" pitchFamily="34" charset="0"/>
              <a:buChar char="•"/>
            </a:pPr>
            <a:r>
              <a:rPr lang="en-US" dirty="0"/>
              <a:t>A new and unexpected event or sequence of events that relate to climate or natural hazards (e.g. a major climatic event that may impact on initial assumptions). </a:t>
            </a:r>
          </a:p>
          <a:p>
            <a:endParaRPr lang="en-US" dirty="0">
              <a:solidFill>
                <a:srgbClr val="3A3E57"/>
              </a:solidFill>
              <a:effectLst/>
              <a:latin typeface="Helvetica" pitchFamily="2" charset="0"/>
            </a:endParaRPr>
          </a:p>
        </p:txBody>
      </p:sp>
    </p:spTree>
    <p:extLst>
      <p:ext uri="{BB962C8B-B14F-4D97-AF65-F5344CB8AC3E}">
        <p14:creationId xmlns:p14="http://schemas.microsoft.com/office/powerpoint/2010/main" val="8280520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83B282C-2086-6E48-8F1A-B8BF8240F49E}"/>
              </a:ext>
            </a:extLst>
          </p:cNvPr>
          <p:cNvSpPr/>
          <p:nvPr/>
        </p:nvSpPr>
        <p:spPr>
          <a:xfrm>
            <a:off x="534692" y="1720840"/>
            <a:ext cx="8074616" cy="3970318"/>
          </a:xfrm>
          <a:prstGeom prst="rect">
            <a:avLst/>
          </a:prstGeom>
        </p:spPr>
        <p:txBody>
          <a:bodyPr wrap="square">
            <a:spAutoFit/>
          </a:bodyPr>
          <a:lstStyle/>
          <a:p>
            <a:r>
              <a:rPr lang="en-US" dirty="0"/>
              <a:t>Adaptive management is a flexible, iterative process for revisiting and improving adaptation practices based on monitoring and evaluation (M&amp;E). </a:t>
            </a:r>
          </a:p>
          <a:p>
            <a:endParaRPr lang="en-US" dirty="0"/>
          </a:p>
          <a:p>
            <a:r>
              <a:rPr lang="en-US" dirty="0"/>
              <a:t>Adaptive management may include: </a:t>
            </a:r>
          </a:p>
          <a:p>
            <a:pPr marL="285750" indent="-285750">
              <a:buFont typeface="Arial" panose="020B0604020202020204" pitchFamily="34" charset="0"/>
              <a:buChar char="•"/>
            </a:pPr>
            <a:r>
              <a:rPr lang="en-US" dirty="0"/>
              <a:t>Monitoring the consequences of weather-related events on a specific hydropower asset or across the energy sector; </a:t>
            </a:r>
          </a:p>
          <a:p>
            <a:pPr marL="285750" indent="-285750">
              <a:buFont typeface="Arial" panose="020B0604020202020204" pitchFamily="34" charset="0"/>
              <a:buChar char="•"/>
            </a:pPr>
            <a:r>
              <a:rPr lang="en-US" dirty="0"/>
              <a:t>Monitoring changing demand for electricity given observed climate variability and change, changing demographics, and changing economic and social conditions; </a:t>
            </a:r>
          </a:p>
          <a:p>
            <a:pPr marL="285750" indent="-285750">
              <a:buFont typeface="Arial" panose="020B0604020202020204" pitchFamily="34" charset="0"/>
              <a:buChar char="•"/>
            </a:pPr>
            <a:r>
              <a:rPr lang="en-US" dirty="0"/>
              <a:t>Evaluating the adequacy of implemented adaptation measures; and </a:t>
            </a:r>
          </a:p>
          <a:p>
            <a:pPr marL="285750" indent="-285750">
              <a:buFont typeface="Arial" panose="020B0604020202020204" pitchFamily="34" charset="0"/>
              <a:buChar char="•"/>
            </a:pPr>
            <a:r>
              <a:rPr lang="en-US" dirty="0"/>
              <a:t>Monitoring local climate variations and observed changes</a:t>
            </a:r>
          </a:p>
          <a:p>
            <a:pPr marL="285750" indent="-285750">
              <a:buFont typeface="Arial" panose="020B0604020202020204" pitchFamily="34" charset="0"/>
              <a:buChar char="•"/>
            </a:pPr>
            <a:r>
              <a:rPr lang="en-US" dirty="0"/>
              <a:t>Integrating new climate information and future climate projections as they become available </a:t>
            </a:r>
          </a:p>
          <a:p>
            <a:br>
              <a:rPr lang="en-US" dirty="0">
                <a:latin typeface="Gill Sans MT" panose="020B0502020104020203" pitchFamily="34" charset="77"/>
              </a:rPr>
            </a:br>
            <a:endParaRPr lang="en-US" dirty="0">
              <a:latin typeface="Gill Sans MT" panose="020B0502020104020203" pitchFamily="34" charset="77"/>
            </a:endParaRPr>
          </a:p>
        </p:txBody>
      </p:sp>
      <p:sp>
        <p:nvSpPr>
          <p:cNvPr id="3" name="TextBox 2">
            <a:extLst>
              <a:ext uri="{FF2B5EF4-FFF2-40B4-BE49-F238E27FC236}">
                <a16:creationId xmlns:a16="http://schemas.microsoft.com/office/drawing/2014/main" id="{FBF4BFC7-4BE1-F844-AE19-4A907EFBC5D9}"/>
              </a:ext>
            </a:extLst>
          </p:cNvPr>
          <p:cNvSpPr txBox="1"/>
          <p:nvPr/>
        </p:nvSpPr>
        <p:spPr>
          <a:xfrm>
            <a:off x="3053166" y="1177871"/>
            <a:ext cx="2374753" cy="369332"/>
          </a:xfrm>
          <a:prstGeom prst="rect">
            <a:avLst/>
          </a:prstGeom>
          <a:noFill/>
        </p:spPr>
        <p:txBody>
          <a:bodyPr wrap="none" rtlCol="0">
            <a:spAutoFit/>
          </a:bodyPr>
          <a:lstStyle/>
          <a:p>
            <a:r>
              <a:rPr lang="en-US" b="1" dirty="0"/>
              <a:t>Adaptive Management</a:t>
            </a:r>
          </a:p>
        </p:txBody>
      </p:sp>
    </p:spTree>
    <p:extLst>
      <p:ext uri="{BB962C8B-B14F-4D97-AF65-F5344CB8AC3E}">
        <p14:creationId xmlns:p14="http://schemas.microsoft.com/office/powerpoint/2010/main" val="11768824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CA_template_eng" id="{21C215F9-3DF1-7645-873B-0452BD189409}" vid="{FA40084B-1D7F-804F-9559-26E4B97E62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ECA_PPT_Template_eng</Template>
  <TotalTime>12659</TotalTime>
  <Words>1533</Words>
  <Application>Microsoft Macintosh PowerPoint</Application>
  <PresentationFormat>On-screen Show (4:3)</PresentationFormat>
  <Paragraphs>147</Paragraphs>
  <Slides>16</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Gill Sans MT</vt:lpstr>
      <vt:lpstr>Helvetica</vt:lpstr>
      <vt:lpstr>Lucida Sans</vt:lpstr>
      <vt:lpstr>Wingdings</vt:lpstr>
      <vt:lpstr>Office Theme</vt:lpstr>
      <vt:lpstr>PowerPoint Presentation</vt:lpstr>
      <vt:lpstr>PowerPoint Presentation</vt:lpstr>
      <vt:lpstr>Aims of AFRI-RES &amp; the Training Programme</vt:lpstr>
      <vt:lpstr>Aims of Module 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  Name of presenter Title, Division Economic Commission for Africa</dc:title>
  <dc:creator>L Mofor</dc:creator>
  <cp:lastModifiedBy>Julie Greenwalt</cp:lastModifiedBy>
  <cp:revision>49</cp:revision>
  <cp:lastPrinted>2019-09-16T07:34:27Z</cp:lastPrinted>
  <dcterms:created xsi:type="dcterms:W3CDTF">2020-06-02T15:41:00Z</dcterms:created>
  <dcterms:modified xsi:type="dcterms:W3CDTF">2022-10-27T13:21:53Z</dcterms:modified>
</cp:coreProperties>
</file>