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409" r:id="rId2"/>
    <p:sldId id="430" r:id="rId3"/>
    <p:sldId id="264" r:id="rId4"/>
    <p:sldId id="265" r:id="rId5"/>
    <p:sldId id="383" r:id="rId6"/>
    <p:sldId id="441" r:id="rId7"/>
    <p:sldId id="442" r:id="rId8"/>
    <p:sldId id="443" r:id="rId9"/>
    <p:sldId id="439" r:id="rId10"/>
    <p:sldId id="440" r:id="rId11"/>
    <p:sldId id="437" r:id="rId12"/>
    <p:sldId id="444" r:id="rId13"/>
    <p:sldId id="445" r:id="rId14"/>
    <p:sldId id="432" r:id="rId15"/>
    <p:sldId id="415" r:id="rId16"/>
    <p:sldId id="433" r:id="rId17"/>
    <p:sldId id="434" r:id="rId18"/>
    <p:sldId id="436" r:id="rId19"/>
    <p:sldId id="435" r:id="rId20"/>
    <p:sldId id="431" r:id="rId21"/>
    <p:sldId id="448" r:id="rId22"/>
    <p:sldId id="425"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7" autoAdjust="0"/>
    <p:restoredTop sz="77871"/>
  </p:normalViewPr>
  <p:slideViewPr>
    <p:cSldViewPr snapToGrid="0" snapToObjects="1">
      <p:cViewPr varScale="1">
        <p:scale>
          <a:sx n="82" d="100"/>
          <a:sy n="82" d="100"/>
        </p:scale>
        <p:origin x="2096"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0A195-0733-FE44-B7CC-EA3359F1483F}"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EFA64204-C291-EF47-9357-E44886D2F3F6}">
      <dgm:prSet phldrT="[Text]"/>
      <dgm:spPr/>
      <dgm:t>
        <a:bodyPr/>
        <a:lstStyle/>
        <a:p>
          <a:r>
            <a:rPr lang="en-US" dirty="0"/>
            <a:t>Tree planting</a:t>
          </a:r>
        </a:p>
      </dgm:t>
    </dgm:pt>
    <dgm:pt modelId="{4A5DD0F3-6FCF-0D46-8746-7A51408CBAE0}" type="parTrans" cxnId="{3A75650B-71C4-8D49-8349-3ABEC524A174}">
      <dgm:prSet/>
      <dgm:spPr/>
      <dgm:t>
        <a:bodyPr/>
        <a:lstStyle/>
        <a:p>
          <a:endParaRPr lang="en-US"/>
        </a:p>
      </dgm:t>
    </dgm:pt>
    <dgm:pt modelId="{F0D5DDFC-21A9-DF40-8587-C64B6761CDE7}" type="sibTrans" cxnId="{3A75650B-71C4-8D49-8349-3ABEC524A174}">
      <dgm:prSet/>
      <dgm:spPr/>
      <dgm:t>
        <a:bodyPr/>
        <a:lstStyle/>
        <a:p>
          <a:endParaRPr lang="en-US"/>
        </a:p>
      </dgm:t>
    </dgm:pt>
    <dgm:pt modelId="{FFCE572D-7A12-2045-A46A-11A6BCFC9411}">
      <dgm:prSet phldrT="[Text]"/>
      <dgm:spPr/>
      <dgm:t>
        <a:bodyPr/>
        <a:lstStyle/>
        <a:p>
          <a:r>
            <a:rPr lang="en-US" dirty="0"/>
            <a:t>To reduce erosion on riverbanks</a:t>
          </a:r>
        </a:p>
      </dgm:t>
    </dgm:pt>
    <dgm:pt modelId="{BE97255E-1EB1-DC4F-8863-20FD1157A16B}" type="parTrans" cxnId="{0FCB332C-AE6F-FA49-879B-17411E7538C6}">
      <dgm:prSet/>
      <dgm:spPr/>
      <dgm:t>
        <a:bodyPr/>
        <a:lstStyle/>
        <a:p>
          <a:endParaRPr lang="en-US"/>
        </a:p>
      </dgm:t>
    </dgm:pt>
    <dgm:pt modelId="{DDCE322D-2044-1549-8643-DED6B6F328D7}" type="sibTrans" cxnId="{0FCB332C-AE6F-FA49-879B-17411E7538C6}">
      <dgm:prSet/>
      <dgm:spPr/>
      <dgm:t>
        <a:bodyPr/>
        <a:lstStyle/>
        <a:p>
          <a:endParaRPr lang="en-US"/>
        </a:p>
      </dgm:t>
    </dgm:pt>
    <dgm:pt modelId="{CB9F372A-EC48-DD43-B880-FD4F81E65C70}">
      <dgm:prSet phldrT="[Text]"/>
      <dgm:spPr/>
      <dgm:t>
        <a:bodyPr/>
        <a:lstStyle/>
        <a:p>
          <a:r>
            <a:rPr lang="en-US" dirty="0"/>
            <a:t>To reduce landslides on slopes</a:t>
          </a:r>
        </a:p>
      </dgm:t>
    </dgm:pt>
    <dgm:pt modelId="{DC2AAD8F-ECD1-324C-A9A6-C4F762F1D78E}" type="parTrans" cxnId="{D8797684-E6B2-3344-A9CB-6EE2844C9A5A}">
      <dgm:prSet/>
      <dgm:spPr/>
      <dgm:t>
        <a:bodyPr/>
        <a:lstStyle/>
        <a:p>
          <a:endParaRPr lang="en-US"/>
        </a:p>
      </dgm:t>
    </dgm:pt>
    <dgm:pt modelId="{30AB25F2-B1C7-174D-AC76-984C83DB0DBB}" type="sibTrans" cxnId="{D8797684-E6B2-3344-A9CB-6EE2844C9A5A}">
      <dgm:prSet/>
      <dgm:spPr/>
      <dgm:t>
        <a:bodyPr/>
        <a:lstStyle/>
        <a:p>
          <a:endParaRPr lang="en-US"/>
        </a:p>
      </dgm:t>
    </dgm:pt>
    <dgm:pt modelId="{21B31E6B-5DB2-6247-BF94-6AB5B9F26F72}">
      <dgm:prSet phldrT="[Text]"/>
      <dgm:spPr/>
      <dgm:t>
        <a:bodyPr/>
        <a:lstStyle/>
        <a:p>
          <a:r>
            <a:rPr lang="en-US" dirty="0"/>
            <a:t>Forest Conservation</a:t>
          </a:r>
        </a:p>
      </dgm:t>
    </dgm:pt>
    <dgm:pt modelId="{D7BA61C9-65CC-B647-B362-8D4F684A1586}" type="parTrans" cxnId="{5A02A60B-85AA-3A44-948E-B96B6F6DF4F3}">
      <dgm:prSet/>
      <dgm:spPr/>
      <dgm:t>
        <a:bodyPr/>
        <a:lstStyle/>
        <a:p>
          <a:endParaRPr lang="en-US"/>
        </a:p>
      </dgm:t>
    </dgm:pt>
    <dgm:pt modelId="{D9515DCF-D445-4C4E-A519-F6B7F4A19711}" type="sibTrans" cxnId="{5A02A60B-85AA-3A44-948E-B96B6F6DF4F3}">
      <dgm:prSet/>
      <dgm:spPr/>
      <dgm:t>
        <a:bodyPr/>
        <a:lstStyle/>
        <a:p>
          <a:endParaRPr lang="en-US"/>
        </a:p>
      </dgm:t>
    </dgm:pt>
    <dgm:pt modelId="{1446955D-B30C-D243-B5BD-5E5D41CF5CE1}">
      <dgm:prSet phldrT="[Text]"/>
      <dgm:spPr/>
      <dgm:t>
        <a:bodyPr/>
        <a:lstStyle/>
        <a:p>
          <a:r>
            <a:rPr lang="en-US" dirty="0"/>
            <a:t>To protect water supply</a:t>
          </a:r>
        </a:p>
      </dgm:t>
    </dgm:pt>
    <dgm:pt modelId="{4C9CF645-6AB4-A84D-8C80-1DEC3216CA3E}" type="parTrans" cxnId="{0290417E-7F99-334C-98B0-18E4B5C1E3E6}">
      <dgm:prSet/>
      <dgm:spPr/>
      <dgm:t>
        <a:bodyPr/>
        <a:lstStyle/>
        <a:p>
          <a:endParaRPr lang="en-US"/>
        </a:p>
      </dgm:t>
    </dgm:pt>
    <dgm:pt modelId="{C8515C62-DC08-FF43-A7C3-4DD5E14D2890}" type="sibTrans" cxnId="{0290417E-7F99-334C-98B0-18E4B5C1E3E6}">
      <dgm:prSet/>
      <dgm:spPr/>
      <dgm:t>
        <a:bodyPr/>
        <a:lstStyle/>
        <a:p>
          <a:endParaRPr lang="en-US"/>
        </a:p>
      </dgm:t>
    </dgm:pt>
    <dgm:pt modelId="{FE1C50A1-5596-8D4F-85BB-45E5419A99A8}">
      <dgm:prSet phldrT="[Text]"/>
      <dgm:spPr/>
      <dgm:t>
        <a:bodyPr/>
        <a:lstStyle/>
        <a:p>
          <a:r>
            <a:rPr lang="en-US" dirty="0"/>
            <a:t>Co-benefits </a:t>
          </a:r>
          <a:r>
            <a:rPr lang="en-US"/>
            <a:t>for communities</a:t>
          </a:r>
        </a:p>
      </dgm:t>
    </dgm:pt>
    <dgm:pt modelId="{E9EF07A6-562E-774D-A45A-E0CD0805B4DA}" type="parTrans" cxnId="{F38625A0-5E6A-BA49-A346-CC4E3EBB880A}">
      <dgm:prSet/>
      <dgm:spPr/>
      <dgm:t>
        <a:bodyPr/>
        <a:lstStyle/>
        <a:p>
          <a:endParaRPr lang="en-US"/>
        </a:p>
      </dgm:t>
    </dgm:pt>
    <dgm:pt modelId="{7F79C772-CB38-1F4C-A14A-E6FBB9D3BFEB}" type="sibTrans" cxnId="{F38625A0-5E6A-BA49-A346-CC4E3EBB880A}">
      <dgm:prSet/>
      <dgm:spPr/>
      <dgm:t>
        <a:bodyPr/>
        <a:lstStyle/>
        <a:p>
          <a:endParaRPr lang="en-US"/>
        </a:p>
      </dgm:t>
    </dgm:pt>
    <dgm:pt modelId="{38F288B9-E2DC-B94B-9848-A35BA752A0C8}" type="pres">
      <dgm:prSet presAssocID="{DC00A195-0733-FE44-B7CC-EA3359F1483F}" presName="diagram" presStyleCnt="0">
        <dgm:presLayoutVars>
          <dgm:chPref val="1"/>
          <dgm:dir/>
          <dgm:animOne val="branch"/>
          <dgm:animLvl val="lvl"/>
          <dgm:resizeHandles/>
        </dgm:presLayoutVars>
      </dgm:prSet>
      <dgm:spPr/>
    </dgm:pt>
    <dgm:pt modelId="{93EC5932-78E5-654F-8CF1-C6998C4B481B}" type="pres">
      <dgm:prSet presAssocID="{EFA64204-C291-EF47-9357-E44886D2F3F6}" presName="root" presStyleCnt="0"/>
      <dgm:spPr/>
    </dgm:pt>
    <dgm:pt modelId="{CE727058-FC19-1D4B-B4BC-4229831FF77D}" type="pres">
      <dgm:prSet presAssocID="{EFA64204-C291-EF47-9357-E44886D2F3F6}" presName="rootComposite" presStyleCnt="0"/>
      <dgm:spPr/>
    </dgm:pt>
    <dgm:pt modelId="{AB202CCA-5CC0-5549-BBA5-7D30C7DC56E1}" type="pres">
      <dgm:prSet presAssocID="{EFA64204-C291-EF47-9357-E44886D2F3F6}" presName="rootText" presStyleLbl="node1" presStyleIdx="0" presStyleCnt="2"/>
      <dgm:spPr/>
    </dgm:pt>
    <dgm:pt modelId="{0523A8A2-EACB-C040-B61A-E09810C948D3}" type="pres">
      <dgm:prSet presAssocID="{EFA64204-C291-EF47-9357-E44886D2F3F6}" presName="rootConnector" presStyleLbl="node1" presStyleIdx="0" presStyleCnt="2"/>
      <dgm:spPr/>
    </dgm:pt>
    <dgm:pt modelId="{AA9B8579-B8B8-6D4C-B2CD-DD7F8E4C827B}" type="pres">
      <dgm:prSet presAssocID="{EFA64204-C291-EF47-9357-E44886D2F3F6}" presName="childShape" presStyleCnt="0"/>
      <dgm:spPr/>
    </dgm:pt>
    <dgm:pt modelId="{9C0FE5C1-A6E0-584E-A757-31232E3AD117}" type="pres">
      <dgm:prSet presAssocID="{BE97255E-1EB1-DC4F-8863-20FD1157A16B}" presName="Name13" presStyleLbl="parChTrans1D2" presStyleIdx="0" presStyleCnt="4"/>
      <dgm:spPr/>
    </dgm:pt>
    <dgm:pt modelId="{982D6E5F-D011-F140-BF04-C79918268B88}" type="pres">
      <dgm:prSet presAssocID="{FFCE572D-7A12-2045-A46A-11A6BCFC9411}" presName="childText" presStyleLbl="bgAcc1" presStyleIdx="0" presStyleCnt="4">
        <dgm:presLayoutVars>
          <dgm:bulletEnabled val="1"/>
        </dgm:presLayoutVars>
      </dgm:prSet>
      <dgm:spPr/>
    </dgm:pt>
    <dgm:pt modelId="{3D3A8C48-84A1-6347-BEE3-292ECFD3104B}" type="pres">
      <dgm:prSet presAssocID="{DC2AAD8F-ECD1-324C-A9A6-C4F762F1D78E}" presName="Name13" presStyleLbl="parChTrans1D2" presStyleIdx="1" presStyleCnt="4"/>
      <dgm:spPr/>
    </dgm:pt>
    <dgm:pt modelId="{6F992DFB-61BA-364F-963A-1D9381EDA4E5}" type="pres">
      <dgm:prSet presAssocID="{CB9F372A-EC48-DD43-B880-FD4F81E65C70}" presName="childText" presStyleLbl="bgAcc1" presStyleIdx="1" presStyleCnt="4">
        <dgm:presLayoutVars>
          <dgm:bulletEnabled val="1"/>
        </dgm:presLayoutVars>
      </dgm:prSet>
      <dgm:spPr/>
    </dgm:pt>
    <dgm:pt modelId="{BCDFEFD5-699B-0A41-BC87-FE7E59B22C27}" type="pres">
      <dgm:prSet presAssocID="{21B31E6B-5DB2-6247-BF94-6AB5B9F26F72}" presName="root" presStyleCnt="0"/>
      <dgm:spPr/>
    </dgm:pt>
    <dgm:pt modelId="{DD98295C-07BD-7241-8B97-03454E1C346F}" type="pres">
      <dgm:prSet presAssocID="{21B31E6B-5DB2-6247-BF94-6AB5B9F26F72}" presName="rootComposite" presStyleCnt="0"/>
      <dgm:spPr/>
    </dgm:pt>
    <dgm:pt modelId="{5C2D84F7-5133-5E47-BE29-EED288F5872D}" type="pres">
      <dgm:prSet presAssocID="{21B31E6B-5DB2-6247-BF94-6AB5B9F26F72}" presName="rootText" presStyleLbl="node1" presStyleIdx="1" presStyleCnt="2"/>
      <dgm:spPr/>
    </dgm:pt>
    <dgm:pt modelId="{B12E6141-83ED-8547-B2BB-9D19A92843A7}" type="pres">
      <dgm:prSet presAssocID="{21B31E6B-5DB2-6247-BF94-6AB5B9F26F72}" presName="rootConnector" presStyleLbl="node1" presStyleIdx="1" presStyleCnt="2"/>
      <dgm:spPr/>
    </dgm:pt>
    <dgm:pt modelId="{34BCE1F3-ECA3-0F42-8BDD-4D417B367D0B}" type="pres">
      <dgm:prSet presAssocID="{21B31E6B-5DB2-6247-BF94-6AB5B9F26F72}" presName="childShape" presStyleCnt="0"/>
      <dgm:spPr/>
    </dgm:pt>
    <dgm:pt modelId="{45D09644-4F9A-3442-8ED5-95F0AA7FC1AB}" type="pres">
      <dgm:prSet presAssocID="{4C9CF645-6AB4-A84D-8C80-1DEC3216CA3E}" presName="Name13" presStyleLbl="parChTrans1D2" presStyleIdx="2" presStyleCnt="4"/>
      <dgm:spPr/>
    </dgm:pt>
    <dgm:pt modelId="{C1E3A260-44BC-5B4A-AFB6-42AEDEDF2BC1}" type="pres">
      <dgm:prSet presAssocID="{1446955D-B30C-D243-B5BD-5E5D41CF5CE1}" presName="childText" presStyleLbl="bgAcc1" presStyleIdx="2" presStyleCnt="4">
        <dgm:presLayoutVars>
          <dgm:bulletEnabled val="1"/>
        </dgm:presLayoutVars>
      </dgm:prSet>
      <dgm:spPr/>
    </dgm:pt>
    <dgm:pt modelId="{7AFE852F-6F72-B94A-AD00-00DE862762D1}" type="pres">
      <dgm:prSet presAssocID="{E9EF07A6-562E-774D-A45A-E0CD0805B4DA}" presName="Name13" presStyleLbl="parChTrans1D2" presStyleIdx="3" presStyleCnt="4"/>
      <dgm:spPr/>
    </dgm:pt>
    <dgm:pt modelId="{9DBD4728-471B-8E42-A808-AFD3D639DF0D}" type="pres">
      <dgm:prSet presAssocID="{FE1C50A1-5596-8D4F-85BB-45E5419A99A8}" presName="childText" presStyleLbl="bgAcc1" presStyleIdx="3" presStyleCnt="4">
        <dgm:presLayoutVars>
          <dgm:bulletEnabled val="1"/>
        </dgm:presLayoutVars>
      </dgm:prSet>
      <dgm:spPr/>
    </dgm:pt>
  </dgm:ptLst>
  <dgm:cxnLst>
    <dgm:cxn modelId="{3A75650B-71C4-8D49-8349-3ABEC524A174}" srcId="{DC00A195-0733-FE44-B7CC-EA3359F1483F}" destId="{EFA64204-C291-EF47-9357-E44886D2F3F6}" srcOrd="0" destOrd="0" parTransId="{4A5DD0F3-6FCF-0D46-8746-7A51408CBAE0}" sibTransId="{F0D5DDFC-21A9-DF40-8587-C64B6761CDE7}"/>
    <dgm:cxn modelId="{5A02A60B-85AA-3A44-948E-B96B6F6DF4F3}" srcId="{DC00A195-0733-FE44-B7CC-EA3359F1483F}" destId="{21B31E6B-5DB2-6247-BF94-6AB5B9F26F72}" srcOrd="1" destOrd="0" parTransId="{D7BA61C9-65CC-B647-B362-8D4F684A1586}" sibTransId="{D9515DCF-D445-4C4E-A519-F6B7F4A19711}"/>
    <dgm:cxn modelId="{11D7651D-2421-7A44-92A2-A9BE2FB783BA}" type="presOf" srcId="{21B31E6B-5DB2-6247-BF94-6AB5B9F26F72}" destId="{5C2D84F7-5133-5E47-BE29-EED288F5872D}" srcOrd="0" destOrd="0" presId="urn:microsoft.com/office/officeart/2005/8/layout/hierarchy3"/>
    <dgm:cxn modelId="{0FCB332C-AE6F-FA49-879B-17411E7538C6}" srcId="{EFA64204-C291-EF47-9357-E44886D2F3F6}" destId="{FFCE572D-7A12-2045-A46A-11A6BCFC9411}" srcOrd="0" destOrd="0" parTransId="{BE97255E-1EB1-DC4F-8863-20FD1157A16B}" sibTransId="{DDCE322D-2044-1549-8643-DED6B6F328D7}"/>
    <dgm:cxn modelId="{47B1EF30-03E8-BC4D-88E7-A764849C0E39}" type="presOf" srcId="{EFA64204-C291-EF47-9357-E44886D2F3F6}" destId="{0523A8A2-EACB-C040-B61A-E09810C948D3}" srcOrd="1" destOrd="0" presId="urn:microsoft.com/office/officeart/2005/8/layout/hierarchy3"/>
    <dgm:cxn modelId="{7ED61735-3651-BE4C-A6FD-2D8A29A52419}" type="presOf" srcId="{FFCE572D-7A12-2045-A46A-11A6BCFC9411}" destId="{982D6E5F-D011-F140-BF04-C79918268B88}" srcOrd="0" destOrd="0" presId="urn:microsoft.com/office/officeart/2005/8/layout/hierarchy3"/>
    <dgm:cxn modelId="{04E6B54C-E424-A247-812C-A4B712347929}" type="presOf" srcId="{EFA64204-C291-EF47-9357-E44886D2F3F6}" destId="{AB202CCA-5CC0-5549-BBA5-7D30C7DC56E1}" srcOrd="0" destOrd="0" presId="urn:microsoft.com/office/officeart/2005/8/layout/hierarchy3"/>
    <dgm:cxn modelId="{356AC358-51AC-BD49-BBE3-09C5459AFC7F}" type="presOf" srcId="{DC2AAD8F-ECD1-324C-A9A6-C4F762F1D78E}" destId="{3D3A8C48-84A1-6347-BEE3-292ECFD3104B}" srcOrd="0" destOrd="0" presId="urn:microsoft.com/office/officeart/2005/8/layout/hierarchy3"/>
    <dgm:cxn modelId="{8711FB59-FF3E-D148-9846-1ECACF7BA6B2}" type="presOf" srcId="{1446955D-B30C-D243-B5BD-5E5D41CF5CE1}" destId="{C1E3A260-44BC-5B4A-AFB6-42AEDEDF2BC1}" srcOrd="0" destOrd="0" presId="urn:microsoft.com/office/officeart/2005/8/layout/hierarchy3"/>
    <dgm:cxn modelId="{52ADB262-A603-5642-B8DE-DF68384CAEEB}" type="presOf" srcId="{21B31E6B-5DB2-6247-BF94-6AB5B9F26F72}" destId="{B12E6141-83ED-8547-B2BB-9D19A92843A7}" srcOrd="1" destOrd="0" presId="urn:microsoft.com/office/officeart/2005/8/layout/hierarchy3"/>
    <dgm:cxn modelId="{670EED69-341E-5449-ADCC-34F3F5BC96BC}" type="presOf" srcId="{FE1C50A1-5596-8D4F-85BB-45E5419A99A8}" destId="{9DBD4728-471B-8E42-A808-AFD3D639DF0D}" srcOrd="0" destOrd="0" presId="urn:microsoft.com/office/officeart/2005/8/layout/hierarchy3"/>
    <dgm:cxn modelId="{340E726D-589C-5341-A9B4-CDBDB840C6F1}" type="presOf" srcId="{DC00A195-0733-FE44-B7CC-EA3359F1483F}" destId="{38F288B9-E2DC-B94B-9848-A35BA752A0C8}" srcOrd="0" destOrd="0" presId="urn:microsoft.com/office/officeart/2005/8/layout/hierarchy3"/>
    <dgm:cxn modelId="{0290417E-7F99-334C-98B0-18E4B5C1E3E6}" srcId="{21B31E6B-5DB2-6247-BF94-6AB5B9F26F72}" destId="{1446955D-B30C-D243-B5BD-5E5D41CF5CE1}" srcOrd="0" destOrd="0" parTransId="{4C9CF645-6AB4-A84D-8C80-1DEC3216CA3E}" sibTransId="{C8515C62-DC08-FF43-A7C3-4DD5E14D2890}"/>
    <dgm:cxn modelId="{D8797684-E6B2-3344-A9CB-6EE2844C9A5A}" srcId="{EFA64204-C291-EF47-9357-E44886D2F3F6}" destId="{CB9F372A-EC48-DD43-B880-FD4F81E65C70}" srcOrd="1" destOrd="0" parTransId="{DC2AAD8F-ECD1-324C-A9A6-C4F762F1D78E}" sibTransId="{30AB25F2-B1C7-174D-AC76-984C83DB0DBB}"/>
    <dgm:cxn modelId="{F38625A0-5E6A-BA49-A346-CC4E3EBB880A}" srcId="{21B31E6B-5DB2-6247-BF94-6AB5B9F26F72}" destId="{FE1C50A1-5596-8D4F-85BB-45E5419A99A8}" srcOrd="1" destOrd="0" parTransId="{E9EF07A6-562E-774D-A45A-E0CD0805B4DA}" sibTransId="{7F79C772-CB38-1F4C-A14A-E6FBB9D3BFEB}"/>
    <dgm:cxn modelId="{FF8F7DB4-A714-3449-9788-5F8C600091F9}" type="presOf" srcId="{BE97255E-1EB1-DC4F-8863-20FD1157A16B}" destId="{9C0FE5C1-A6E0-584E-A757-31232E3AD117}" srcOrd="0" destOrd="0" presId="urn:microsoft.com/office/officeart/2005/8/layout/hierarchy3"/>
    <dgm:cxn modelId="{D04F5AF1-F0AB-C34C-9D67-270D5ED17C0D}" type="presOf" srcId="{E9EF07A6-562E-774D-A45A-E0CD0805B4DA}" destId="{7AFE852F-6F72-B94A-AD00-00DE862762D1}" srcOrd="0" destOrd="0" presId="urn:microsoft.com/office/officeart/2005/8/layout/hierarchy3"/>
    <dgm:cxn modelId="{AA2671FA-ABCF-2C45-831A-918ACF90E3D2}" type="presOf" srcId="{CB9F372A-EC48-DD43-B880-FD4F81E65C70}" destId="{6F992DFB-61BA-364F-963A-1D9381EDA4E5}" srcOrd="0" destOrd="0" presId="urn:microsoft.com/office/officeart/2005/8/layout/hierarchy3"/>
    <dgm:cxn modelId="{B3B984FC-F96D-4649-AD14-1557E7AA398F}" type="presOf" srcId="{4C9CF645-6AB4-A84D-8C80-1DEC3216CA3E}" destId="{45D09644-4F9A-3442-8ED5-95F0AA7FC1AB}" srcOrd="0" destOrd="0" presId="urn:microsoft.com/office/officeart/2005/8/layout/hierarchy3"/>
    <dgm:cxn modelId="{3F56659B-07A9-054E-8580-BDD545D23FC8}" type="presParOf" srcId="{38F288B9-E2DC-B94B-9848-A35BA752A0C8}" destId="{93EC5932-78E5-654F-8CF1-C6998C4B481B}" srcOrd="0" destOrd="0" presId="urn:microsoft.com/office/officeart/2005/8/layout/hierarchy3"/>
    <dgm:cxn modelId="{E8689ABA-EC8E-6C4C-8094-71678480AF65}" type="presParOf" srcId="{93EC5932-78E5-654F-8CF1-C6998C4B481B}" destId="{CE727058-FC19-1D4B-B4BC-4229831FF77D}" srcOrd="0" destOrd="0" presId="urn:microsoft.com/office/officeart/2005/8/layout/hierarchy3"/>
    <dgm:cxn modelId="{EC12CCE2-341F-1C46-A8F5-18225D065988}" type="presParOf" srcId="{CE727058-FC19-1D4B-B4BC-4229831FF77D}" destId="{AB202CCA-5CC0-5549-BBA5-7D30C7DC56E1}" srcOrd="0" destOrd="0" presId="urn:microsoft.com/office/officeart/2005/8/layout/hierarchy3"/>
    <dgm:cxn modelId="{F9DEDACD-BA01-F24A-B994-396371579179}" type="presParOf" srcId="{CE727058-FC19-1D4B-B4BC-4229831FF77D}" destId="{0523A8A2-EACB-C040-B61A-E09810C948D3}" srcOrd="1" destOrd="0" presId="urn:microsoft.com/office/officeart/2005/8/layout/hierarchy3"/>
    <dgm:cxn modelId="{A4C52CF6-32CE-D549-9781-D6A315953364}" type="presParOf" srcId="{93EC5932-78E5-654F-8CF1-C6998C4B481B}" destId="{AA9B8579-B8B8-6D4C-B2CD-DD7F8E4C827B}" srcOrd="1" destOrd="0" presId="urn:microsoft.com/office/officeart/2005/8/layout/hierarchy3"/>
    <dgm:cxn modelId="{B967380E-6FA6-CD42-B815-BA696D796F2F}" type="presParOf" srcId="{AA9B8579-B8B8-6D4C-B2CD-DD7F8E4C827B}" destId="{9C0FE5C1-A6E0-584E-A757-31232E3AD117}" srcOrd="0" destOrd="0" presId="urn:microsoft.com/office/officeart/2005/8/layout/hierarchy3"/>
    <dgm:cxn modelId="{063D61A9-AC28-224F-A195-22F5BD1F18D9}" type="presParOf" srcId="{AA9B8579-B8B8-6D4C-B2CD-DD7F8E4C827B}" destId="{982D6E5F-D011-F140-BF04-C79918268B88}" srcOrd="1" destOrd="0" presId="urn:microsoft.com/office/officeart/2005/8/layout/hierarchy3"/>
    <dgm:cxn modelId="{719CED29-CE63-E449-B205-E937237DB26F}" type="presParOf" srcId="{AA9B8579-B8B8-6D4C-B2CD-DD7F8E4C827B}" destId="{3D3A8C48-84A1-6347-BEE3-292ECFD3104B}" srcOrd="2" destOrd="0" presId="urn:microsoft.com/office/officeart/2005/8/layout/hierarchy3"/>
    <dgm:cxn modelId="{DFD6A8D2-8FFA-154B-9790-769DF54B7A7D}" type="presParOf" srcId="{AA9B8579-B8B8-6D4C-B2CD-DD7F8E4C827B}" destId="{6F992DFB-61BA-364F-963A-1D9381EDA4E5}" srcOrd="3" destOrd="0" presId="urn:microsoft.com/office/officeart/2005/8/layout/hierarchy3"/>
    <dgm:cxn modelId="{E5664D52-B63B-7741-9CC3-F6DD4ABC14C4}" type="presParOf" srcId="{38F288B9-E2DC-B94B-9848-A35BA752A0C8}" destId="{BCDFEFD5-699B-0A41-BC87-FE7E59B22C27}" srcOrd="1" destOrd="0" presId="urn:microsoft.com/office/officeart/2005/8/layout/hierarchy3"/>
    <dgm:cxn modelId="{097D62D1-0D29-CA49-A60F-199C313D3F96}" type="presParOf" srcId="{BCDFEFD5-699B-0A41-BC87-FE7E59B22C27}" destId="{DD98295C-07BD-7241-8B97-03454E1C346F}" srcOrd="0" destOrd="0" presId="urn:microsoft.com/office/officeart/2005/8/layout/hierarchy3"/>
    <dgm:cxn modelId="{7957E01A-2A42-4244-947A-5AD857AA9A26}" type="presParOf" srcId="{DD98295C-07BD-7241-8B97-03454E1C346F}" destId="{5C2D84F7-5133-5E47-BE29-EED288F5872D}" srcOrd="0" destOrd="0" presId="urn:microsoft.com/office/officeart/2005/8/layout/hierarchy3"/>
    <dgm:cxn modelId="{9821D55F-F96A-554C-B55F-865346712494}" type="presParOf" srcId="{DD98295C-07BD-7241-8B97-03454E1C346F}" destId="{B12E6141-83ED-8547-B2BB-9D19A92843A7}" srcOrd="1" destOrd="0" presId="urn:microsoft.com/office/officeart/2005/8/layout/hierarchy3"/>
    <dgm:cxn modelId="{F26F6823-C8AB-954D-B87B-4601F59DB4A7}" type="presParOf" srcId="{BCDFEFD5-699B-0A41-BC87-FE7E59B22C27}" destId="{34BCE1F3-ECA3-0F42-8BDD-4D417B367D0B}" srcOrd="1" destOrd="0" presId="urn:microsoft.com/office/officeart/2005/8/layout/hierarchy3"/>
    <dgm:cxn modelId="{7DF5EC02-A32F-0F46-941F-F9E5E9291730}" type="presParOf" srcId="{34BCE1F3-ECA3-0F42-8BDD-4D417B367D0B}" destId="{45D09644-4F9A-3442-8ED5-95F0AA7FC1AB}" srcOrd="0" destOrd="0" presId="urn:microsoft.com/office/officeart/2005/8/layout/hierarchy3"/>
    <dgm:cxn modelId="{E57FB742-C7CF-1741-9053-254DE7394709}" type="presParOf" srcId="{34BCE1F3-ECA3-0F42-8BDD-4D417B367D0B}" destId="{C1E3A260-44BC-5B4A-AFB6-42AEDEDF2BC1}" srcOrd="1" destOrd="0" presId="urn:microsoft.com/office/officeart/2005/8/layout/hierarchy3"/>
    <dgm:cxn modelId="{E989F4C8-4EA5-344C-B983-36B79E8BAD2F}" type="presParOf" srcId="{34BCE1F3-ECA3-0F42-8BDD-4D417B367D0B}" destId="{7AFE852F-6F72-B94A-AD00-00DE862762D1}" srcOrd="2" destOrd="0" presId="urn:microsoft.com/office/officeart/2005/8/layout/hierarchy3"/>
    <dgm:cxn modelId="{5E069968-653A-BA48-AAA3-32FDAAB07A62}" type="presParOf" srcId="{34BCE1F3-ECA3-0F42-8BDD-4D417B367D0B}" destId="{9DBD4728-471B-8E42-A808-AFD3D639DF0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32488-B133-334F-8D6B-18A2046E956B}"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742F761D-B1AD-3A42-AA07-1FCDE74ED9CB}">
      <dgm:prSet phldrT="[Text]"/>
      <dgm:spPr/>
      <dgm:t>
        <a:bodyPr/>
        <a:lstStyle/>
        <a:p>
          <a:r>
            <a:rPr lang="en-US" dirty="0"/>
            <a:t>Evaluation of range of designs based on historical climate conditions</a:t>
          </a:r>
        </a:p>
      </dgm:t>
    </dgm:pt>
    <dgm:pt modelId="{1AD61603-20D2-3E40-BAC7-C73EA900530A}" type="parTrans" cxnId="{17E01EFF-DEA8-1649-A661-845C4249D50F}">
      <dgm:prSet/>
      <dgm:spPr/>
      <dgm:t>
        <a:bodyPr/>
        <a:lstStyle/>
        <a:p>
          <a:endParaRPr lang="en-US"/>
        </a:p>
      </dgm:t>
    </dgm:pt>
    <dgm:pt modelId="{70ECA8BA-888C-CE4A-8800-A730155D47B1}" type="sibTrans" cxnId="{17E01EFF-DEA8-1649-A661-845C4249D50F}">
      <dgm:prSet/>
      <dgm:spPr/>
      <dgm:t>
        <a:bodyPr/>
        <a:lstStyle/>
        <a:p>
          <a:endParaRPr lang="en-US"/>
        </a:p>
      </dgm:t>
    </dgm:pt>
    <dgm:pt modelId="{5A996533-D740-C04F-9759-E51282C56D65}">
      <dgm:prSet phldrT="[Text]"/>
      <dgm:spPr/>
      <dgm:t>
        <a:bodyPr/>
        <a:lstStyle/>
        <a:p>
          <a:r>
            <a:rPr lang="en-US" dirty="0"/>
            <a:t>Tradeoff analysis to assess alternative designs</a:t>
          </a:r>
        </a:p>
      </dgm:t>
    </dgm:pt>
    <dgm:pt modelId="{58FB35CF-C1F9-D74C-957A-A1E005E161A5}" type="parTrans" cxnId="{2896462A-AF6D-1F48-A0DB-B8AA24A69EDA}">
      <dgm:prSet/>
      <dgm:spPr/>
      <dgm:t>
        <a:bodyPr/>
        <a:lstStyle/>
        <a:p>
          <a:endParaRPr lang="en-US"/>
        </a:p>
      </dgm:t>
    </dgm:pt>
    <dgm:pt modelId="{6E0E0CD8-51D8-9545-94E7-3EBC9566B957}" type="sibTrans" cxnId="{2896462A-AF6D-1F48-A0DB-B8AA24A69EDA}">
      <dgm:prSet/>
      <dgm:spPr/>
      <dgm:t>
        <a:bodyPr/>
        <a:lstStyle/>
        <a:p>
          <a:endParaRPr lang="en-US"/>
        </a:p>
      </dgm:t>
    </dgm:pt>
    <dgm:pt modelId="{94D20E8F-6965-244C-B6D2-897F1AFAD8C2}">
      <dgm:prSet phldrT="[Text]"/>
      <dgm:spPr/>
      <dgm:t>
        <a:bodyPr/>
        <a:lstStyle/>
        <a:p>
          <a:r>
            <a:rPr lang="en-US" dirty="0"/>
            <a:t>Economic Analysis</a:t>
          </a:r>
        </a:p>
      </dgm:t>
    </dgm:pt>
    <dgm:pt modelId="{E5A5E467-A486-3747-999C-1C5BE34FAB61}" type="parTrans" cxnId="{BFEBA174-0A62-BB41-AFCF-56CAA2767CC6}">
      <dgm:prSet/>
      <dgm:spPr/>
      <dgm:t>
        <a:bodyPr/>
        <a:lstStyle/>
        <a:p>
          <a:endParaRPr lang="en-US"/>
        </a:p>
      </dgm:t>
    </dgm:pt>
    <dgm:pt modelId="{ADC5ED11-19D6-BD44-BB6C-4C23CA380BD0}" type="sibTrans" cxnId="{BFEBA174-0A62-BB41-AFCF-56CAA2767CC6}">
      <dgm:prSet/>
      <dgm:spPr/>
      <dgm:t>
        <a:bodyPr/>
        <a:lstStyle/>
        <a:p>
          <a:endParaRPr lang="en-US"/>
        </a:p>
      </dgm:t>
    </dgm:pt>
    <dgm:pt modelId="{2F1E4186-7327-F64C-9FEA-CE69D9268510}" type="pres">
      <dgm:prSet presAssocID="{B0C32488-B133-334F-8D6B-18A2046E956B}" presName="diagram" presStyleCnt="0">
        <dgm:presLayoutVars>
          <dgm:dir/>
          <dgm:resizeHandles val="exact"/>
        </dgm:presLayoutVars>
      </dgm:prSet>
      <dgm:spPr/>
    </dgm:pt>
    <dgm:pt modelId="{FA024F05-DC0C-6648-AF63-A75A1388CBB0}" type="pres">
      <dgm:prSet presAssocID="{742F761D-B1AD-3A42-AA07-1FCDE74ED9CB}" presName="node" presStyleLbl="node1" presStyleIdx="0" presStyleCnt="3">
        <dgm:presLayoutVars>
          <dgm:bulletEnabled val="1"/>
        </dgm:presLayoutVars>
      </dgm:prSet>
      <dgm:spPr/>
    </dgm:pt>
    <dgm:pt modelId="{D4309752-54E8-0D4B-833A-E27D0A6373AE}" type="pres">
      <dgm:prSet presAssocID="{70ECA8BA-888C-CE4A-8800-A730155D47B1}" presName="sibTrans" presStyleLbl="sibTrans2D1" presStyleIdx="0" presStyleCnt="2"/>
      <dgm:spPr/>
    </dgm:pt>
    <dgm:pt modelId="{D2D96B8E-DAC3-5648-87D2-3C2F93D56E6C}" type="pres">
      <dgm:prSet presAssocID="{70ECA8BA-888C-CE4A-8800-A730155D47B1}" presName="connectorText" presStyleLbl="sibTrans2D1" presStyleIdx="0" presStyleCnt="2"/>
      <dgm:spPr/>
    </dgm:pt>
    <dgm:pt modelId="{A1C97494-7B67-9342-8105-A0CE00486102}" type="pres">
      <dgm:prSet presAssocID="{5A996533-D740-C04F-9759-E51282C56D65}" presName="node" presStyleLbl="node1" presStyleIdx="1" presStyleCnt="3">
        <dgm:presLayoutVars>
          <dgm:bulletEnabled val="1"/>
        </dgm:presLayoutVars>
      </dgm:prSet>
      <dgm:spPr/>
    </dgm:pt>
    <dgm:pt modelId="{1A04D264-6966-C04F-950B-80AA6EBD37E4}" type="pres">
      <dgm:prSet presAssocID="{6E0E0CD8-51D8-9545-94E7-3EBC9566B957}" presName="sibTrans" presStyleLbl="sibTrans2D1" presStyleIdx="1" presStyleCnt="2"/>
      <dgm:spPr/>
    </dgm:pt>
    <dgm:pt modelId="{09121A6E-8704-BE48-95C9-D1247515E209}" type="pres">
      <dgm:prSet presAssocID="{6E0E0CD8-51D8-9545-94E7-3EBC9566B957}" presName="connectorText" presStyleLbl="sibTrans2D1" presStyleIdx="1" presStyleCnt="2"/>
      <dgm:spPr/>
    </dgm:pt>
    <dgm:pt modelId="{CE10CA8B-1A00-9443-A9DE-68AC5F1E621A}" type="pres">
      <dgm:prSet presAssocID="{94D20E8F-6965-244C-B6D2-897F1AFAD8C2}" presName="node" presStyleLbl="node1" presStyleIdx="2" presStyleCnt="3">
        <dgm:presLayoutVars>
          <dgm:bulletEnabled val="1"/>
        </dgm:presLayoutVars>
      </dgm:prSet>
      <dgm:spPr/>
    </dgm:pt>
  </dgm:ptLst>
  <dgm:cxnLst>
    <dgm:cxn modelId="{734ECB01-EAAC-C148-BE99-E5489353F266}" type="presOf" srcId="{6E0E0CD8-51D8-9545-94E7-3EBC9566B957}" destId="{1A04D264-6966-C04F-950B-80AA6EBD37E4}" srcOrd="0" destOrd="0" presId="urn:microsoft.com/office/officeart/2005/8/layout/process5"/>
    <dgm:cxn modelId="{C0A73407-4138-FC47-A29B-C23187337A4F}" type="presOf" srcId="{70ECA8BA-888C-CE4A-8800-A730155D47B1}" destId="{D4309752-54E8-0D4B-833A-E27D0A6373AE}" srcOrd="0" destOrd="0" presId="urn:microsoft.com/office/officeart/2005/8/layout/process5"/>
    <dgm:cxn modelId="{48E52809-1429-FB4C-A14F-E862250964EE}" type="presOf" srcId="{70ECA8BA-888C-CE4A-8800-A730155D47B1}" destId="{D2D96B8E-DAC3-5648-87D2-3C2F93D56E6C}" srcOrd="1" destOrd="0" presId="urn:microsoft.com/office/officeart/2005/8/layout/process5"/>
    <dgm:cxn modelId="{F88EE527-0720-A94B-A010-73C14DB11077}" type="presOf" srcId="{94D20E8F-6965-244C-B6D2-897F1AFAD8C2}" destId="{CE10CA8B-1A00-9443-A9DE-68AC5F1E621A}" srcOrd="0" destOrd="0" presId="urn:microsoft.com/office/officeart/2005/8/layout/process5"/>
    <dgm:cxn modelId="{2896462A-AF6D-1F48-A0DB-B8AA24A69EDA}" srcId="{B0C32488-B133-334F-8D6B-18A2046E956B}" destId="{5A996533-D740-C04F-9759-E51282C56D65}" srcOrd="1" destOrd="0" parTransId="{58FB35CF-C1F9-D74C-957A-A1E005E161A5}" sibTransId="{6E0E0CD8-51D8-9545-94E7-3EBC9566B957}"/>
    <dgm:cxn modelId="{C30B6633-31CF-B244-93E7-9999012D8990}" type="presOf" srcId="{6E0E0CD8-51D8-9545-94E7-3EBC9566B957}" destId="{09121A6E-8704-BE48-95C9-D1247515E209}" srcOrd="1" destOrd="0" presId="urn:microsoft.com/office/officeart/2005/8/layout/process5"/>
    <dgm:cxn modelId="{3B32FE4C-1EFA-9A40-BFE7-265F0B9AB7F4}" type="presOf" srcId="{742F761D-B1AD-3A42-AA07-1FCDE74ED9CB}" destId="{FA024F05-DC0C-6648-AF63-A75A1388CBB0}" srcOrd="0" destOrd="0" presId="urn:microsoft.com/office/officeart/2005/8/layout/process5"/>
    <dgm:cxn modelId="{BFEBA174-0A62-BB41-AFCF-56CAA2767CC6}" srcId="{B0C32488-B133-334F-8D6B-18A2046E956B}" destId="{94D20E8F-6965-244C-B6D2-897F1AFAD8C2}" srcOrd="2" destOrd="0" parTransId="{E5A5E467-A486-3747-999C-1C5BE34FAB61}" sibTransId="{ADC5ED11-19D6-BD44-BB6C-4C23CA380BD0}"/>
    <dgm:cxn modelId="{76CED79B-9CB5-1146-97BB-48276B070813}" type="presOf" srcId="{5A996533-D740-C04F-9759-E51282C56D65}" destId="{A1C97494-7B67-9342-8105-A0CE00486102}" srcOrd="0" destOrd="0" presId="urn:microsoft.com/office/officeart/2005/8/layout/process5"/>
    <dgm:cxn modelId="{473740D4-DDF2-D148-9DCD-66F4140AFD7A}" type="presOf" srcId="{B0C32488-B133-334F-8D6B-18A2046E956B}" destId="{2F1E4186-7327-F64C-9FEA-CE69D9268510}" srcOrd="0" destOrd="0" presId="urn:microsoft.com/office/officeart/2005/8/layout/process5"/>
    <dgm:cxn modelId="{17E01EFF-DEA8-1649-A661-845C4249D50F}" srcId="{B0C32488-B133-334F-8D6B-18A2046E956B}" destId="{742F761D-B1AD-3A42-AA07-1FCDE74ED9CB}" srcOrd="0" destOrd="0" parTransId="{1AD61603-20D2-3E40-BAC7-C73EA900530A}" sibTransId="{70ECA8BA-888C-CE4A-8800-A730155D47B1}"/>
    <dgm:cxn modelId="{2DFB9308-87D5-6C43-8E60-4C419D0FF443}" type="presParOf" srcId="{2F1E4186-7327-F64C-9FEA-CE69D9268510}" destId="{FA024F05-DC0C-6648-AF63-A75A1388CBB0}" srcOrd="0" destOrd="0" presId="urn:microsoft.com/office/officeart/2005/8/layout/process5"/>
    <dgm:cxn modelId="{F7D915F8-3A43-E24B-B959-B2C563D0CD42}" type="presParOf" srcId="{2F1E4186-7327-F64C-9FEA-CE69D9268510}" destId="{D4309752-54E8-0D4B-833A-E27D0A6373AE}" srcOrd="1" destOrd="0" presId="urn:microsoft.com/office/officeart/2005/8/layout/process5"/>
    <dgm:cxn modelId="{CE1F4295-2471-6740-8ED2-3C2DCC364E81}" type="presParOf" srcId="{D4309752-54E8-0D4B-833A-E27D0A6373AE}" destId="{D2D96B8E-DAC3-5648-87D2-3C2F93D56E6C}" srcOrd="0" destOrd="0" presId="urn:microsoft.com/office/officeart/2005/8/layout/process5"/>
    <dgm:cxn modelId="{133FFD25-FC7E-9A44-BCCA-4995C17DCDCE}" type="presParOf" srcId="{2F1E4186-7327-F64C-9FEA-CE69D9268510}" destId="{A1C97494-7B67-9342-8105-A0CE00486102}" srcOrd="2" destOrd="0" presId="urn:microsoft.com/office/officeart/2005/8/layout/process5"/>
    <dgm:cxn modelId="{8FA2DBBE-EA29-4E40-B101-9C16B4F655B3}" type="presParOf" srcId="{2F1E4186-7327-F64C-9FEA-CE69D9268510}" destId="{1A04D264-6966-C04F-950B-80AA6EBD37E4}" srcOrd="3" destOrd="0" presId="urn:microsoft.com/office/officeart/2005/8/layout/process5"/>
    <dgm:cxn modelId="{AC9CE998-08EA-514A-A222-5850578CAD4F}" type="presParOf" srcId="{1A04D264-6966-C04F-950B-80AA6EBD37E4}" destId="{09121A6E-8704-BE48-95C9-D1247515E209}" srcOrd="0" destOrd="0" presId="urn:microsoft.com/office/officeart/2005/8/layout/process5"/>
    <dgm:cxn modelId="{FAD08320-DC66-5F47-9C07-88FFBBE84EA1}" type="presParOf" srcId="{2F1E4186-7327-F64C-9FEA-CE69D9268510}" destId="{CE10CA8B-1A00-9443-A9DE-68AC5F1E621A}"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55718-EB4C-9946-A070-CD2DA7623418}" type="doc">
      <dgm:prSet loTypeId="urn:microsoft.com/office/officeart/2005/8/layout/hList3" loCatId="" qsTypeId="urn:microsoft.com/office/officeart/2005/8/quickstyle/simple1" qsCatId="simple" csTypeId="urn:microsoft.com/office/officeart/2005/8/colors/colorful5" csCatId="colorful" phldr="1"/>
      <dgm:spPr/>
      <dgm:t>
        <a:bodyPr/>
        <a:lstStyle/>
        <a:p>
          <a:endParaRPr lang="en-US"/>
        </a:p>
      </dgm:t>
    </dgm:pt>
    <dgm:pt modelId="{302DDC5A-FD79-334A-9689-72D2CBE50CF9}">
      <dgm:prSet phldrT="[Text]"/>
      <dgm:spPr/>
      <dgm:t>
        <a:bodyPr/>
        <a:lstStyle/>
        <a:p>
          <a:r>
            <a:rPr lang="en-US" dirty="0"/>
            <a:t>Breakout Groups by Hazard</a:t>
          </a:r>
        </a:p>
      </dgm:t>
    </dgm:pt>
    <dgm:pt modelId="{B98B58A8-1E12-7B4A-9E62-203B6A923F59}" type="parTrans" cxnId="{D178C918-90BB-CB4B-A36A-FB0E4B020C46}">
      <dgm:prSet/>
      <dgm:spPr/>
      <dgm:t>
        <a:bodyPr/>
        <a:lstStyle/>
        <a:p>
          <a:endParaRPr lang="en-US"/>
        </a:p>
      </dgm:t>
    </dgm:pt>
    <dgm:pt modelId="{4950FD19-776C-8A48-8DF2-9048D69D9EE1}" type="sibTrans" cxnId="{D178C918-90BB-CB4B-A36A-FB0E4B020C46}">
      <dgm:prSet/>
      <dgm:spPr/>
      <dgm:t>
        <a:bodyPr/>
        <a:lstStyle/>
        <a:p>
          <a:endParaRPr lang="en-US"/>
        </a:p>
      </dgm:t>
    </dgm:pt>
    <dgm:pt modelId="{6A3F08CE-BAE6-E543-915B-32E7BA8BC3BD}">
      <dgm:prSet phldrT="[Text]"/>
      <dgm:spPr/>
      <dgm:t>
        <a:bodyPr/>
        <a:lstStyle/>
        <a:p>
          <a:r>
            <a:rPr lang="en-US" dirty="0"/>
            <a:t>Heat</a:t>
          </a:r>
        </a:p>
      </dgm:t>
    </dgm:pt>
    <dgm:pt modelId="{5CA4AA09-FBB9-DF4B-9E54-749BFA25D49D}" type="parTrans" cxnId="{8AC2C64D-9C89-2B4D-B4BF-806354375647}">
      <dgm:prSet/>
      <dgm:spPr/>
      <dgm:t>
        <a:bodyPr/>
        <a:lstStyle/>
        <a:p>
          <a:endParaRPr lang="en-US"/>
        </a:p>
      </dgm:t>
    </dgm:pt>
    <dgm:pt modelId="{84D3EE78-12B0-7946-A1FC-2A7D129E1F44}" type="sibTrans" cxnId="{8AC2C64D-9C89-2B4D-B4BF-806354375647}">
      <dgm:prSet/>
      <dgm:spPr/>
      <dgm:t>
        <a:bodyPr/>
        <a:lstStyle/>
        <a:p>
          <a:endParaRPr lang="en-US"/>
        </a:p>
      </dgm:t>
    </dgm:pt>
    <dgm:pt modelId="{68E15042-CCAA-2745-8C11-F8179E779A29}">
      <dgm:prSet phldrT="[Text]"/>
      <dgm:spPr/>
      <dgm:t>
        <a:bodyPr/>
        <a:lstStyle/>
        <a:p>
          <a:r>
            <a:rPr lang="en-US" dirty="0"/>
            <a:t>Heavy Rain</a:t>
          </a:r>
        </a:p>
      </dgm:t>
    </dgm:pt>
    <dgm:pt modelId="{8830F95A-DFC4-B64B-944C-F46A70E6C4D0}" type="parTrans" cxnId="{C480E393-978F-7E4D-9504-49D0E55558BD}">
      <dgm:prSet/>
      <dgm:spPr/>
      <dgm:t>
        <a:bodyPr/>
        <a:lstStyle/>
        <a:p>
          <a:endParaRPr lang="en-US"/>
        </a:p>
      </dgm:t>
    </dgm:pt>
    <dgm:pt modelId="{38C3081F-26B4-1543-95AF-918D36EF0179}" type="sibTrans" cxnId="{C480E393-978F-7E4D-9504-49D0E55558BD}">
      <dgm:prSet/>
      <dgm:spPr/>
      <dgm:t>
        <a:bodyPr/>
        <a:lstStyle/>
        <a:p>
          <a:endParaRPr lang="en-US"/>
        </a:p>
      </dgm:t>
    </dgm:pt>
    <dgm:pt modelId="{9BB8D58E-E824-BA4C-93FF-FA96AABA1E5F}">
      <dgm:prSet phldrT="[Text]"/>
      <dgm:spPr/>
      <dgm:t>
        <a:bodyPr/>
        <a:lstStyle/>
        <a:p>
          <a:r>
            <a:rPr lang="en-US" dirty="0"/>
            <a:t>Water Flow (+/-)</a:t>
          </a:r>
        </a:p>
      </dgm:t>
    </dgm:pt>
    <dgm:pt modelId="{4E7E441A-B071-1F46-B891-2D86A7536E7B}" type="parTrans" cxnId="{F0B97816-EE6D-A741-BBCA-D204E8811C07}">
      <dgm:prSet/>
      <dgm:spPr/>
      <dgm:t>
        <a:bodyPr/>
        <a:lstStyle/>
        <a:p>
          <a:endParaRPr lang="en-US"/>
        </a:p>
      </dgm:t>
    </dgm:pt>
    <dgm:pt modelId="{7C00BC22-B3D6-D848-8F46-B5C336D121A0}" type="sibTrans" cxnId="{F0B97816-EE6D-A741-BBCA-D204E8811C07}">
      <dgm:prSet/>
      <dgm:spPr/>
      <dgm:t>
        <a:bodyPr/>
        <a:lstStyle/>
        <a:p>
          <a:endParaRPr lang="en-US"/>
        </a:p>
      </dgm:t>
    </dgm:pt>
    <dgm:pt modelId="{6E1BB1C7-F5D5-EB4D-A329-AAA0D6ED890D}" type="pres">
      <dgm:prSet presAssocID="{E9655718-EB4C-9946-A070-CD2DA7623418}" presName="composite" presStyleCnt="0">
        <dgm:presLayoutVars>
          <dgm:chMax val="1"/>
          <dgm:dir/>
          <dgm:resizeHandles val="exact"/>
        </dgm:presLayoutVars>
      </dgm:prSet>
      <dgm:spPr/>
    </dgm:pt>
    <dgm:pt modelId="{296D458D-567A-6544-9E54-4E14DB173E2F}" type="pres">
      <dgm:prSet presAssocID="{302DDC5A-FD79-334A-9689-72D2CBE50CF9}" presName="roof" presStyleLbl="dkBgShp" presStyleIdx="0" presStyleCnt="2"/>
      <dgm:spPr/>
    </dgm:pt>
    <dgm:pt modelId="{7A14EACD-E093-E14C-9363-4C559903B04A}" type="pres">
      <dgm:prSet presAssocID="{302DDC5A-FD79-334A-9689-72D2CBE50CF9}" presName="pillars" presStyleCnt="0"/>
      <dgm:spPr/>
    </dgm:pt>
    <dgm:pt modelId="{C4BE886A-21AD-744D-8D5E-741A61782919}" type="pres">
      <dgm:prSet presAssocID="{302DDC5A-FD79-334A-9689-72D2CBE50CF9}" presName="pillar1" presStyleLbl="node1" presStyleIdx="0" presStyleCnt="3">
        <dgm:presLayoutVars>
          <dgm:bulletEnabled val="1"/>
        </dgm:presLayoutVars>
      </dgm:prSet>
      <dgm:spPr/>
    </dgm:pt>
    <dgm:pt modelId="{7B4A4752-2C03-F241-869A-3048EAE35533}" type="pres">
      <dgm:prSet presAssocID="{68E15042-CCAA-2745-8C11-F8179E779A29}" presName="pillarX" presStyleLbl="node1" presStyleIdx="1" presStyleCnt="3">
        <dgm:presLayoutVars>
          <dgm:bulletEnabled val="1"/>
        </dgm:presLayoutVars>
      </dgm:prSet>
      <dgm:spPr/>
    </dgm:pt>
    <dgm:pt modelId="{57602FD1-FED3-464A-AE2F-30E542FA0758}" type="pres">
      <dgm:prSet presAssocID="{9BB8D58E-E824-BA4C-93FF-FA96AABA1E5F}" presName="pillarX" presStyleLbl="node1" presStyleIdx="2" presStyleCnt="3">
        <dgm:presLayoutVars>
          <dgm:bulletEnabled val="1"/>
        </dgm:presLayoutVars>
      </dgm:prSet>
      <dgm:spPr/>
    </dgm:pt>
    <dgm:pt modelId="{408FBFE7-803B-894C-BDD3-0D6DA362E828}" type="pres">
      <dgm:prSet presAssocID="{302DDC5A-FD79-334A-9689-72D2CBE50CF9}" presName="base" presStyleLbl="dkBgShp" presStyleIdx="1" presStyleCnt="2"/>
      <dgm:spPr/>
    </dgm:pt>
  </dgm:ptLst>
  <dgm:cxnLst>
    <dgm:cxn modelId="{F0B97816-EE6D-A741-BBCA-D204E8811C07}" srcId="{302DDC5A-FD79-334A-9689-72D2CBE50CF9}" destId="{9BB8D58E-E824-BA4C-93FF-FA96AABA1E5F}" srcOrd="2" destOrd="0" parTransId="{4E7E441A-B071-1F46-B891-2D86A7536E7B}" sibTransId="{7C00BC22-B3D6-D848-8F46-B5C336D121A0}"/>
    <dgm:cxn modelId="{D178C918-90BB-CB4B-A36A-FB0E4B020C46}" srcId="{E9655718-EB4C-9946-A070-CD2DA7623418}" destId="{302DDC5A-FD79-334A-9689-72D2CBE50CF9}" srcOrd="0" destOrd="0" parTransId="{B98B58A8-1E12-7B4A-9E62-203B6A923F59}" sibTransId="{4950FD19-776C-8A48-8DF2-9048D69D9EE1}"/>
    <dgm:cxn modelId="{8AC2C64D-9C89-2B4D-B4BF-806354375647}" srcId="{302DDC5A-FD79-334A-9689-72D2CBE50CF9}" destId="{6A3F08CE-BAE6-E543-915B-32E7BA8BC3BD}" srcOrd="0" destOrd="0" parTransId="{5CA4AA09-FBB9-DF4B-9E54-749BFA25D49D}" sibTransId="{84D3EE78-12B0-7946-A1FC-2A7D129E1F44}"/>
    <dgm:cxn modelId="{C480E393-978F-7E4D-9504-49D0E55558BD}" srcId="{302DDC5A-FD79-334A-9689-72D2CBE50CF9}" destId="{68E15042-CCAA-2745-8C11-F8179E779A29}" srcOrd="1" destOrd="0" parTransId="{8830F95A-DFC4-B64B-944C-F46A70E6C4D0}" sibTransId="{38C3081F-26B4-1543-95AF-918D36EF0179}"/>
    <dgm:cxn modelId="{7B34BCA3-2DC5-6945-9F1F-69F71E1F8D29}" type="presOf" srcId="{E9655718-EB4C-9946-A070-CD2DA7623418}" destId="{6E1BB1C7-F5D5-EB4D-A329-AAA0D6ED890D}" srcOrd="0" destOrd="0" presId="urn:microsoft.com/office/officeart/2005/8/layout/hList3"/>
    <dgm:cxn modelId="{47ACEBC3-C003-3648-88DF-AC8BC53D295E}" type="presOf" srcId="{302DDC5A-FD79-334A-9689-72D2CBE50CF9}" destId="{296D458D-567A-6544-9E54-4E14DB173E2F}" srcOrd="0" destOrd="0" presId="urn:microsoft.com/office/officeart/2005/8/layout/hList3"/>
    <dgm:cxn modelId="{8E34E4D7-E620-1A40-BDC1-2DDE2E0292AB}" type="presOf" srcId="{6A3F08CE-BAE6-E543-915B-32E7BA8BC3BD}" destId="{C4BE886A-21AD-744D-8D5E-741A61782919}" srcOrd="0" destOrd="0" presId="urn:microsoft.com/office/officeart/2005/8/layout/hList3"/>
    <dgm:cxn modelId="{E64B1CDF-8A9B-054A-9E81-EE1A12D466AC}" type="presOf" srcId="{68E15042-CCAA-2745-8C11-F8179E779A29}" destId="{7B4A4752-2C03-F241-869A-3048EAE35533}" srcOrd="0" destOrd="0" presId="urn:microsoft.com/office/officeart/2005/8/layout/hList3"/>
    <dgm:cxn modelId="{21C39AEC-367F-7642-AC02-68AE037C312A}" type="presOf" srcId="{9BB8D58E-E824-BA4C-93FF-FA96AABA1E5F}" destId="{57602FD1-FED3-464A-AE2F-30E542FA0758}" srcOrd="0" destOrd="0" presId="urn:microsoft.com/office/officeart/2005/8/layout/hList3"/>
    <dgm:cxn modelId="{8CFD844B-A56E-1C45-9DFF-752031A5682C}" type="presParOf" srcId="{6E1BB1C7-F5D5-EB4D-A329-AAA0D6ED890D}" destId="{296D458D-567A-6544-9E54-4E14DB173E2F}" srcOrd="0" destOrd="0" presId="urn:microsoft.com/office/officeart/2005/8/layout/hList3"/>
    <dgm:cxn modelId="{FBA3E7D1-EAA1-CD44-B301-90C466FCBF8D}" type="presParOf" srcId="{6E1BB1C7-F5D5-EB4D-A329-AAA0D6ED890D}" destId="{7A14EACD-E093-E14C-9363-4C559903B04A}" srcOrd="1" destOrd="0" presId="urn:microsoft.com/office/officeart/2005/8/layout/hList3"/>
    <dgm:cxn modelId="{9D9D8FBC-FB07-2141-A011-A3D5986404EA}" type="presParOf" srcId="{7A14EACD-E093-E14C-9363-4C559903B04A}" destId="{C4BE886A-21AD-744D-8D5E-741A61782919}" srcOrd="0" destOrd="0" presId="urn:microsoft.com/office/officeart/2005/8/layout/hList3"/>
    <dgm:cxn modelId="{6AD07605-AA8E-E44F-B2C3-599BF2532062}" type="presParOf" srcId="{7A14EACD-E093-E14C-9363-4C559903B04A}" destId="{7B4A4752-2C03-F241-869A-3048EAE35533}" srcOrd="1" destOrd="0" presId="urn:microsoft.com/office/officeart/2005/8/layout/hList3"/>
    <dgm:cxn modelId="{52EB0CEB-41BC-9548-946B-8BB635C35E5B}" type="presParOf" srcId="{7A14EACD-E093-E14C-9363-4C559903B04A}" destId="{57602FD1-FED3-464A-AE2F-30E542FA0758}" srcOrd="2" destOrd="0" presId="urn:microsoft.com/office/officeart/2005/8/layout/hList3"/>
    <dgm:cxn modelId="{2080B119-7D46-EA48-8C04-B02C16F3C484}" type="presParOf" srcId="{6E1BB1C7-F5D5-EB4D-A329-AAA0D6ED890D}" destId="{408FBFE7-803B-894C-BDD3-0D6DA362E82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02CCA-5CC0-5549-BBA5-7D30C7DC56E1}">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Tree planting</a:t>
          </a:r>
        </a:p>
      </dsp:txBody>
      <dsp:txXfrm>
        <a:off x="470066" y="34496"/>
        <a:ext cx="2253718" cy="1092859"/>
      </dsp:txXfrm>
    </dsp:sp>
    <dsp:sp modelId="{9C0FE5C1-A6E0-584E-A757-31232E3AD117}">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D6E5F-D011-F140-BF04-C79918268B88}">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To reduce erosion on riverbanks</a:t>
          </a:r>
        </a:p>
      </dsp:txBody>
      <dsp:txXfrm>
        <a:off x="934410" y="1485570"/>
        <a:ext cx="1789374" cy="1092859"/>
      </dsp:txXfrm>
    </dsp:sp>
    <dsp:sp modelId="{3D3A8C48-84A1-6347-BEE3-292ECFD3104B}">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992DFB-61BA-364F-963A-1D9381EDA4E5}">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To reduce landslides on slopes</a:t>
          </a:r>
        </a:p>
      </dsp:txBody>
      <dsp:txXfrm>
        <a:off x="934410" y="2936644"/>
        <a:ext cx="1789374" cy="1092859"/>
      </dsp:txXfrm>
    </dsp:sp>
    <dsp:sp modelId="{5C2D84F7-5133-5E47-BE29-EED288F5872D}">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Forest Conservation</a:t>
          </a:r>
        </a:p>
      </dsp:txBody>
      <dsp:txXfrm>
        <a:off x="3372214" y="34496"/>
        <a:ext cx="2253718" cy="1092859"/>
      </dsp:txXfrm>
    </dsp:sp>
    <dsp:sp modelId="{45D09644-4F9A-3442-8ED5-95F0AA7FC1AB}">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E3A260-44BC-5B4A-AFB6-42AEDEDF2BC1}">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To protect water supply</a:t>
          </a:r>
        </a:p>
      </dsp:txBody>
      <dsp:txXfrm>
        <a:off x="3836558" y="1485570"/>
        <a:ext cx="1789374" cy="1092859"/>
      </dsp:txXfrm>
    </dsp:sp>
    <dsp:sp modelId="{7AFE852F-6F72-B94A-AD00-00DE862762D1}">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BD4728-471B-8E42-A808-AFD3D639DF0D}">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Co-benefits </a:t>
          </a:r>
          <a:r>
            <a:rPr lang="en-US" sz="2400" kern="1200"/>
            <a:t>for communities</a:t>
          </a:r>
        </a:p>
      </dsp:txBody>
      <dsp:txXfrm>
        <a:off x="3836558" y="2936644"/>
        <a:ext cx="1789374"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24F05-DC0C-6648-AF63-A75A1388CBB0}">
      <dsp:nvSpPr>
        <dsp:cNvPr id="0" name=""/>
        <dsp:cNvSpPr/>
      </dsp:nvSpPr>
      <dsp:spPr>
        <a:xfrm>
          <a:off x="1190" y="793"/>
          <a:ext cx="2539007" cy="1523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Evaluation of range of designs based on historical climate conditions</a:t>
          </a:r>
        </a:p>
      </dsp:txBody>
      <dsp:txXfrm>
        <a:off x="45809" y="45412"/>
        <a:ext cx="2449769" cy="1434166"/>
      </dsp:txXfrm>
    </dsp:sp>
    <dsp:sp modelId="{D4309752-54E8-0D4B-833A-E27D0A6373AE}">
      <dsp:nvSpPr>
        <dsp:cNvPr id="0" name=""/>
        <dsp:cNvSpPr/>
      </dsp:nvSpPr>
      <dsp:spPr>
        <a:xfrm>
          <a:off x="2763631" y="447659"/>
          <a:ext cx="538269" cy="629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763631" y="573594"/>
        <a:ext cx="376788" cy="377803"/>
      </dsp:txXfrm>
    </dsp:sp>
    <dsp:sp modelId="{A1C97494-7B67-9342-8105-A0CE00486102}">
      <dsp:nvSpPr>
        <dsp:cNvPr id="0" name=""/>
        <dsp:cNvSpPr/>
      </dsp:nvSpPr>
      <dsp:spPr>
        <a:xfrm>
          <a:off x="3555801" y="793"/>
          <a:ext cx="2539007" cy="1523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Tradeoff analysis to assess alternative designs</a:t>
          </a:r>
        </a:p>
      </dsp:txBody>
      <dsp:txXfrm>
        <a:off x="3600420" y="45412"/>
        <a:ext cx="2449769" cy="1434166"/>
      </dsp:txXfrm>
    </dsp:sp>
    <dsp:sp modelId="{1A04D264-6966-C04F-950B-80AA6EBD37E4}">
      <dsp:nvSpPr>
        <dsp:cNvPr id="0" name=""/>
        <dsp:cNvSpPr/>
      </dsp:nvSpPr>
      <dsp:spPr>
        <a:xfrm rot="5400000">
          <a:off x="4556170" y="1701928"/>
          <a:ext cx="538269" cy="629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4636404" y="1747630"/>
        <a:ext cx="377803" cy="376788"/>
      </dsp:txXfrm>
    </dsp:sp>
    <dsp:sp modelId="{CE10CA8B-1A00-9443-A9DE-68AC5F1E621A}">
      <dsp:nvSpPr>
        <dsp:cNvPr id="0" name=""/>
        <dsp:cNvSpPr/>
      </dsp:nvSpPr>
      <dsp:spPr>
        <a:xfrm>
          <a:off x="3555801" y="2539801"/>
          <a:ext cx="2539007" cy="1523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Economic Analysis</a:t>
          </a:r>
        </a:p>
      </dsp:txBody>
      <dsp:txXfrm>
        <a:off x="3600420" y="2584420"/>
        <a:ext cx="2449769" cy="1434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D458D-567A-6544-9E54-4E14DB173E2F}">
      <dsp:nvSpPr>
        <dsp:cNvPr id="0" name=""/>
        <dsp:cNvSpPr/>
      </dsp:nvSpPr>
      <dsp:spPr>
        <a:xfrm>
          <a:off x="0" y="0"/>
          <a:ext cx="6096000" cy="121920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Breakout Groups by Hazard</a:t>
          </a:r>
        </a:p>
      </dsp:txBody>
      <dsp:txXfrm>
        <a:off x="0" y="0"/>
        <a:ext cx="6096000" cy="1219200"/>
      </dsp:txXfrm>
    </dsp:sp>
    <dsp:sp modelId="{C4BE886A-21AD-744D-8D5E-741A61782919}">
      <dsp:nvSpPr>
        <dsp:cNvPr id="0" name=""/>
        <dsp:cNvSpPr/>
      </dsp:nvSpPr>
      <dsp:spPr>
        <a:xfrm>
          <a:off x="2976" y="1219200"/>
          <a:ext cx="2030015" cy="25603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Heat</a:t>
          </a:r>
        </a:p>
      </dsp:txBody>
      <dsp:txXfrm>
        <a:off x="2976" y="1219200"/>
        <a:ext cx="2030015" cy="2560320"/>
      </dsp:txXfrm>
    </dsp:sp>
    <dsp:sp modelId="{7B4A4752-2C03-F241-869A-3048EAE35533}">
      <dsp:nvSpPr>
        <dsp:cNvPr id="0" name=""/>
        <dsp:cNvSpPr/>
      </dsp:nvSpPr>
      <dsp:spPr>
        <a:xfrm>
          <a:off x="2032992" y="1219200"/>
          <a:ext cx="2030015" cy="256032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Heavy Rain</a:t>
          </a:r>
        </a:p>
      </dsp:txBody>
      <dsp:txXfrm>
        <a:off x="2032992" y="1219200"/>
        <a:ext cx="2030015" cy="2560320"/>
      </dsp:txXfrm>
    </dsp:sp>
    <dsp:sp modelId="{57602FD1-FED3-464A-AE2F-30E542FA0758}">
      <dsp:nvSpPr>
        <dsp:cNvPr id="0" name=""/>
        <dsp:cNvSpPr/>
      </dsp:nvSpPr>
      <dsp:spPr>
        <a:xfrm>
          <a:off x="4063007" y="1219200"/>
          <a:ext cx="2030015" cy="256032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Water Flow (+/-)</a:t>
          </a:r>
        </a:p>
      </dsp:txBody>
      <dsp:txXfrm>
        <a:off x="4063007" y="1219200"/>
        <a:ext cx="2030015" cy="2560320"/>
      </dsp:txXfrm>
    </dsp:sp>
    <dsp:sp modelId="{408FBFE7-803B-894C-BDD3-0D6DA362E828}">
      <dsp:nvSpPr>
        <dsp:cNvPr id="0" name=""/>
        <dsp:cNvSpPr/>
      </dsp:nvSpPr>
      <dsp:spPr>
        <a:xfrm>
          <a:off x="0" y="3779520"/>
          <a:ext cx="6096000" cy="28448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10/27/22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27/10/2022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ydropower.org/publications/hydropower-sector-climate-resilience-gui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ydropower.org/publications/hydropower-sector-climate-resilience-gui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ydropower.org/publications/hydropower-sector-climate-resilience-gui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a:t>
            </a:fld>
            <a:endParaRPr lang="en-GB"/>
          </a:p>
        </p:txBody>
      </p:sp>
    </p:spTree>
    <p:extLst>
      <p:ext uri="{BB962C8B-B14F-4D97-AF65-F5344CB8AC3E}">
        <p14:creationId xmlns:p14="http://schemas.microsoft.com/office/powerpoint/2010/main" val="36775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International Hydropower Association, 2019. Hydropower Sector Climate Resilience Guide. London, United Kingdom</a:t>
            </a:r>
            <a:endParaRPr lang="en-US" dirty="0"/>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9</a:t>
            </a:fld>
            <a:endParaRPr lang="en-GB"/>
          </a:p>
        </p:txBody>
      </p:sp>
    </p:spTree>
    <p:extLst>
      <p:ext uri="{BB962C8B-B14F-4D97-AF65-F5344CB8AC3E}">
        <p14:creationId xmlns:p14="http://schemas.microsoft.com/office/powerpoint/2010/main" val="256673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International Hydropower Association, 2019. Hydropower Sector Climate Resilience Guide. London, United Kingdom</a:t>
            </a:r>
            <a:endParaRPr lang="en-US" dirty="0"/>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10</a:t>
            </a:fld>
            <a:endParaRPr lang="en-GB"/>
          </a:p>
        </p:txBody>
      </p:sp>
    </p:spTree>
    <p:extLst>
      <p:ext uri="{BB962C8B-B14F-4D97-AF65-F5344CB8AC3E}">
        <p14:creationId xmlns:p14="http://schemas.microsoft.com/office/powerpoint/2010/main" val="2308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International Hydropower Association, 2019. Hydropower Sector Climate Resilience Guide. London, United Kingdom</a:t>
            </a:r>
            <a:endParaRPr lang="en-US" dirty="0"/>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11</a:t>
            </a:fld>
            <a:endParaRPr lang="en-GB"/>
          </a:p>
        </p:txBody>
      </p:sp>
    </p:spTree>
    <p:extLst>
      <p:ext uri="{BB962C8B-B14F-4D97-AF65-F5344CB8AC3E}">
        <p14:creationId xmlns:p14="http://schemas.microsoft.com/office/powerpoint/2010/main" val="395901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a:t>
            </a:r>
            <a:r>
              <a:rPr lang="en-US" sz="1200" kern="1200" dirty="0">
                <a:solidFill>
                  <a:schemeClr val="tx1"/>
                </a:solidFill>
                <a:effectLst/>
                <a:latin typeface="+mn-lt"/>
                <a:ea typeface="+mn-ea"/>
                <a:cs typeface="+mn-cs"/>
              </a:rPr>
              <a:t>Each study began by evaluating a range of designs under historical climate conditions. This approach is</a:t>
            </a:r>
          </a:p>
          <a:p>
            <a:r>
              <a:rPr lang="en-US" sz="1200" kern="1200" dirty="0">
                <a:solidFill>
                  <a:schemeClr val="tx1"/>
                </a:solidFill>
                <a:effectLst/>
                <a:latin typeface="+mn-lt"/>
                <a:ea typeface="+mn-ea"/>
                <a:cs typeface="+mn-cs"/>
              </a:rPr>
              <a:t>analogous to the approach taken in a standard pre-feasibility or feasibility study, and identifies a design</a:t>
            </a:r>
          </a:p>
          <a:p>
            <a:r>
              <a:rPr lang="en-US" sz="1200" kern="1200" dirty="0">
                <a:solidFill>
                  <a:schemeClr val="tx1"/>
                </a:solidFill>
                <a:effectLst/>
                <a:latin typeface="+mn-lt"/>
                <a:ea typeface="+mn-ea"/>
                <a:cs typeface="+mn-cs"/>
              </a:rPr>
              <a:t>that is optimized based on historical climate. This design will not necessarily coincide with the one</a:t>
            </a:r>
          </a:p>
          <a:p>
            <a:r>
              <a:rPr lang="en-US" sz="1200" kern="1200" dirty="0">
                <a:solidFill>
                  <a:schemeClr val="tx1"/>
                </a:solidFill>
                <a:effectLst/>
                <a:latin typeface="+mn-lt"/>
                <a:ea typeface="+mn-ea"/>
                <a:cs typeface="+mn-cs"/>
              </a:rPr>
              <a:t>proposed in the project’s feasibility studies, as the latter benefit from a range of information on factor</a:t>
            </a:r>
          </a:p>
          <a:p>
            <a:r>
              <a:rPr lang="en-US" sz="1200" kern="1200" dirty="0">
                <a:solidFill>
                  <a:schemeClr val="tx1"/>
                </a:solidFill>
                <a:effectLst/>
                <a:latin typeface="+mn-lt"/>
                <a:ea typeface="+mn-ea"/>
                <a:cs typeface="+mn-cs"/>
              </a:rPr>
              <a:t>influencing design, wider than those available to the study team of the present report. The analyses</a:t>
            </a:r>
          </a:p>
          <a:p>
            <a:r>
              <a:rPr lang="en-US" sz="1200" kern="1200" dirty="0">
                <a:solidFill>
                  <a:schemeClr val="tx1"/>
                </a:solidFill>
                <a:effectLst/>
                <a:latin typeface="+mn-lt"/>
                <a:ea typeface="+mn-ea"/>
                <a:cs typeface="+mn-cs"/>
              </a:rPr>
              <a:t>then evaluate the climate sensitivity of the same design alternatives, or a subset, by evaluating their</a:t>
            </a:r>
          </a:p>
          <a:p>
            <a:r>
              <a:rPr lang="en-US" sz="1200" kern="1200" dirty="0">
                <a:solidFill>
                  <a:schemeClr val="tx1"/>
                </a:solidFill>
                <a:effectLst/>
                <a:latin typeface="+mn-lt"/>
                <a:ea typeface="+mn-ea"/>
                <a:cs typeface="+mn-cs"/>
              </a:rPr>
              <a:t>performance under a broad range of plausible future conditions. These results help identify one or more</a:t>
            </a:r>
          </a:p>
          <a:p>
            <a:r>
              <a:rPr lang="en-US" sz="1200" kern="1200" dirty="0">
                <a:solidFill>
                  <a:schemeClr val="tx1"/>
                </a:solidFill>
                <a:effectLst/>
                <a:latin typeface="+mn-lt"/>
                <a:ea typeface="+mn-ea"/>
                <a:cs typeface="+mn-cs"/>
              </a:rPr>
              <a:t>robust designs (i.e. design capable of delivering acceptable performance under a wide range of climate</a:t>
            </a:r>
          </a:p>
          <a:p>
            <a:r>
              <a:rPr lang="en-US" sz="1200" kern="1200" dirty="0">
                <a:solidFill>
                  <a:schemeClr val="tx1"/>
                </a:solidFill>
                <a:effectLst/>
                <a:latin typeface="+mn-lt"/>
                <a:ea typeface="+mn-ea"/>
                <a:cs typeface="+mn-cs"/>
              </a:rPr>
              <a:t>scenarios). If a new feasibility analysis were to use this approach, it likely would begin with evaluation of</a:t>
            </a:r>
          </a:p>
          <a:p>
            <a:r>
              <a:rPr lang="en-US" sz="1200" kern="1200" dirty="0">
                <a:solidFill>
                  <a:schemeClr val="tx1"/>
                </a:solidFill>
                <a:effectLst/>
                <a:latin typeface="+mn-lt"/>
                <a:ea typeface="+mn-ea"/>
                <a:cs typeface="+mn-cs"/>
              </a:rPr>
              <a:t>the larger set of climate change futures, and not emphasize the historical optimal case.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2: The next step, tradeoff analysis, uses the results from the previous steps to support an assessment of</a:t>
            </a:r>
          </a:p>
          <a:p>
            <a:r>
              <a:rPr lang="en-US" sz="1200" kern="1200" dirty="0">
                <a:solidFill>
                  <a:schemeClr val="tx1"/>
                </a:solidFill>
                <a:effectLst/>
                <a:latin typeface="+mn-lt"/>
                <a:ea typeface="+mn-ea"/>
                <a:cs typeface="+mn-cs"/>
              </a:rPr>
              <a:t>alternative designs. Analysts develop interactive visualizations that highlight the key tradeoffs among</a:t>
            </a:r>
          </a:p>
          <a:p>
            <a:r>
              <a:rPr lang="en-US" sz="1200" kern="1200" dirty="0">
                <a:solidFill>
                  <a:schemeClr val="tx1"/>
                </a:solidFill>
                <a:effectLst/>
                <a:latin typeface="+mn-lt"/>
                <a:ea typeface="+mn-ea"/>
                <a:cs typeface="+mn-cs"/>
              </a:rPr>
              <a:t>different designs and their performance across the different futures, including the scenarios that</a:t>
            </a:r>
          </a:p>
          <a:p>
            <a:r>
              <a:rPr lang="en-US" sz="1200" kern="1200" dirty="0">
                <a:solidFill>
                  <a:schemeClr val="tx1"/>
                </a:solidFill>
                <a:effectLst/>
                <a:latin typeface="+mn-lt"/>
                <a:ea typeface="+mn-ea"/>
                <a:cs typeface="+mn-cs"/>
              </a:rPr>
              <a:t>illuminate the key vulnerabilities. At this point in the process, additional scientific information and</a:t>
            </a:r>
          </a:p>
          <a:p>
            <a:r>
              <a:rPr lang="en-US" sz="1200" kern="1200" dirty="0">
                <a:solidFill>
                  <a:schemeClr val="tx1"/>
                </a:solidFill>
                <a:effectLst/>
                <a:latin typeface="+mn-lt"/>
                <a:ea typeface="+mn-ea"/>
                <a:cs typeface="+mn-cs"/>
              </a:rPr>
              <a:t>expert judgment can be incorporated to provide context about the likelihoods of the key scenarios, and</a:t>
            </a:r>
          </a:p>
          <a:p>
            <a:r>
              <a:rPr lang="en-US" sz="1200" kern="1200" dirty="0">
                <a:solidFill>
                  <a:schemeClr val="tx1"/>
                </a:solidFill>
                <a:effectLst/>
                <a:latin typeface="+mn-lt"/>
                <a:ea typeface="+mn-ea"/>
                <a:cs typeface="+mn-cs"/>
              </a:rPr>
              <a:t>stakeholder preferences about different outcomes can be considered along with the analytic results, to</a:t>
            </a:r>
          </a:p>
          <a:p>
            <a:r>
              <a:rPr lang="en-US" sz="1200" kern="1200" dirty="0">
                <a:solidFill>
                  <a:schemeClr val="tx1"/>
                </a:solidFill>
                <a:effectLst/>
                <a:latin typeface="+mn-lt"/>
                <a:ea typeface="+mn-ea"/>
                <a:cs typeface="+mn-cs"/>
              </a:rPr>
              <a:t>help inform the selection of a robust strategy. In many cases, these deliberations identify a design that is</a:t>
            </a:r>
          </a:p>
          <a:p>
            <a:r>
              <a:rPr lang="en-US" sz="1200" kern="1200" dirty="0">
                <a:solidFill>
                  <a:schemeClr val="tx1"/>
                </a:solidFill>
                <a:effectLst/>
                <a:latin typeface="+mn-lt"/>
                <a:ea typeface="+mn-ea"/>
                <a:cs typeface="+mn-cs"/>
              </a:rPr>
              <a:t>preliminary and contains elements that need further evaluation, refinement, or augmentation. This</a:t>
            </a:r>
          </a:p>
          <a:p>
            <a:r>
              <a:rPr lang="en-US" sz="1200" kern="1200" dirty="0">
                <a:solidFill>
                  <a:schemeClr val="tx1"/>
                </a:solidFill>
                <a:effectLst/>
                <a:latin typeface="+mn-lt"/>
                <a:ea typeface="+mn-ea"/>
                <a:cs typeface="+mn-cs"/>
              </a:rPr>
              <a:t>preliminary robust design can then be used as a new starting point for additional iterations through the</a:t>
            </a:r>
          </a:p>
          <a:p>
            <a:r>
              <a:rPr lang="en-US" sz="1200" kern="1200" dirty="0">
                <a:solidFill>
                  <a:schemeClr val="tx1"/>
                </a:solidFill>
                <a:effectLst/>
                <a:latin typeface="+mn-lt"/>
                <a:ea typeface="+mn-ea"/>
                <a:cs typeface="+mn-cs"/>
              </a:rPr>
              <a:t>process. In this way, RDM helps support an ongoing, iterative planning process that can accompany the</a:t>
            </a:r>
          </a:p>
          <a:p>
            <a:r>
              <a:rPr lang="en-US" sz="1200" kern="1200" dirty="0">
                <a:solidFill>
                  <a:schemeClr val="tx1"/>
                </a:solidFill>
                <a:effectLst/>
                <a:latin typeface="+mn-lt"/>
                <a:ea typeface="+mn-ea"/>
                <a:cs typeface="+mn-cs"/>
              </a:rPr>
              <a:t>implementation over time of large and potentially costly designs choices.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3: The test projects all evaluate the performance of the projects using standard feasibility metrics—such as</a:t>
            </a:r>
          </a:p>
          <a:p>
            <a:r>
              <a:rPr lang="en-US" sz="1200" kern="1200" dirty="0">
                <a:solidFill>
                  <a:schemeClr val="tx1"/>
                </a:solidFill>
                <a:effectLst/>
                <a:latin typeface="+mn-lt"/>
                <a:ea typeface="+mn-ea"/>
                <a:cs typeface="+mn-cs"/>
              </a:rPr>
              <a:t>safe yield, firm yield, and levelized cost. In four of the five test projects a rough economic analysis was</a:t>
            </a:r>
          </a:p>
          <a:p>
            <a:r>
              <a:rPr lang="en-US" sz="1200" kern="1200" dirty="0">
                <a:solidFill>
                  <a:schemeClr val="tx1"/>
                </a:solidFill>
                <a:effectLst/>
                <a:latin typeface="+mn-lt"/>
                <a:ea typeface="+mn-ea"/>
                <a:cs typeface="+mn-cs"/>
              </a:rPr>
              <a:t>performed to illustrate the relative effect of different climate change scenarios (all but the Lower Fufu).</a:t>
            </a:r>
          </a:p>
          <a:p>
            <a:r>
              <a:rPr lang="en-US" sz="1200" kern="1200" dirty="0">
                <a:solidFill>
                  <a:schemeClr val="tx1"/>
                </a:solidFill>
                <a:effectLst/>
                <a:latin typeface="+mn-lt"/>
                <a:ea typeface="+mn-ea"/>
                <a:cs typeface="+mn-cs"/>
              </a:rPr>
              <a:t>These economic analyses are simplified due to the limited data and consider the cost of capital, the</a:t>
            </a:r>
          </a:p>
          <a:p>
            <a:r>
              <a:rPr lang="en-US" sz="1200" kern="1200" dirty="0">
                <a:solidFill>
                  <a:schemeClr val="tx1"/>
                </a:solidFill>
                <a:effectLst/>
                <a:latin typeface="+mn-lt"/>
                <a:ea typeface="+mn-ea"/>
                <a:cs typeface="+mn-cs"/>
              </a:rPr>
              <a:t>timing of accrued assumed costs and benefits, and the assumed value of hydropower and water supply</a:t>
            </a:r>
          </a:p>
          <a:p>
            <a:r>
              <a:rPr lang="en-US" sz="1200" kern="1200" dirty="0">
                <a:solidFill>
                  <a:schemeClr val="tx1"/>
                </a:solidFill>
                <a:effectLst/>
                <a:latin typeface="+mn-lt"/>
                <a:ea typeface="+mn-ea"/>
                <a:cs typeface="+mn-cs"/>
              </a:rPr>
              <a:t>yields, and they use net present value (NPV) of the project as the basis for project performance</a:t>
            </a:r>
          </a:p>
          <a:p>
            <a:r>
              <a:rPr lang="en-US" sz="1200" kern="1200" dirty="0">
                <a:solidFill>
                  <a:schemeClr val="tx1"/>
                </a:solidFill>
                <a:effectLst/>
                <a:latin typeface="+mn-lt"/>
                <a:ea typeface="+mn-ea"/>
                <a:cs typeface="+mn-cs"/>
              </a:rPr>
              <a:t>comparisons. Any externalities, negative or positive, are not included in the economic analysis.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16</a:t>
            </a:fld>
            <a:endParaRPr lang="en-GB"/>
          </a:p>
        </p:txBody>
      </p:sp>
    </p:spTree>
    <p:extLst>
      <p:ext uri="{BB962C8B-B14F-4D97-AF65-F5344CB8AC3E}">
        <p14:creationId xmlns:p14="http://schemas.microsoft.com/office/powerpoint/2010/main" val="12690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7.1 provides a summary of the uncertainties used as inputs to the analyses, the project</a:t>
            </a:r>
          </a:p>
          <a:p>
            <a:r>
              <a:rPr lang="en-US" sz="1200" kern="1200" dirty="0">
                <a:solidFill>
                  <a:schemeClr val="tx1"/>
                </a:solidFill>
                <a:effectLst/>
                <a:latin typeface="+mn-lt"/>
                <a:ea typeface="+mn-ea"/>
                <a:cs typeface="+mn-cs"/>
              </a:rPr>
              <a:t>performance metrics, the infrastructure design parameters varied in the analysis (effectively, these are</a:t>
            </a:r>
          </a:p>
          <a:p>
            <a:r>
              <a:rPr lang="en-US" sz="1200" kern="1200" dirty="0">
                <a:solidFill>
                  <a:schemeClr val="tx1"/>
                </a:solidFill>
                <a:effectLst/>
                <a:latin typeface="+mn-lt"/>
                <a:ea typeface="+mn-ea"/>
                <a:cs typeface="+mn-cs"/>
              </a:rPr>
              <a:t>climate adaptation levers), and the models used for the analysis. Each analysis uses a hydrology and</a:t>
            </a:r>
          </a:p>
          <a:p>
            <a:r>
              <a:rPr lang="en-US" sz="1200" kern="1200" dirty="0">
                <a:solidFill>
                  <a:schemeClr val="tx1"/>
                </a:solidFill>
                <a:effectLst/>
                <a:latin typeface="+mn-lt"/>
                <a:ea typeface="+mn-ea"/>
                <a:cs typeface="+mn-cs"/>
              </a:rPr>
              <a:t>water management model (last column) to estimate project inflows and operations (performance</a:t>
            </a:r>
          </a:p>
          <a:p>
            <a:r>
              <a:rPr lang="en-US" sz="1200" kern="1200" dirty="0">
                <a:solidFill>
                  <a:schemeClr val="tx1"/>
                </a:solidFill>
                <a:effectLst/>
                <a:latin typeface="+mn-lt"/>
                <a:ea typeface="+mn-ea"/>
                <a:cs typeface="+mn-cs"/>
              </a:rPr>
              <a:t>metrics in the fourth column) under each climate future (second column) and project design alternative</a:t>
            </a:r>
          </a:p>
          <a:p>
            <a:r>
              <a:rPr lang="en-US" sz="1200" kern="1200" dirty="0">
                <a:solidFill>
                  <a:schemeClr val="tx1"/>
                </a:solidFill>
                <a:effectLst/>
                <a:latin typeface="+mn-lt"/>
                <a:ea typeface="+mn-ea"/>
                <a:cs typeface="+mn-cs"/>
              </a:rPr>
              <a:t>(in the fifth column). Each test project presented here is based on models developed in the Water</a:t>
            </a:r>
          </a:p>
          <a:p>
            <a:r>
              <a:rPr lang="en-US" sz="1200" kern="1200" dirty="0">
                <a:solidFill>
                  <a:schemeClr val="tx1"/>
                </a:solidFill>
                <a:effectLst/>
                <a:latin typeface="+mn-lt"/>
                <a:ea typeface="+mn-ea"/>
                <a:cs typeface="+mn-cs"/>
              </a:rPr>
              <a:t>Evaluation And Planning (WEAP) system – the same system described in Chapter 2 and applied</a:t>
            </a:r>
          </a:p>
          <a:p>
            <a:r>
              <a:rPr lang="en-US" sz="1200" kern="1200" dirty="0">
                <a:solidFill>
                  <a:schemeClr val="tx1"/>
                </a:solidFill>
                <a:effectLst/>
                <a:latin typeface="+mn-lt"/>
                <a:ea typeface="+mn-ea"/>
                <a:cs typeface="+mn-cs"/>
              </a:rPr>
              <a:t>throughout the study.</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17</a:t>
            </a:fld>
            <a:endParaRPr lang="en-GB"/>
          </a:p>
        </p:txBody>
      </p:sp>
    </p:spTree>
    <p:extLst>
      <p:ext uri="{BB962C8B-B14F-4D97-AF65-F5344CB8AC3E}">
        <p14:creationId xmlns:p14="http://schemas.microsoft.com/office/powerpoint/2010/main" val="1796947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CBD4C-3BEC-2E43-92F7-7960E478FE92}"/>
              </a:ext>
            </a:extLst>
          </p:cNvPr>
          <p:cNvSpPr>
            <a:spLocks noGrp="1"/>
          </p:cNvSpPr>
          <p:nvPr>
            <p:ph type="dt" sz="half" idx="10"/>
          </p:nvPr>
        </p:nvSpPr>
        <p:spPr/>
        <p:txBody>
          <a:bodyPr/>
          <a:lstStyle/>
          <a:p>
            <a:fld id="{8383EF5C-CB28-B34A-B152-449911509D1B}" type="datetimeFigureOut">
              <a:rPr lang="en-US" smtClean="0"/>
              <a:t>10/27/22</a:t>
            </a:fld>
            <a:endParaRPr lang="en-US"/>
          </a:p>
        </p:txBody>
      </p:sp>
      <p:sp>
        <p:nvSpPr>
          <p:cNvPr id="3" name="Footer Placeholder 2">
            <a:extLst>
              <a:ext uri="{FF2B5EF4-FFF2-40B4-BE49-F238E27FC236}">
                <a16:creationId xmlns:a16="http://schemas.microsoft.com/office/drawing/2014/main" id="{91ADE0F2-BF27-AA4E-8FD6-39300315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BF10-A06E-5441-B606-A64A44B1897A}"/>
              </a:ext>
            </a:extLst>
          </p:cNvPr>
          <p:cNvSpPr>
            <a:spLocks noGrp="1"/>
          </p:cNvSpPr>
          <p:nvPr>
            <p:ph type="sldNum" sz="quarter" idx="12"/>
          </p:nvPr>
        </p:nvSpPr>
        <p:spPr/>
        <p:txBody>
          <a:bodyPr/>
          <a:lstStyle/>
          <a:p>
            <a:fld id="{8128E173-1F63-204D-A3CF-AB64126D28F9}" type="slidenum">
              <a:rPr lang="en-US" smtClean="0"/>
              <a:t>‹#›</a:t>
            </a:fld>
            <a:endParaRPr lang="en-US"/>
          </a:p>
        </p:txBody>
      </p:sp>
    </p:spTree>
    <p:extLst>
      <p:ext uri="{BB962C8B-B14F-4D97-AF65-F5344CB8AC3E}">
        <p14:creationId xmlns:p14="http://schemas.microsoft.com/office/powerpoint/2010/main" val="37645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hyperlink" Target="https://www.hydropower.org/publications/hydropower-sector-climate-resilience-guide" TargetMode="External"/><Relationship Id="rId2" Type="http://schemas.openxmlformats.org/officeDocument/2006/relationships/hyperlink" Target="https://www.iea.org/reports/climate-impacts-on-african-hydropower/climate-risks-to-african-hydropower" TargetMode="External"/><Relationship Id="rId1" Type="http://schemas.openxmlformats.org/officeDocument/2006/relationships/slideLayout" Target="../slideLayouts/slideLayout4.xml"/><Relationship Id="rId4" Type="http://schemas.openxmlformats.org/officeDocument/2006/relationships/hyperlink" Target="https://www.worldbank.org/en/topic/transport/publication/enhancing-the-climate-resilience-of-africas-infrastructure-the-roads-and-bridges-secto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en-GB" sz="2400" b="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Africa Climate Resilient Investment Facility (AFRI-RES) PIDA PAP II Training Programme</a:t>
            </a:r>
            <a:br>
              <a:rPr lang="en-GB" sz="2400" b="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br>
              <a:rPr lang="en-GB" sz="2400" b="1" i="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r>
              <a:rPr lang="en-GB" sz="2400" b="1" i="1">
                <a:solidFill>
                  <a:srgbClr val="00B050"/>
                </a:solidFill>
                <a:latin typeface="Arial" panose="020B0604020202020204" pitchFamily="34" charset="0"/>
                <a:ea typeface="Calibri" panose="020F0502020204030204" pitchFamily="34" charset="0"/>
                <a:cs typeface="Times New Roman" panose="02020603050405020304" pitchFamily="18" charset="0"/>
              </a:rPr>
              <a:t>Module 3: Integration of climate resilience guidelines for hydropower into project implementation</a:t>
            </a:r>
            <a:endPar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extLst>
              <p:ext uri="{D42A27DB-BD31-4B8C-83A1-F6EECF244321}">
                <p14:modId xmlns:p14="http://schemas.microsoft.com/office/powerpoint/2010/main" val="2846844198"/>
              </p:ext>
            </p:extLst>
          </p:nvPr>
        </p:nvGraphicFramePr>
        <p:xfrm>
          <a:off x="216976" y="1144247"/>
          <a:ext cx="8803038" cy="4846320"/>
        </p:xfrm>
        <a:graphic>
          <a:graphicData uri="http://schemas.openxmlformats.org/drawingml/2006/table">
            <a:tbl>
              <a:tblPr firstRow="1" bandRow="1">
                <a:tableStyleId>{5C22544A-7EE6-4342-B048-85BDC9FD1C3A}</a:tableStyleId>
              </a:tblPr>
              <a:tblGrid>
                <a:gridCol w="1372337">
                  <a:extLst>
                    <a:ext uri="{9D8B030D-6E8A-4147-A177-3AD203B41FA5}">
                      <a16:colId xmlns:a16="http://schemas.microsoft.com/office/drawing/2014/main" val="8790330"/>
                    </a:ext>
                  </a:extLst>
                </a:gridCol>
                <a:gridCol w="2560579">
                  <a:extLst>
                    <a:ext uri="{9D8B030D-6E8A-4147-A177-3AD203B41FA5}">
                      <a16:colId xmlns:a16="http://schemas.microsoft.com/office/drawing/2014/main" val="210428249"/>
                    </a:ext>
                  </a:extLst>
                </a:gridCol>
                <a:gridCol w="4870122">
                  <a:extLst>
                    <a:ext uri="{9D8B030D-6E8A-4147-A177-3AD203B41FA5}">
                      <a16:colId xmlns:a16="http://schemas.microsoft.com/office/drawing/2014/main" val="3603682677"/>
                    </a:ext>
                  </a:extLst>
                </a:gridCol>
              </a:tblGrid>
              <a:tr h="498573">
                <a:tc>
                  <a:txBody>
                    <a:bodyPr/>
                    <a:lstStyle/>
                    <a:p>
                      <a:r>
                        <a:rPr lang="en-US" sz="1600" dirty="0"/>
                        <a:t>Climatic Variable</a:t>
                      </a:r>
                    </a:p>
                  </a:txBody>
                  <a:tcPr/>
                </a:tc>
                <a:tc>
                  <a:txBody>
                    <a:bodyPr/>
                    <a:lstStyle/>
                    <a:p>
                      <a:r>
                        <a:rPr lang="en-US" sz="1600" dirty="0"/>
                        <a:t>Impacts on Project Component</a:t>
                      </a:r>
                    </a:p>
                  </a:txBody>
                  <a:tcPr/>
                </a:tc>
                <a:tc>
                  <a:txBody>
                    <a:bodyPr/>
                    <a:lstStyle/>
                    <a:p>
                      <a:r>
                        <a:rPr lang="en-US" sz="1600" dirty="0"/>
                        <a:t>Potential Resilience/Adaptation Measures </a:t>
                      </a:r>
                    </a:p>
                  </a:txBody>
                  <a:tcPr/>
                </a:tc>
                <a:extLst>
                  <a:ext uri="{0D108BD9-81ED-4DB2-BD59-A6C34878D82A}">
                    <a16:rowId xmlns:a16="http://schemas.microsoft.com/office/drawing/2014/main" val="3643683914"/>
                  </a:ext>
                </a:extLst>
              </a:tr>
              <a:tr h="472953">
                <a:tc rowSpan="4">
                  <a:txBody>
                    <a:bodyPr/>
                    <a:lstStyle/>
                    <a:p>
                      <a:r>
                        <a:rPr lang="en-US" sz="1600" dirty="0"/>
                        <a:t>Precipitation and streamflow</a:t>
                      </a:r>
                    </a:p>
                  </a:txBody>
                  <a:tcPr/>
                </a:tc>
                <a:tc>
                  <a:txBody>
                    <a:bodyPr/>
                    <a:lstStyle/>
                    <a:p>
                      <a:r>
                        <a:rPr lang="en-US" sz="1600" dirty="0"/>
                        <a:t>Reservoir slope instability</a:t>
                      </a:r>
                    </a:p>
                    <a:p>
                      <a:r>
                        <a:rPr lang="en-US" sz="1600" dirty="0"/>
                        <a:t>causing landslides and trees to fall into reservoir</a:t>
                      </a:r>
                    </a:p>
                  </a:txBody>
                  <a:tcPr/>
                </a:tc>
                <a:tc>
                  <a:txBody>
                    <a:bodyPr/>
                    <a:lstStyle/>
                    <a:p>
                      <a:r>
                        <a:rPr lang="en-US" sz="1600" dirty="0"/>
                        <a:t>Detailed reservoir rim stability assessment</a:t>
                      </a:r>
                    </a:p>
                    <a:p>
                      <a:r>
                        <a:rPr lang="en-US" sz="1600" dirty="0"/>
                        <a:t>leading to slope </a:t>
                      </a:r>
                      <a:r>
                        <a:rPr lang="en-US" sz="1600" dirty="0" err="1"/>
                        <a:t>stabilisation</a:t>
                      </a:r>
                      <a:r>
                        <a:rPr lang="en-US" sz="1600" dirty="0"/>
                        <a:t> in at risk areas</a:t>
                      </a:r>
                    </a:p>
                  </a:txBody>
                  <a:tcPr/>
                </a:tc>
                <a:extLst>
                  <a:ext uri="{0D108BD9-81ED-4DB2-BD59-A6C34878D82A}">
                    <a16:rowId xmlns:a16="http://schemas.microsoft.com/office/drawing/2014/main" val="513626601"/>
                  </a:ext>
                </a:extLst>
              </a:tr>
              <a:tr h="472953">
                <a:tc vMerge="1">
                  <a:txBody>
                    <a:bodyPr/>
                    <a:lstStyle/>
                    <a:p>
                      <a:endParaRPr lang="en-US" dirty="0"/>
                    </a:p>
                  </a:txBody>
                  <a:tcPr/>
                </a:tc>
                <a:tc>
                  <a:txBody>
                    <a:bodyPr/>
                    <a:lstStyle/>
                    <a:p>
                      <a:r>
                        <a:rPr lang="en-US" sz="1600" dirty="0"/>
                        <a:t>Change of river regime</a:t>
                      </a:r>
                    </a:p>
                    <a:p>
                      <a:r>
                        <a:rPr lang="en-US" sz="1600" dirty="0"/>
                        <a:t>with reduced base flow and</a:t>
                      </a:r>
                    </a:p>
                    <a:p>
                      <a:r>
                        <a:rPr lang="en-US" sz="1600" dirty="0"/>
                        <a:t>increased floods</a:t>
                      </a:r>
                    </a:p>
                  </a:txBody>
                  <a:tcPr/>
                </a:tc>
                <a:tc>
                  <a:txBody>
                    <a:bodyPr/>
                    <a:lstStyle/>
                    <a:p>
                      <a:r>
                        <a:rPr lang="en-US" sz="1600" dirty="0"/>
                        <a:t>Increased spillway capacity to allow increased flow</a:t>
                      </a:r>
                    </a:p>
                    <a:p>
                      <a:r>
                        <a:rPr lang="en-US" sz="1600" dirty="0"/>
                        <a:t>• Consider changing operating methodology to</a:t>
                      </a:r>
                    </a:p>
                    <a:p>
                      <a:r>
                        <a:rPr lang="en-US" sz="1600" dirty="0"/>
                        <a:t>capture increased flood in storage projects</a:t>
                      </a:r>
                    </a:p>
                  </a:txBody>
                  <a:tcPr/>
                </a:tc>
                <a:extLst>
                  <a:ext uri="{0D108BD9-81ED-4DB2-BD59-A6C34878D82A}">
                    <a16:rowId xmlns:a16="http://schemas.microsoft.com/office/drawing/2014/main" val="1163065986"/>
                  </a:ext>
                </a:extLst>
              </a:tr>
              <a:tr h="472953">
                <a:tc vMerge="1">
                  <a:txBody>
                    <a:bodyPr/>
                    <a:lstStyle/>
                    <a:p>
                      <a:endParaRPr lang="en-US" dirty="0"/>
                    </a:p>
                  </a:txBody>
                  <a:tcPr/>
                </a:tc>
                <a:tc>
                  <a:txBody>
                    <a:bodyPr/>
                    <a:lstStyle/>
                    <a:p>
                      <a:r>
                        <a:rPr lang="en-US" sz="1600" kern="1200" dirty="0">
                          <a:solidFill>
                            <a:schemeClr val="dk1"/>
                          </a:solidFill>
                          <a:effectLst/>
                          <a:latin typeface="+mn-lt"/>
                          <a:ea typeface="+mn-ea"/>
                          <a:cs typeface="+mn-cs"/>
                        </a:rPr>
                        <a:t>Increased/decreased sediment</a:t>
                      </a:r>
                    </a:p>
                    <a:p>
                      <a:r>
                        <a:rPr lang="en-US" sz="1600" kern="1200" dirty="0">
                          <a:solidFill>
                            <a:schemeClr val="dk1"/>
                          </a:solidFill>
                          <a:effectLst/>
                          <a:latin typeface="+mn-lt"/>
                          <a:ea typeface="+mn-ea"/>
                          <a:cs typeface="+mn-cs"/>
                        </a:rPr>
                        <a:t>loads impacting operating</a:t>
                      </a:r>
                    </a:p>
                    <a:p>
                      <a:r>
                        <a:rPr lang="en-US" sz="1600" kern="1200" dirty="0">
                          <a:solidFill>
                            <a:schemeClr val="dk1"/>
                          </a:solidFill>
                          <a:effectLst/>
                          <a:latin typeface="+mn-lt"/>
                          <a:ea typeface="+mn-ea"/>
                          <a:cs typeface="+mn-cs"/>
                        </a:rPr>
                        <a:t>regime of reservoir</a:t>
                      </a:r>
                    </a:p>
                  </a:txBody>
                  <a:tcPr/>
                </a:tc>
                <a:tc>
                  <a:txBody>
                    <a:bodyPr/>
                    <a:lstStyle/>
                    <a:p>
                      <a:r>
                        <a:rPr lang="en-US" sz="1600" dirty="0"/>
                        <a:t>Additional flushing and sediment management</a:t>
                      </a:r>
                    </a:p>
                    <a:p>
                      <a:r>
                        <a:rPr lang="en-US" sz="1600" dirty="0"/>
                        <a:t>facilities e.g. increased temporary storage for sediment where the reservoir is being used as a desander</a:t>
                      </a:r>
                    </a:p>
                    <a:p>
                      <a:r>
                        <a:rPr lang="en-US" sz="1600" dirty="0"/>
                        <a:t>• Change in operation methodology</a:t>
                      </a:r>
                    </a:p>
                    <a:p>
                      <a:r>
                        <a:rPr lang="en-US" sz="1600" dirty="0"/>
                        <a:t>• Allow excavation of coarse and sand construction material by locals at reservoir tail</a:t>
                      </a:r>
                    </a:p>
                    <a:p>
                      <a:r>
                        <a:rPr lang="en-US" sz="1600" dirty="0"/>
                        <a:t>• Additional dredging</a:t>
                      </a:r>
                    </a:p>
                  </a:txBody>
                  <a:tcPr/>
                </a:tc>
                <a:extLst>
                  <a:ext uri="{0D108BD9-81ED-4DB2-BD59-A6C34878D82A}">
                    <a16:rowId xmlns:a16="http://schemas.microsoft.com/office/drawing/2014/main" val="2844951816"/>
                  </a:ext>
                </a:extLst>
              </a:tr>
              <a:tr h="472953">
                <a:tc vMerge="1">
                  <a:txBody>
                    <a:bodyPr/>
                    <a:lstStyle/>
                    <a:p>
                      <a:endParaRPr lang="en-US" dirty="0"/>
                    </a:p>
                  </a:txBody>
                  <a:tcPr/>
                </a:tc>
                <a:tc>
                  <a:txBody>
                    <a:bodyPr/>
                    <a:lstStyle/>
                    <a:p>
                      <a:r>
                        <a:rPr lang="en-US" sz="1600" kern="1200" dirty="0">
                          <a:solidFill>
                            <a:schemeClr val="dk1"/>
                          </a:solidFill>
                          <a:effectLst/>
                          <a:latin typeface="+mn-lt"/>
                          <a:ea typeface="+mn-ea"/>
                          <a:cs typeface="+mn-cs"/>
                        </a:rPr>
                        <a:t>Additional floating vegetation/algae potentially clogging intakes</a:t>
                      </a:r>
                    </a:p>
                  </a:txBody>
                  <a:tcPr/>
                </a:tc>
                <a:tc>
                  <a:txBody>
                    <a:bodyPr/>
                    <a:lstStyle/>
                    <a:p>
                      <a:r>
                        <a:rPr lang="en-US" sz="1600" dirty="0"/>
                        <a:t>Consider adding overtopping facility</a:t>
                      </a:r>
                    </a:p>
                    <a:p>
                      <a:r>
                        <a:rPr lang="en-US" sz="1600" dirty="0"/>
                        <a:t>for reservoir surface cleaning</a:t>
                      </a:r>
                    </a:p>
                    <a:p>
                      <a:r>
                        <a:rPr lang="en-US" sz="1600" dirty="0"/>
                        <a:t>• Addition of intake trash rack rake equipment</a:t>
                      </a:r>
                    </a:p>
                  </a:txBody>
                  <a:tcPr/>
                </a:tc>
                <a:extLst>
                  <a:ext uri="{0D108BD9-81ED-4DB2-BD59-A6C34878D82A}">
                    <a16:rowId xmlns:a16="http://schemas.microsoft.com/office/drawing/2014/main" val="2126282781"/>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nvSpPr>
        <p:spPr>
          <a:xfrm>
            <a:off x="0" y="573437"/>
            <a:ext cx="6073970" cy="369332"/>
          </a:xfrm>
          <a:prstGeom prst="rect">
            <a:avLst/>
          </a:prstGeom>
          <a:noFill/>
        </p:spPr>
        <p:txBody>
          <a:bodyPr wrap="none" rtlCol="0">
            <a:spAutoFit/>
          </a:bodyPr>
          <a:lstStyle/>
          <a:p>
            <a:r>
              <a:rPr lang="en-US" dirty="0"/>
              <a:t>Structural Adaptation Measures – Dam and appurtenant works</a:t>
            </a:r>
          </a:p>
        </p:txBody>
      </p:sp>
    </p:spTree>
    <p:extLst>
      <p:ext uri="{BB962C8B-B14F-4D97-AF65-F5344CB8AC3E}">
        <p14:creationId xmlns:p14="http://schemas.microsoft.com/office/powerpoint/2010/main" val="323573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extLst>
              <p:ext uri="{D42A27DB-BD31-4B8C-83A1-F6EECF244321}">
                <p14:modId xmlns:p14="http://schemas.microsoft.com/office/powerpoint/2010/main" val="176152390"/>
              </p:ext>
            </p:extLst>
          </p:nvPr>
        </p:nvGraphicFramePr>
        <p:xfrm>
          <a:off x="495946" y="1144247"/>
          <a:ext cx="8152107" cy="5102991"/>
        </p:xfrm>
        <a:graphic>
          <a:graphicData uri="http://schemas.openxmlformats.org/drawingml/2006/table">
            <a:tbl>
              <a:tblPr firstRow="1" bandRow="1">
                <a:tableStyleId>{5C22544A-7EE6-4342-B048-85BDC9FD1C3A}</a:tableStyleId>
              </a:tblPr>
              <a:tblGrid>
                <a:gridCol w="1952786">
                  <a:extLst>
                    <a:ext uri="{9D8B030D-6E8A-4147-A177-3AD203B41FA5}">
                      <a16:colId xmlns:a16="http://schemas.microsoft.com/office/drawing/2014/main" val="8790330"/>
                    </a:ext>
                  </a:extLst>
                </a:gridCol>
                <a:gridCol w="3481952">
                  <a:extLst>
                    <a:ext uri="{9D8B030D-6E8A-4147-A177-3AD203B41FA5}">
                      <a16:colId xmlns:a16="http://schemas.microsoft.com/office/drawing/2014/main" val="210428249"/>
                    </a:ext>
                  </a:extLst>
                </a:gridCol>
                <a:gridCol w="2717369">
                  <a:extLst>
                    <a:ext uri="{9D8B030D-6E8A-4147-A177-3AD203B41FA5}">
                      <a16:colId xmlns:a16="http://schemas.microsoft.com/office/drawing/2014/main" val="3603682677"/>
                    </a:ext>
                  </a:extLst>
                </a:gridCol>
              </a:tblGrid>
              <a:tr h="896751">
                <a:tc>
                  <a:txBody>
                    <a:bodyPr/>
                    <a:lstStyle/>
                    <a:p>
                      <a:r>
                        <a:rPr lang="en-US" sz="1600" dirty="0"/>
                        <a:t>Climatic Variable</a:t>
                      </a:r>
                    </a:p>
                  </a:txBody>
                  <a:tcPr/>
                </a:tc>
                <a:tc>
                  <a:txBody>
                    <a:bodyPr/>
                    <a:lstStyle/>
                    <a:p>
                      <a:r>
                        <a:rPr lang="en-US" sz="1600" dirty="0"/>
                        <a:t>Impacts on Project Component</a:t>
                      </a:r>
                    </a:p>
                  </a:txBody>
                  <a:tcPr/>
                </a:tc>
                <a:tc>
                  <a:txBody>
                    <a:bodyPr/>
                    <a:lstStyle/>
                    <a:p>
                      <a:r>
                        <a:rPr lang="en-US" sz="1600" dirty="0"/>
                        <a:t>Potential Resilience/Adaptation Measures </a:t>
                      </a:r>
                    </a:p>
                  </a:txBody>
                  <a:tcPr/>
                </a:tc>
                <a:extLst>
                  <a:ext uri="{0D108BD9-81ED-4DB2-BD59-A6C34878D82A}">
                    <a16:rowId xmlns:a16="http://schemas.microsoft.com/office/drawing/2014/main" val="3643683914"/>
                  </a:ext>
                </a:extLst>
              </a:tr>
              <a:tr h="472953">
                <a:tc rowSpan="2">
                  <a:txBody>
                    <a:bodyPr/>
                    <a:lstStyle/>
                    <a:p>
                      <a:r>
                        <a:rPr lang="en-US" sz="1600" dirty="0"/>
                        <a:t>Temperature</a:t>
                      </a:r>
                    </a:p>
                  </a:txBody>
                  <a:tcPr/>
                </a:tc>
                <a:tc>
                  <a:txBody>
                    <a:bodyPr/>
                    <a:lstStyle/>
                    <a:p>
                      <a:r>
                        <a:rPr lang="en-US" sz="1600" dirty="0"/>
                        <a:t>High temperatures damage road construction</a:t>
                      </a:r>
                    </a:p>
                  </a:txBody>
                  <a:tcPr/>
                </a:tc>
                <a:tc>
                  <a:txBody>
                    <a:bodyPr/>
                    <a:lstStyle/>
                    <a:p>
                      <a:r>
                        <a:rPr lang="en-US" sz="1600" dirty="0"/>
                        <a:t>Suitable pavement materials for temperature variations</a:t>
                      </a:r>
                    </a:p>
                  </a:txBody>
                  <a:tcPr/>
                </a:tc>
                <a:extLst>
                  <a:ext uri="{0D108BD9-81ED-4DB2-BD59-A6C34878D82A}">
                    <a16:rowId xmlns:a16="http://schemas.microsoft.com/office/drawing/2014/main" val="878013045"/>
                  </a:ext>
                </a:extLst>
              </a:tr>
              <a:tr h="472953">
                <a:tc vMerge="1">
                  <a:txBody>
                    <a:bodyPr/>
                    <a:lstStyle/>
                    <a:p>
                      <a:endParaRPr lang="en-US" dirty="0"/>
                    </a:p>
                  </a:txBody>
                  <a:tcPr/>
                </a:tc>
                <a:tc>
                  <a:txBody>
                    <a:bodyPr/>
                    <a:lstStyle/>
                    <a:p>
                      <a:r>
                        <a:rPr lang="en-US" sz="1600" dirty="0"/>
                        <a:t>Increased dust on temporary or unsurfaced access roads</a:t>
                      </a:r>
                    </a:p>
                  </a:txBody>
                  <a:tcPr/>
                </a:tc>
                <a:tc>
                  <a:txBody>
                    <a:bodyPr/>
                    <a:lstStyle/>
                    <a:p>
                      <a:r>
                        <a:rPr lang="en-US" sz="1600" dirty="0"/>
                        <a:t>Increased dust suppression</a:t>
                      </a:r>
                    </a:p>
                  </a:txBody>
                  <a:tcPr/>
                </a:tc>
                <a:extLst>
                  <a:ext uri="{0D108BD9-81ED-4DB2-BD59-A6C34878D82A}">
                    <a16:rowId xmlns:a16="http://schemas.microsoft.com/office/drawing/2014/main" val="1855886790"/>
                  </a:ext>
                </a:extLst>
              </a:tr>
              <a:tr h="472953">
                <a:tc rowSpan="4">
                  <a:txBody>
                    <a:bodyPr/>
                    <a:lstStyle/>
                    <a:p>
                      <a:r>
                        <a:rPr lang="en-US" sz="1600" dirty="0"/>
                        <a:t>Precipitation and streamflow</a:t>
                      </a:r>
                    </a:p>
                  </a:txBody>
                  <a:tcPr/>
                </a:tc>
                <a:tc>
                  <a:txBody>
                    <a:bodyPr/>
                    <a:lstStyle/>
                    <a:p>
                      <a:r>
                        <a:rPr lang="en-US" sz="1600" dirty="0"/>
                        <a:t>Heavy downpours damaging unsurfaced roads</a:t>
                      </a:r>
                    </a:p>
                  </a:txBody>
                  <a:tcPr/>
                </a:tc>
                <a:tc>
                  <a:txBody>
                    <a:bodyPr/>
                    <a:lstStyle/>
                    <a:p>
                      <a:r>
                        <a:rPr lang="en-US" sz="1600" dirty="0"/>
                        <a:t>Increased drainage</a:t>
                      </a:r>
                    </a:p>
                    <a:p>
                      <a:r>
                        <a:rPr lang="en-US" sz="1600" dirty="0"/>
                        <a:t>Road design amendments</a:t>
                      </a:r>
                    </a:p>
                  </a:txBody>
                  <a:tcPr/>
                </a:tc>
                <a:extLst>
                  <a:ext uri="{0D108BD9-81ED-4DB2-BD59-A6C34878D82A}">
                    <a16:rowId xmlns:a16="http://schemas.microsoft.com/office/drawing/2014/main" val="513626601"/>
                  </a:ext>
                </a:extLst>
              </a:tr>
              <a:tr h="472953">
                <a:tc vMerge="1">
                  <a:txBody>
                    <a:bodyPr/>
                    <a:lstStyle/>
                    <a:p>
                      <a:endParaRPr lang="en-US" dirty="0"/>
                    </a:p>
                  </a:txBody>
                  <a:tcPr/>
                </a:tc>
                <a:tc>
                  <a:txBody>
                    <a:bodyPr/>
                    <a:lstStyle/>
                    <a:p>
                      <a:r>
                        <a:rPr lang="en-US" sz="1600" dirty="0"/>
                        <a:t>Increased decries from higher surface runoff</a:t>
                      </a:r>
                    </a:p>
                  </a:txBody>
                  <a:tcPr/>
                </a:tc>
                <a:tc>
                  <a:txBody>
                    <a:bodyPr/>
                    <a:lstStyle/>
                    <a:p>
                      <a:r>
                        <a:rPr lang="en-US" sz="1600" dirty="0"/>
                        <a:t>Debris screens added to drainage and culverts</a:t>
                      </a:r>
                    </a:p>
                    <a:p>
                      <a:r>
                        <a:rPr lang="en-US" sz="1600" dirty="0"/>
                        <a:t>Increased maintenance</a:t>
                      </a:r>
                    </a:p>
                  </a:txBody>
                  <a:tcPr/>
                </a:tc>
                <a:extLst>
                  <a:ext uri="{0D108BD9-81ED-4DB2-BD59-A6C34878D82A}">
                    <a16:rowId xmlns:a16="http://schemas.microsoft.com/office/drawing/2014/main" val="1163065986"/>
                  </a:ext>
                </a:extLst>
              </a:tr>
              <a:tr h="472953">
                <a:tc vMerge="1">
                  <a:txBody>
                    <a:bodyPr/>
                    <a:lstStyle/>
                    <a:p>
                      <a:endParaRPr lang="en-US" dirty="0"/>
                    </a:p>
                  </a:txBody>
                  <a:tcPr/>
                </a:tc>
                <a:tc>
                  <a:txBody>
                    <a:bodyPr/>
                    <a:lstStyle/>
                    <a:p>
                      <a:r>
                        <a:rPr lang="en-US" sz="1600" dirty="0"/>
                        <a:t>Increased risk of slope instability</a:t>
                      </a:r>
                    </a:p>
                  </a:txBody>
                  <a:tcPr/>
                </a:tc>
                <a:tc>
                  <a:txBody>
                    <a:bodyPr/>
                    <a:lstStyle/>
                    <a:p>
                      <a:r>
                        <a:rPr lang="en-US" sz="1600" dirty="0"/>
                        <a:t>Increased landslide hazard assessments</a:t>
                      </a:r>
                    </a:p>
                    <a:p>
                      <a:r>
                        <a:rPr lang="en-US" sz="1600" dirty="0"/>
                        <a:t>Additional slope protection</a:t>
                      </a:r>
                    </a:p>
                  </a:txBody>
                  <a:tcPr/>
                </a:tc>
                <a:extLst>
                  <a:ext uri="{0D108BD9-81ED-4DB2-BD59-A6C34878D82A}">
                    <a16:rowId xmlns:a16="http://schemas.microsoft.com/office/drawing/2014/main" val="2844951816"/>
                  </a:ext>
                </a:extLst>
              </a:tr>
              <a:tr h="472953">
                <a:tc vMerge="1">
                  <a:txBody>
                    <a:bodyPr/>
                    <a:lstStyle/>
                    <a:p>
                      <a:endParaRPr lang="en-US" dirty="0"/>
                    </a:p>
                  </a:txBody>
                  <a:tcPr/>
                </a:tc>
                <a:tc>
                  <a:txBody>
                    <a:bodyPr/>
                    <a:lstStyle/>
                    <a:p>
                      <a:r>
                        <a:rPr lang="en-US" sz="1600" dirty="0"/>
                        <a:t>Increased/decreased stream runoff</a:t>
                      </a:r>
                    </a:p>
                  </a:txBody>
                  <a:tcPr/>
                </a:tc>
                <a:tc>
                  <a:txBody>
                    <a:bodyPr/>
                    <a:lstStyle/>
                    <a:p>
                      <a:r>
                        <a:rPr lang="en-US" sz="1600" dirty="0"/>
                        <a:t>Revised route selection</a:t>
                      </a:r>
                    </a:p>
                    <a:p>
                      <a:r>
                        <a:rPr lang="en-US" sz="1600" dirty="0"/>
                        <a:t>More robust assessment of road alignment</a:t>
                      </a:r>
                    </a:p>
                  </a:txBody>
                  <a:tcPr/>
                </a:tc>
                <a:extLst>
                  <a:ext uri="{0D108BD9-81ED-4DB2-BD59-A6C34878D82A}">
                    <a16:rowId xmlns:a16="http://schemas.microsoft.com/office/drawing/2014/main" val="2126282781"/>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nvSpPr>
        <p:spPr>
          <a:xfrm>
            <a:off x="185980" y="774915"/>
            <a:ext cx="5693482" cy="369332"/>
          </a:xfrm>
          <a:prstGeom prst="rect">
            <a:avLst/>
          </a:prstGeom>
          <a:noFill/>
        </p:spPr>
        <p:txBody>
          <a:bodyPr wrap="none" rtlCol="0">
            <a:spAutoFit/>
          </a:bodyPr>
          <a:lstStyle/>
          <a:p>
            <a:r>
              <a:rPr lang="en-US" dirty="0"/>
              <a:t>Structural Adaptation Measures – Access Roads and camps</a:t>
            </a:r>
          </a:p>
        </p:txBody>
      </p:sp>
    </p:spTree>
    <p:extLst>
      <p:ext uri="{BB962C8B-B14F-4D97-AF65-F5344CB8AC3E}">
        <p14:creationId xmlns:p14="http://schemas.microsoft.com/office/powerpoint/2010/main" val="145996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872ED-4416-704E-99F2-105C1705896B}"/>
              </a:ext>
            </a:extLst>
          </p:cNvPr>
          <p:cNvSpPr/>
          <p:nvPr/>
        </p:nvSpPr>
        <p:spPr>
          <a:xfrm>
            <a:off x="751668" y="1404509"/>
            <a:ext cx="7733654" cy="4524315"/>
          </a:xfrm>
          <a:prstGeom prst="rect">
            <a:avLst/>
          </a:prstGeom>
        </p:spPr>
        <p:txBody>
          <a:bodyPr wrap="square">
            <a:spAutoFit/>
          </a:bodyPr>
          <a:lstStyle/>
          <a:p>
            <a:r>
              <a:rPr lang="en-US" b="1" dirty="0"/>
              <a:t>What are Nature-based Solutions for Adaptation and Resilience?</a:t>
            </a:r>
          </a:p>
          <a:p>
            <a:endParaRPr lang="en-US" b="1" dirty="0">
              <a:effectLst/>
            </a:endParaRPr>
          </a:p>
          <a:p>
            <a:r>
              <a:rPr lang="en-US" dirty="0"/>
              <a:t>Nature-based Solutions (NBS) are activities associated with the protection, management, enhancement, and restoration of nature to deliver climate resilient infrastructure </a:t>
            </a:r>
          </a:p>
          <a:p>
            <a:endParaRPr lang="en-US" dirty="0">
              <a:effectLst/>
            </a:endParaRPr>
          </a:p>
          <a:p>
            <a:r>
              <a:rPr lang="en-US" dirty="0"/>
              <a:t>NBS can be used to safeguard traditional gray infrastructure while delivering enhanced resilience and co-benefits (e.g. climate change mitigation, supporting biodiversity and local livelihoods, food and water security)</a:t>
            </a:r>
          </a:p>
          <a:p>
            <a:endParaRPr lang="en-US" dirty="0">
              <a:effectLst/>
            </a:endParaRPr>
          </a:p>
          <a:p>
            <a:r>
              <a:rPr lang="en-US" b="1" dirty="0"/>
              <a:t>Why choose NBS as an adaptation measure?</a:t>
            </a:r>
          </a:p>
          <a:p>
            <a:endParaRPr lang="en-US" b="1" dirty="0">
              <a:effectLst/>
            </a:endParaRPr>
          </a:p>
          <a:p>
            <a:pPr marL="285750" indent="-285750">
              <a:buFont typeface="Wingdings" pitchFamily="2" charset="2"/>
              <a:buChar char="ü"/>
            </a:pPr>
            <a:r>
              <a:rPr lang="en-US" dirty="0"/>
              <a:t>Ensures the sustainability of the infrastructure</a:t>
            </a:r>
          </a:p>
          <a:p>
            <a:pPr marL="285750" indent="-285750">
              <a:buFont typeface="Wingdings" pitchFamily="2" charset="2"/>
              <a:buChar char="ü"/>
            </a:pPr>
            <a:r>
              <a:rPr lang="en-US" dirty="0"/>
              <a:t>Protects from hazards</a:t>
            </a:r>
          </a:p>
          <a:p>
            <a:pPr marL="285750" indent="-285750">
              <a:buFont typeface="Wingdings" pitchFamily="2" charset="2"/>
              <a:buChar char="ü"/>
            </a:pPr>
            <a:r>
              <a:rPr lang="en-US" dirty="0"/>
              <a:t>Secures access to basic services &amp; livelihoods</a:t>
            </a:r>
            <a:endParaRPr lang="en-US" dirty="0">
              <a:effectLst/>
            </a:endParaRPr>
          </a:p>
          <a:p>
            <a:endParaRPr lang="en-US" dirty="0">
              <a:effectLst/>
            </a:endParaRPr>
          </a:p>
        </p:txBody>
      </p:sp>
      <p:sp>
        <p:nvSpPr>
          <p:cNvPr id="3" name="TextBox 2">
            <a:extLst>
              <a:ext uri="{FF2B5EF4-FFF2-40B4-BE49-F238E27FC236}">
                <a16:creationId xmlns:a16="http://schemas.microsoft.com/office/drawing/2014/main" id="{26FCD34D-D263-C24F-96D8-7D9D7FD4674F}"/>
              </a:ext>
            </a:extLst>
          </p:cNvPr>
          <p:cNvSpPr txBox="1"/>
          <p:nvPr/>
        </p:nvSpPr>
        <p:spPr>
          <a:xfrm>
            <a:off x="751668" y="756208"/>
            <a:ext cx="3182346" cy="461665"/>
          </a:xfrm>
          <a:prstGeom prst="rect">
            <a:avLst/>
          </a:prstGeom>
          <a:noFill/>
        </p:spPr>
        <p:txBody>
          <a:bodyPr wrap="none" rtlCol="0">
            <a:spAutoFit/>
          </a:bodyPr>
          <a:lstStyle/>
          <a:p>
            <a:r>
              <a:rPr lang="en-US" sz="2400" b="1" dirty="0"/>
              <a:t>Nature-based Solutions</a:t>
            </a:r>
          </a:p>
        </p:txBody>
      </p:sp>
    </p:spTree>
    <p:extLst>
      <p:ext uri="{BB962C8B-B14F-4D97-AF65-F5344CB8AC3E}">
        <p14:creationId xmlns:p14="http://schemas.microsoft.com/office/powerpoint/2010/main" val="281295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CF190A-1671-AD43-A8D8-0AF8B50E1CAB}"/>
              </a:ext>
            </a:extLst>
          </p:cNvPr>
          <p:cNvSpPr txBox="1"/>
          <p:nvPr/>
        </p:nvSpPr>
        <p:spPr>
          <a:xfrm>
            <a:off x="751669" y="756208"/>
            <a:ext cx="6873498" cy="830997"/>
          </a:xfrm>
          <a:prstGeom prst="rect">
            <a:avLst/>
          </a:prstGeom>
          <a:noFill/>
        </p:spPr>
        <p:txBody>
          <a:bodyPr wrap="square" rtlCol="0">
            <a:spAutoFit/>
          </a:bodyPr>
          <a:lstStyle/>
          <a:p>
            <a:pPr algn="ctr"/>
            <a:r>
              <a:rPr lang="en-US" sz="2400" b="1" dirty="0"/>
              <a:t>Examples of Nature-based Solutions for Adaptation for Hydropower</a:t>
            </a:r>
          </a:p>
        </p:txBody>
      </p:sp>
      <p:graphicFrame>
        <p:nvGraphicFramePr>
          <p:cNvPr id="3" name="Diagram 2">
            <a:extLst>
              <a:ext uri="{FF2B5EF4-FFF2-40B4-BE49-F238E27FC236}">
                <a16:creationId xmlns:a16="http://schemas.microsoft.com/office/drawing/2014/main" id="{50EE731D-C5E2-FA42-8DA0-2A6E1108D4C9}"/>
              </a:ext>
            </a:extLst>
          </p:cNvPr>
          <p:cNvGraphicFramePr/>
          <p:nvPr>
            <p:extLst>
              <p:ext uri="{D42A27DB-BD31-4B8C-83A1-F6EECF244321}">
                <p14:modId xmlns:p14="http://schemas.microsoft.com/office/powerpoint/2010/main" val="492879750"/>
              </p:ext>
            </p:extLst>
          </p:nvPr>
        </p:nvGraphicFramePr>
        <p:xfrm>
          <a:off x="1524000" y="17844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80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872ED-4416-704E-99F2-105C1705896B}"/>
              </a:ext>
            </a:extLst>
          </p:cNvPr>
          <p:cNvSpPr/>
          <p:nvPr/>
        </p:nvSpPr>
        <p:spPr>
          <a:xfrm>
            <a:off x="705173" y="1125540"/>
            <a:ext cx="7733654" cy="5355312"/>
          </a:xfrm>
          <a:prstGeom prst="rect">
            <a:avLst/>
          </a:prstGeom>
        </p:spPr>
        <p:txBody>
          <a:bodyPr wrap="square">
            <a:spAutoFit/>
          </a:bodyPr>
          <a:lstStyle/>
          <a:p>
            <a:r>
              <a:rPr lang="en-US" b="1" dirty="0"/>
              <a:t>1. Lower Fufu Hydropower Project (Zambezi River Basin, Malawi): </a:t>
            </a:r>
            <a:r>
              <a:rPr lang="en-US" dirty="0"/>
              <a:t>a proposed run of the river hydropower facility to be built within the </a:t>
            </a:r>
            <a:r>
              <a:rPr lang="en-US" dirty="0" err="1"/>
              <a:t>Rukuru</a:t>
            </a:r>
            <a:r>
              <a:rPr lang="en-US" dirty="0"/>
              <a:t> River watershed in northern Malawi.</a:t>
            </a:r>
          </a:p>
          <a:p>
            <a:r>
              <a:rPr lang="en-US" b="1" dirty="0"/>
              <a:t>2. </a:t>
            </a:r>
            <a:r>
              <a:rPr lang="en-US" b="1" dirty="0" err="1"/>
              <a:t>Polihali</a:t>
            </a:r>
            <a:r>
              <a:rPr lang="en-US" b="1" dirty="0"/>
              <a:t> Dam and Conveyance Project (Orange River Basin, Lesotho): </a:t>
            </a:r>
            <a:r>
              <a:rPr lang="en-US" dirty="0"/>
              <a:t>part of the second phase of the Lesotho Highlands Water Project (LHWP), the </a:t>
            </a:r>
            <a:r>
              <a:rPr lang="en-US" dirty="0" err="1"/>
              <a:t>Polihali</a:t>
            </a:r>
            <a:r>
              <a:rPr lang="en-US" dirty="0"/>
              <a:t> dam would be located downstream of the </a:t>
            </a:r>
            <a:r>
              <a:rPr lang="en-US" dirty="0" err="1"/>
              <a:t>Khubelu</a:t>
            </a:r>
            <a:r>
              <a:rPr lang="en-US" dirty="0"/>
              <a:t> and </a:t>
            </a:r>
            <a:r>
              <a:rPr lang="en-US" dirty="0" err="1"/>
              <a:t>Senqu</a:t>
            </a:r>
            <a:r>
              <a:rPr lang="en-US" dirty="0"/>
              <a:t> Rivers, with the main objective of the project to transfer water from a new reservoir to the existing </a:t>
            </a:r>
            <a:r>
              <a:rPr lang="en-US" dirty="0" err="1"/>
              <a:t>Katse</a:t>
            </a:r>
            <a:r>
              <a:rPr lang="en-US" dirty="0"/>
              <a:t> Reservoir.</a:t>
            </a:r>
          </a:p>
          <a:p>
            <a:r>
              <a:rPr lang="en-US" b="1" dirty="0"/>
              <a:t>3. </a:t>
            </a:r>
            <a:r>
              <a:rPr lang="en-US" b="1" dirty="0" err="1"/>
              <a:t>Pwalugu</a:t>
            </a:r>
            <a:r>
              <a:rPr lang="en-US" b="1" dirty="0"/>
              <a:t> Multi-purpose Dam Project (Volta River Basin, Ghana): </a:t>
            </a:r>
            <a:r>
              <a:rPr lang="en-US" dirty="0"/>
              <a:t>a dam and reservoir project designed to provide electricity production, irrigation water supply for new agricultural lands, flood control, and the development of a lake fishery industry.</a:t>
            </a:r>
          </a:p>
          <a:p>
            <a:r>
              <a:rPr lang="en-US" b="1" dirty="0"/>
              <a:t>4. </a:t>
            </a:r>
            <a:r>
              <a:rPr lang="en-US" b="1" dirty="0" err="1"/>
              <a:t>Batoka</a:t>
            </a:r>
            <a:r>
              <a:rPr lang="en-US" b="1" dirty="0"/>
              <a:t> Gorge Hydropower Project (Zambezi River Basin, Zambia/Zimbabwe): </a:t>
            </a:r>
            <a:r>
              <a:rPr lang="en-US" dirty="0"/>
              <a:t>a large complex project that will support power generation in both Zambia and Zimbabwe, and likely be linked to the transmission network of the Southern Africa Power Pool.</a:t>
            </a:r>
          </a:p>
          <a:p>
            <a:r>
              <a:rPr lang="en-US" b="1" dirty="0"/>
              <a:t>5. </a:t>
            </a:r>
            <a:r>
              <a:rPr lang="en-US" b="1" dirty="0" err="1"/>
              <a:t>Mwache</a:t>
            </a:r>
            <a:r>
              <a:rPr lang="en-US" b="1" dirty="0"/>
              <a:t> Dam and Reservoir Project (Kwale District, Kenya): </a:t>
            </a:r>
            <a:r>
              <a:rPr lang="en-US" dirty="0"/>
              <a:t>a reservoir project designed to provide municipal water supply, with excess supply will be used for irrigation in nearby areas.</a:t>
            </a:r>
            <a:endParaRPr lang="en-US" dirty="0">
              <a:effectLst/>
            </a:endParaRPr>
          </a:p>
        </p:txBody>
      </p:sp>
      <p:sp>
        <p:nvSpPr>
          <p:cNvPr id="3" name="TextBox 2">
            <a:extLst>
              <a:ext uri="{FF2B5EF4-FFF2-40B4-BE49-F238E27FC236}">
                <a16:creationId xmlns:a16="http://schemas.microsoft.com/office/drawing/2014/main" id="{26FCD34D-D263-C24F-96D8-7D9D7FD4674F}"/>
              </a:ext>
            </a:extLst>
          </p:cNvPr>
          <p:cNvSpPr txBox="1"/>
          <p:nvPr/>
        </p:nvSpPr>
        <p:spPr>
          <a:xfrm>
            <a:off x="3499562" y="756208"/>
            <a:ext cx="1360116" cy="369332"/>
          </a:xfrm>
          <a:prstGeom prst="rect">
            <a:avLst/>
          </a:prstGeom>
          <a:noFill/>
        </p:spPr>
        <p:txBody>
          <a:bodyPr wrap="none" rtlCol="0">
            <a:spAutoFit/>
          </a:bodyPr>
          <a:lstStyle/>
          <a:p>
            <a:r>
              <a:rPr lang="en-US" dirty="0"/>
              <a:t>Test Projects</a:t>
            </a:r>
          </a:p>
        </p:txBody>
      </p:sp>
    </p:spTree>
    <p:extLst>
      <p:ext uri="{BB962C8B-B14F-4D97-AF65-F5344CB8AC3E}">
        <p14:creationId xmlns:p14="http://schemas.microsoft.com/office/powerpoint/2010/main" val="26401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85E60-CEC1-C64D-ADE2-0C7EE9ADD585}"/>
              </a:ext>
            </a:extLst>
          </p:cNvPr>
          <p:cNvSpPr txBox="1"/>
          <p:nvPr/>
        </p:nvSpPr>
        <p:spPr>
          <a:xfrm>
            <a:off x="2216746" y="1099751"/>
            <a:ext cx="2002921" cy="369332"/>
          </a:xfrm>
          <a:prstGeom prst="rect">
            <a:avLst/>
          </a:prstGeom>
          <a:noFill/>
        </p:spPr>
        <p:txBody>
          <a:bodyPr wrap="none" rtlCol="0">
            <a:spAutoFit/>
          </a:bodyPr>
          <a:lstStyle/>
          <a:p>
            <a:r>
              <a:rPr lang="en-US" dirty="0"/>
              <a:t>Test Projects Inputs</a:t>
            </a:r>
          </a:p>
        </p:txBody>
      </p:sp>
      <p:sp>
        <p:nvSpPr>
          <p:cNvPr id="4" name="TextBox 3">
            <a:extLst>
              <a:ext uri="{FF2B5EF4-FFF2-40B4-BE49-F238E27FC236}">
                <a16:creationId xmlns:a16="http://schemas.microsoft.com/office/drawing/2014/main" id="{D9209A29-E5FA-6144-A098-0AD7553B989C}"/>
              </a:ext>
            </a:extLst>
          </p:cNvPr>
          <p:cNvSpPr txBox="1"/>
          <p:nvPr/>
        </p:nvSpPr>
        <p:spPr>
          <a:xfrm>
            <a:off x="5489784" y="6030639"/>
            <a:ext cx="3522118" cy="261610"/>
          </a:xfrm>
          <a:prstGeom prst="rect">
            <a:avLst/>
          </a:prstGeom>
          <a:noFill/>
        </p:spPr>
        <p:txBody>
          <a:bodyPr wrap="none" rtlCol="0">
            <a:spAutoFit/>
          </a:bodyPr>
          <a:lstStyle/>
          <a:p>
            <a:r>
              <a:rPr lang="en-US" sz="1100" dirty="0"/>
              <a:t>Source: IPCC 6</a:t>
            </a:r>
            <a:r>
              <a:rPr lang="en-US" sz="1100" baseline="30000" dirty="0"/>
              <a:t>th</a:t>
            </a:r>
            <a:r>
              <a:rPr lang="en-US" sz="1100" dirty="0"/>
              <a:t> Assessment, WGI Report, Africa Factsheet</a:t>
            </a:r>
          </a:p>
        </p:txBody>
      </p:sp>
      <p:sp>
        <p:nvSpPr>
          <p:cNvPr id="5" name="Rectangle 4">
            <a:extLst>
              <a:ext uri="{FF2B5EF4-FFF2-40B4-BE49-F238E27FC236}">
                <a16:creationId xmlns:a16="http://schemas.microsoft.com/office/drawing/2014/main" id="{31CFD28D-D599-0040-8D2C-15A02F5FDC45}"/>
              </a:ext>
            </a:extLst>
          </p:cNvPr>
          <p:cNvSpPr/>
          <p:nvPr/>
        </p:nvSpPr>
        <p:spPr>
          <a:xfrm>
            <a:off x="286718" y="1997839"/>
            <a:ext cx="8570563" cy="2862322"/>
          </a:xfrm>
          <a:prstGeom prst="rect">
            <a:avLst/>
          </a:prstGeom>
        </p:spPr>
        <p:txBody>
          <a:bodyPr wrap="square">
            <a:spAutoFit/>
          </a:bodyPr>
          <a:lstStyle/>
          <a:p>
            <a:r>
              <a:rPr lang="en-US" dirty="0"/>
              <a:t>The modeling components required for a climate change analyses consist of a:</a:t>
            </a:r>
          </a:p>
          <a:p>
            <a:pPr marL="285750" indent="-285750">
              <a:buFont typeface="Arial" panose="020B0604020202020204" pitchFamily="34" charset="0"/>
              <a:buChar char="•"/>
            </a:pPr>
            <a:r>
              <a:rPr lang="en-US" dirty="0"/>
              <a:t>A simple project design and cost model, that can reproduce any existing cost estimates from a prefeasibility study and can estimate how costs would vary with alternative design specifications. If the complexity of the design precludes the development of a simple design and cost model, several estimates of alternative designs could be developed using the more detailed tools.</a:t>
            </a:r>
          </a:p>
          <a:p>
            <a:pPr marL="285750" indent="-285750">
              <a:buFont typeface="Arial" panose="020B0604020202020204" pitchFamily="34" charset="0"/>
              <a:buChar char="•"/>
            </a:pPr>
            <a:r>
              <a:rPr lang="en-US" dirty="0"/>
              <a:t>A set of downscaled climate projections for the project’s relevant geographic region.</a:t>
            </a:r>
          </a:p>
          <a:p>
            <a:pPr marL="285750" indent="-285750">
              <a:buFont typeface="Arial" panose="020B0604020202020204" pitchFamily="34" charset="0"/>
              <a:buChar char="•"/>
            </a:pPr>
            <a:r>
              <a:rPr lang="en-US" dirty="0"/>
              <a:t>A hydrologic model of the relevant region, calibrated to local observational records and linked to climate projections, that can estimate project inflows and operations for alternative design specifications.</a:t>
            </a:r>
            <a:endParaRPr lang="en-US" dirty="0">
              <a:effectLst/>
            </a:endParaRPr>
          </a:p>
        </p:txBody>
      </p:sp>
    </p:spTree>
    <p:extLst>
      <p:ext uri="{BB962C8B-B14F-4D97-AF65-F5344CB8AC3E}">
        <p14:creationId xmlns:p14="http://schemas.microsoft.com/office/powerpoint/2010/main" val="42903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B27434-CD62-0841-A0A6-A5E24B36BCCB}"/>
              </a:ext>
            </a:extLst>
          </p:cNvPr>
          <p:cNvSpPr txBox="1"/>
          <p:nvPr/>
        </p:nvSpPr>
        <p:spPr>
          <a:xfrm>
            <a:off x="2216746" y="1099751"/>
            <a:ext cx="2676567" cy="369332"/>
          </a:xfrm>
          <a:prstGeom prst="rect">
            <a:avLst/>
          </a:prstGeom>
          <a:noFill/>
        </p:spPr>
        <p:txBody>
          <a:bodyPr wrap="none" rtlCol="0">
            <a:spAutoFit/>
          </a:bodyPr>
          <a:lstStyle/>
          <a:p>
            <a:r>
              <a:rPr lang="en-US" dirty="0"/>
              <a:t>Test Projects Methodology</a:t>
            </a:r>
          </a:p>
        </p:txBody>
      </p:sp>
      <p:graphicFrame>
        <p:nvGraphicFramePr>
          <p:cNvPr id="3" name="Diagram 2">
            <a:extLst>
              <a:ext uri="{FF2B5EF4-FFF2-40B4-BE49-F238E27FC236}">
                <a16:creationId xmlns:a16="http://schemas.microsoft.com/office/drawing/2014/main" id="{5C54409D-300F-C644-936F-59A170777A51}"/>
              </a:ext>
            </a:extLst>
          </p:cNvPr>
          <p:cNvGraphicFramePr/>
          <p:nvPr>
            <p:extLst>
              <p:ext uri="{D42A27DB-BD31-4B8C-83A1-F6EECF244321}">
                <p14:modId xmlns:p14="http://schemas.microsoft.com/office/powerpoint/2010/main" val="1225795047"/>
              </p:ext>
            </p:extLst>
          </p:nvPr>
        </p:nvGraphicFramePr>
        <p:xfrm>
          <a:off x="1198535" y="19084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62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BCA98-C56C-2C42-BA04-9643A3A688D3}"/>
              </a:ext>
            </a:extLst>
          </p:cNvPr>
          <p:cNvPicPr>
            <a:picLocks noChangeAspect="1"/>
          </p:cNvPicPr>
          <p:nvPr/>
        </p:nvPicPr>
        <p:blipFill>
          <a:blip r:embed="rId3"/>
          <a:stretch>
            <a:fillRect/>
          </a:stretch>
        </p:blipFill>
        <p:spPr>
          <a:xfrm>
            <a:off x="0" y="871647"/>
            <a:ext cx="9144000" cy="5114705"/>
          </a:xfrm>
          <a:prstGeom prst="rect">
            <a:avLst/>
          </a:prstGeom>
        </p:spPr>
      </p:pic>
    </p:spTree>
    <p:extLst>
      <p:ext uri="{BB962C8B-B14F-4D97-AF65-F5344CB8AC3E}">
        <p14:creationId xmlns:p14="http://schemas.microsoft.com/office/powerpoint/2010/main" val="237631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DCF235-9052-394B-AC84-77A8EC7E9CBF}"/>
              </a:ext>
            </a:extLst>
          </p:cNvPr>
          <p:cNvPicPr>
            <a:picLocks noChangeAspect="1"/>
          </p:cNvPicPr>
          <p:nvPr/>
        </p:nvPicPr>
        <p:blipFill>
          <a:blip r:embed="rId2"/>
          <a:stretch>
            <a:fillRect/>
          </a:stretch>
        </p:blipFill>
        <p:spPr>
          <a:xfrm>
            <a:off x="821410" y="933300"/>
            <a:ext cx="7857640" cy="5301333"/>
          </a:xfrm>
          <a:prstGeom prst="rect">
            <a:avLst/>
          </a:prstGeom>
        </p:spPr>
      </p:pic>
      <p:sp>
        <p:nvSpPr>
          <p:cNvPr id="3" name="TextBox 2">
            <a:extLst>
              <a:ext uri="{FF2B5EF4-FFF2-40B4-BE49-F238E27FC236}">
                <a16:creationId xmlns:a16="http://schemas.microsoft.com/office/drawing/2014/main" id="{A3ECEC43-4E80-3F4E-BAED-F296253A0A06}"/>
              </a:ext>
            </a:extLst>
          </p:cNvPr>
          <p:cNvSpPr txBox="1"/>
          <p:nvPr/>
        </p:nvSpPr>
        <p:spPr>
          <a:xfrm>
            <a:off x="1514111" y="563968"/>
            <a:ext cx="6115777" cy="369332"/>
          </a:xfrm>
          <a:prstGeom prst="rect">
            <a:avLst/>
          </a:prstGeom>
          <a:noFill/>
        </p:spPr>
        <p:txBody>
          <a:bodyPr wrap="none" rtlCol="0">
            <a:spAutoFit/>
          </a:bodyPr>
          <a:lstStyle/>
          <a:p>
            <a:r>
              <a:rPr lang="en-US" dirty="0"/>
              <a:t>Summary of Vulnerability of Projects, before Design Adaptation</a:t>
            </a:r>
          </a:p>
        </p:txBody>
      </p:sp>
    </p:spTree>
    <p:extLst>
      <p:ext uri="{BB962C8B-B14F-4D97-AF65-F5344CB8AC3E}">
        <p14:creationId xmlns:p14="http://schemas.microsoft.com/office/powerpoint/2010/main" val="264785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C975E4-BFB3-0A4F-90AA-2412DF1D55C8}"/>
              </a:ext>
            </a:extLst>
          </p:cNvPr>
          <p:cNvPicPr>
            <a:picLocks noChangeAspect="1"/>
          </p:cNvPicPr>
          <p:nvPr/>
        </p:nvPicPr>
        <p:blipFill>
          <a:blip r:embed="rId2"/>
          <a:stretch>
            <a:fillRect/>
          </a:stretch>
        </p:blipFill>
        <p:spPr>
          <a:xfrm>
            <a:off x="790414" y="1033161"/>
            <a:ext cx="7811145" cy="5104794"/>
          </a:xfrm>
          <a:prstGeom prst="rect">
            <a:avLst/>
          </a:prstGeom>
        </p:spPr>
      </p:pic>
      <p:sp>
        <p:nvSpPr>
          <p:cNvPr id="3" name="TextBox 2">
            <a:extLst>
              <a:ext uri="{FF2B5EF4-FFF2-40B4-BE49-F238E27FC236}">
                <a16:creationId xmlns:a16="http://schemas.microsoft.com/office/drawing/2014/main" id="{94DB9551-68A0-4B4A-A301-5CEF4EABE3E9}"/>
              </a:ext>
            </a:extLst>
          </p:cNvPr>
          <p:cNvSpPr txBox="1"/>
          <p:nvPr/>
        </p:nvSpPr>
        <p:spPr>
          <a:xfrm>
            <a:off x="1344107" y="655454"/>
            <a:ext cx="6703758" cy="369332"/>
          </a:xfrm>
          <a:prstGeom prst="rect">
            <a:avLst/>
          </a:prstGeom>
          <a:noFill/>
        </p:spPr>
        <p:txBody>
          <a:bodyPr wrap="none" rtlCol="0">
            <a:spAutoFit/>
          </a:bodyPr>
          <a:lstStyle/>
          <a:p>
            <a:r>
              <a:rPr lang="en-US" dirty="0"/>
              <a:t>Potential Economic Benefits that Derive from Adapting Project Design</a:t>
            </a:r>
          </a:p>
        </p:txBody>
      </p:sp>
    </p:spTree>
    <p:extLst>
      <p:ext uri="{BB962C8B-B14F-4D97-AF65-F5344CB8AC3E}">
        <p14:creationId xmlns:p14="http://schemas.microsoft.com/office/powerpoint/2010/main" val="263454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Structure of the Module		</a:t>
            </a:r>
            <a:endParaRPr lang="en-US" dirty="0"/>
          </a:p>
        </p:txBody>
      </p:sp>
      <p:sp>
        <p:nvSpPr>
          <p:cNvPr id="3" name="Content Placeholder 2">
            <a:extLst>
              <a:ext uri="{FF2B5EF4-FFF2-40B4-BE49-F238E27FC236}">
                <a16:creationId xmlns:a16="http://schemas.microsoft.com/office/drawing/2014/main" id="{962AF58B-1C47-1D42-932B-1D76DBFBC9D3}"/>
              </a:ext>
            </a:extLst>
          </p:cNvPr>
          <p:cNvSpPr txBox="1">
            <a:spLocks/>
          </p:cNvSpPr>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Aims of the Module</a:t>
            </a:r>
          </a:p>
          <a:p>
            <a:r>
              <a:rPr lang="en-US" dirty="0"/>
              <a:t>Setting expectations and scope for climate resilience</a:t>
            </a:r>
          </a:p>
          <a:p>
            <a:r>
              <a:rPr lang="en-US" dirty="0"/>
              <a:t>Assessing climate risk and vulnerability for hydropower</a:t>
            </a:r>
          </a:p>
          <a:p>
            <a:r>
              <a:rPr lang="en-US" dirty="0"/>
              <a:t>Adaptation Measures and options to increase climate resilience of hydropower projects</a:t>
            </a:r>
          </a:p>
          <a:p>
            <a:r>
              <a:rPr lang="en-US" dirty="0"/>
              <a:t>Test projects and Conclusions</a:t>
            </a:r>
          </a:p>
        </p:txBody>
      </p:sp>
    </p:spTree>
    <p:extLst>
      <p:ext uri="{BB962C8B-B14F-4D97-AF65-F5344CB8AC3E}">
        <p14:creationId xmlns:p14="http://schemas.microsoft.com/office/powerpoint/2010/main" val="42601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E5346-9C5B-9847-8AA6-615D785C7A78}"/>
              </a:ext>
            </a:extLst>
          </p:cNvPr>
          <p:cNvSpPr/>
          <p:nvPr/>
        </p:nvSpPr>
        <p:spPr>
          <a:xfrm>
            <a:off x="542441" y="1472211"/>
            <a:ext cx="8307092" cy="4278094"/>
          </a:xfrm>
          <a:prstGeom prst="rect">
            <a:avLst/>
          </a:prstGeom>
        </p:spPr>
        <p:txBody>
          <a:bodyPr wrap="square">
            <a:spAutoFit/>
          </a:bodyPr>
          <a:lstStyle/>
          <a:p>
            <a:r>
              <a:rPr lang="en-US" sz="1600" b="1" dirty="0">
                <a:latin typeface="Helvetica" pitchFamily="2" charset="0"/>
              </a:rPr>
              <a:t>Performance of project designs can be sensitive to future climate. </a:t>
            </a:r>
            <a:r>
              <a:rPr lang="en-US" sz="1600" dirty="0">
                <a:latin typeface="Helvetica" pitchFamily="2" charset="0"/>
              </a:rPr>
              <a:t>Project design defined on the basis of historical climate conditions does not generally perform well across all plausible future climate conditions. In drier futures, smaller facilities yield higher net benefits as less investment is underutilized during the dry periods. In wetter futures, larger facilities that can better take advantage of high flow periods yield higher net benefits.</a:t>
            </a:r>
          </a:p>
          <a:p>
            <a:endParaRPr lang="en-US" sz="1600" dirty="0">
              <a:effectLst/>
              <a:latin typeface="Helvetica" pitchFamily="2" charset="0"/>
            </a:endParaRPr>
          </a:p>
          <a:p>
            <a:r>
              <a:rPr lang="en-US" sz="1600" b="1" dirty="0">
                <a:latin typeface="Helvetica" pitchFamily="2" charset="0"/>
              </a:rPr>
              <a:t>Although project performance is sensitive to climate change, the performance does not need to be vulnerable. </a:t>
            </a:r>
            <a:r>
              <a:rPr lang="en-US" sz="1600" dirty="0">
                <a:latin typeface="Helvetica" pitchFamily="2" charset="0"/>
              </a:rPr>
              <a:t>In some cases the benefits and revenues of the water infrastructure project is so high that risk for negatively performing projects are low even in extreme future climates, or benefits do not differ significantly across the climate scenarios. It is thus important to distinguish between climate sensitivity and vulnerability. Both sensitivity and vulnerability may vary depending on what performance metrics are studied and may be heavily influenced by factors other than climate change (e.g. price and demand for power or water).</a:t>
            </a:r>
          </a:p>
          <a:p>
            <a:endParaRPr lang="en-US" sz="1600" dirty="0">
              <a:effectLst/>
              <a:latin typeface="Helvetica" pitchFamily="2" charset="0"/>
            </a:endParaRPr>
          </a:p>
          <a:p>
            <a:r>
              <a:rPr lang="en-US" sz="1600" b="1" dirty="0">
                <a:latin typeface="Helvetica" pitchFamily="2" charset="0"/>
              </a:rPr>
              <a:t>Designs appropriate for the historical climate may be robust over a wide range of climate futures if paired with flexibility in the choice of water or power contracts.</a:t>
            </a:r>
            <a:endParaRPr lang="en-US" sz="1600" b="1" dirty="0">
              <a:effectLst/>
              <a:latin typeface="Helvetica" pitchFamily="2" charset="0"/>
            </a:endParaRPr>
          </a:p>
        </p:txBody>
      </p:sp>
      <p:sp>
        <p:nvSpPr>
          <p:cNvPr id="3" name="TextBox 2">
            <a:extLst>
              <a:ext uri="{FF2B5EF4-FFF2-40B4-BE49-F238E27FC236}">
                <a16:creationId xmlns:a16="http://schemas.microsoft.com/office/drawing/2014/main" id="{5851BE37-F71F-2141-9359-CBAE65011F6C}"/>
              </a:ext>
            </a:extLst>
          </p:cNvPr>
          <p:cNvSpPr txBox="1"/>
          <p:nvPr/>
        </p:nvSpPr>
        <p:spPr>
          <a:xfrm>
            <a:off x="2383684" y="738363"/>
            <a:ext cx="3437608" cy="369332"/>
          </a:xfrm>
          <a:prstGeom prst="rect">
            <a:avLst/>
          </a:prstGeom>
          <a:noFill/>
        </p:spPr>
        <p:txBody>
          <a:bodyPr wrap="none" rtlCol="0">
            <a:spAutoFit/>
          </a:bodyPr>
          <a:lstStyle/>
          <a:p>
            <a:r>
              <a:rPr lang="en-US" dirty="0"/>
              <a:t>Conclusions based on Test Projects</a:t>
            </a:r>
          </a:p>
        </p:txBody>
      </p:sp>
    </p:spTree>
    <p:extLst>
      <p:ext uri="{BB962C8B-B14F-4D97-AF65-F5344CB8AC3E}">
        <p14:creationId xmlns:p14="http://schemas.microsoft.com/office/powerpoint/2010/main" val="188500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591F8AE-C28A-7B26-4900-1E52429D1EED}"/>
              </a:ext>
            </a:extLst>
          </p:cNvPr>
          <p:cNvGraphicFramePr/>
          <p:nvPr>
            <p:extLst>
              <p:ext uri="{D42A27DB-BD31-4B8C-83A1-F6EECF244321}">
                <p14:modId xmlns:p14="http://schemas.microsoft.com/office/powerpoint/2010/main" val="2111538886"/>
              </p:ext>
            </p:extLst>
          </p:nvPr>
        </p:nvGraphicFramePr>
        <p:xfrm>
          <a:off x="1524000" y="74607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95A467B-41E7-E11C-FBDB-5C3778742811}"/>
              </a:ext>
            </a:extLst>
          </p:cNvPr>
          <p:cNvSpPr txBox="1"/>
          <p:nvPr/>
        </p:nvSpPr>
        <p:spPr>
          <a:xfrm>
            <a:off x="1524000" y="5145437"/>
            <a:ext cx="6847708" cy="646331"/>
          </a:xfrm>
          <a:prstGeom prst="rect">
            <a:avLst/>
          </a:prstGeom>
          <a:noFill/>
        </p:spPr>
        <p:txBody>
          <a:bodyPr wrap="none" rtlCol="0">
            <a:spAutoFit/>
          </a:bodyPr>
          <a:lstStyle/>
          <a:p>
            <a:r>
              <a:rPr lang="en-US" dirty="0"/>
              <a:t>Any action already being taken to address this hazard?</a:t>
            </a:r>
          </a:p>
          <a:p>
            <a:r>
              <a:rPr lang="en-US" dirty="0"/>
              <a:t>What types of actions could be implemented now on the PIDA project?</a:t>
            </a:r>
          </a:p>
        </p:txBody>
      </p:sp>
    </p:spTree>
    <p:extLst>
      <p:ext uri="{BB962C8B-B14F-4D97-AF65-F5344CB8AC3E}">
        <p14:creationId xmlns:p14="http://schemas.microsoft.com/office/powerpoint/2010/main" val="3205894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465CB-C1A2-F041-A52E-B7CC00167468}"/>
              </a:ext>
            </a:extLst>
          </p:cNvPr>
          <p:cNvSpPr txBox="1">
            <a:spLocks/>
          </p:cNvSpPr>
          <p:nvPr/>
        </p:nvSpPr>
        <p:spPr>
          <a:xfrm>
            <a:off x="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Resources</a:t>
            </a:r>
          </a:p>
        </p:txBody>
      </p:sp>
      <p:sp>
        <p:nvSpPr>
          <p:cNvPr id="4" name="TextBox 3">
            <a:extLst>
              <a:ext uri="{FF2B5EF4-FFF2-40B4-BE49-F238E27FC236}">
                <a16:creationId xmlns:a16="http://schemas.microsoft.com/office/drawing/2014/main" id="{D6D326C4-0F7B-B34F-B014-EF1AA8E50883}"/>
              </a:ext>
            </a:extLst>
          </p:cNvPr>
          <p:cNvSpPr txBox="1"/>
          <p:nvPr/>
        </p:nvSpPr>
        <p:spPr>
          <a:xfrm>
            <a:off x="735000" y="2136338"/>
            <a:ext cx="7039627" cy="3139321"/>
          </a:xfrm>
          <a:prstGeom prst="rect">
            <a:avLst/>
          </a:prstGeom>
          <a:noFill/>
        </p:spPr>
        <p:txBody>
          <a:bodyPr wrap="square" rtlCol="0">
            <a:spAutoFit/>
          </a:bodyPr>
          <a:lstStyle/>
          <a:p>
            <a:r>
              <a:rPr lang="en-US" dirty="0">
                <a:hlinkClick r:id="rId2"/>
              </a:rPr>
              <a:t>International Energy Agency, Climate Impacts on African Hydropower</a:t>
            </a:r>
            <a:endParaRPr lang="en-US" dirty="0"/>
          </a:p>
          <a:p>
            <a:endParaRPr lang="en-US" dirty="0"/>
          </a:p>
          <a:p>
            <a:r>
              <a:rPr lang="en-US" dirty="0">
                <a:hlinkClick r:id="rId3"/>
              </a:rPr>
              <a:t>International Hydropower Association, 2019. Hydropower Sector Climate Resilience Guide. London, United Kingdom</a:t>
            </a:r>
            <a:endParaRPr lang="en-US" dirty="0"/>
          </a:p>
          <a:p>
            <a:endParaRPr lang="en-US" dirty="0"/>
          </a:p>
          <a:p>
            <a:r>
              <a:rPr lang="en-US" dirty="0">
                <a:hlinkClick r:id="rId4"/>
              </a:rPr>
              <a:t>World Bank, Enhanced Climate Resilience of Africa’s Infrastructure</a:t>
            </a:r>
            <a:endParaRPr lang="en-US" dirty="0"/>
          </a:p>
          <a:p>
            <a:endParaRPr lang="en-US" dirty="0"/>
          </a:p>
          <a:p>
            <a:r>
              <a:rPr lang="en-US" dirty="0"/>
              <a:t>European Commission, Climate Change and Major Projects: Outline of the climate change related requirements and guidance for major projects in the 2014-2020 programming period</a:t>
            </a:r>
          </a:p>
          <a:p>
            <a:endParaRPr lang="en-US" dirty="0"/>
          </a:p>
        </p:txBody>
      </p:sp>
    </p:spTree>
    <p:extLst>
      <p:ext uri="{BB962C8B-B14F-4D97-AF65-F5344CB8AC3E}">
        <p14:creationId xmlns:p14="http://schemas.microsoft.com/office/powerpoint/2010/main" val="96282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nvPr>
        </p:nvSpPr>
        <p:spPr>
          <a:xfrm>
            <a:off x="376147" y="683214"/>
            <a:ext cx="8483784" cy="993775"/>
          </a:xfrm>
        </p:spPr>
        <p:txBody>
          <a:bodyPr>
            <a:normAutofit fontScale="90000"/>
          </a:bodyPr>
          <a:lstStyle/>
          <a:p>
            <a:r>
              <a:rPr lang="en-US" dirty="0"/>
              <a:t>Aims of AFRI-RES &amp; the Training </a:t>
            </a:r>
            <a:r>
              <a:rPr lang="en-US" dirty="0" err="1"/>
              <a:t>Programme</a:t>
            </a:r>
            <a:endParaRPr lang="en-US" dirty="0"/>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nvPr>
        </p:nvSpPr>
        <p:spPr>
          <a:xfrm>
            <a:off x="316523" y="1885648"/>
            <a:ext cx="8827477" cy="1570231"/>
          </a:xfrm>
        </p:spPr>
        <p:txBody>
          <a:bodyPr>
            <a:normAutofit/>
          </a:bodyPr>
          <a:lstStyle/>
          <a:p>
            <a:pPr marL="0" indent="0">
              <a:lnSpc>
                <a:spcPct val="120000"/>
              </a:lnSpc>
              <a:spcBef>
                <a:spcPts val="360"/>
              </a:spcBef>
              <a:buNone/>
            </a:pPr>
            <a:r>
              <a:rPr lang="en-US" sz="1600" dirty="0"/>
              <a:t>The Africa Climate Resilient Investment Facility (AFRI-RES) Objective: Strengthen the capacity of African institutions (national governments, river basin organizations, Regional Economic Communities, power pools and development practitioners) to plan, design, and implement investments resilient to climate variability and change in selected sectors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nvSpPr>
        <p:spPr>
          <a:xfrm>
            <a:off x="376147" y="3610780"/>
            <a:ext cx="8483784" cy="2554545"/>
          </a:xfrm>
          <a:prstGeom prst="rect">
            <a:avLst/>
          </a:prstGeom>
          <a:noFill/>
        </p:spPr>
        <p:txBody>
          <a:bodyPr wrap="square" rtlCol="0">
            <a:spAutoFit/>
          </a:bodyPr>
          <a:lstStyle/>
          <a:p>
            <a:pPr lvl="0"/>
            <a:r>
              <a:rPr lang="en-US" sz="1600" dirty="0"/>
              <a:t>Training </a:t>
            </a:r>
            <a:r>
              <a:rPr lang="en-US" sz="1600" dirty="0" err="1"/>
              <a:t>Programme</a:t>
            </a:r>
            <a:r>
              <a:rPr lang="en-US" sz="1600" dirty="0"/>
              <a:t> Objectives</a:t>
            </a:r>
          </a:p>
          <a:p>
            <a:pPr marL="285750" indent="-285750">
              <a:buFont typeface="Wingdings" pitchFamily="2" charset="2"/>
              <a:buChar char="ü"/>
            </a:pPr>
            <a:r>
              <a:rPr lang="en-US" sz="1600" dirty="0"/>
              <a:t>are well informed of climate risks to Africa’s infrastructure</a:t>
            </a:r>
          </a:p>
          <a:p>
            <a:pPr marL="285750" indent="-285750">
              <a:buFont typeface="Wingdings" pitchFamily="2" charset="2"/>
              <a:buChar char="ü"/>
            </a:pPr>
            <a:r>
              <a:rPr lang="en-US" sz="1600" dirty="0"/>
              <a:t>understand climate resilience and its attributes and guidelines</a:t>
            </a:r>
          </a:p>
          <a:p>
            <a:pPr marL="285750" indent="-285750">
              <a:buFont typeface="Wingdings" pitchFamily="2" charset="2"/>
              <a:buChar char="ü"/>
            </a:pPr>
            <a:r>
              <a:rPr lang="en-US" sz="1600" dirty="0"/>
              <a:t>are trained on the use of the resilience attributes and climate resilient guidelines for hydropower sector already developed through the World Bank under the AFRI-RES </a:t>
            </a:r>
            <a:r>
              <a:rPr lang="en-US" sz="1600" dirty="0" err="1"/>
              <a:t>programme</a:t>
            </a:r>
            <a:endParaRPr lang="en-US" sz="1600" dirty="0"/>
          </a:p>
          <a:p>
            <a:pPr marL="285750" indent="-285750">
              <a:buFont typeface="Wingdings" pitchFamily="2" charset="2"/>
              <a:buChar char="ü"/>
            </a:pPr>
            <a:r>
              <a:rPr lang="en-US" sz="1600" dirty="0"/>
              <a:t>can monitor and evaluate projects for adopting climate resilience attributes to ensure intended impacts of the projects</a:t>
            </a:r>
          </a:p>
          <a:p>
            <a:pPr marL="285750" indent="-285750">
              <a:buFont typeface="Wingdings" pitchFamily="2" charset="2"/>
              <a:buChar char="ü"/>
            </a:pPr>
            <a:r>
              <a:rPr lang="en-US" sz="1600" dirty="0"/>
              <a:t>promote climate resilient measures to improve the quality and sustainability of projects</a:t>
            </a:r>
          </a:p>
          <a:p>
            <a:pPr marL="285750" indent="-285750">
              <a:buFont typeface="Wingdings" pitchFamily="2" charset="2"/>
              <a:buChar char="ü"/>
            </a:pPr>
            <a:r>
              <a:rPr lang="en-US" sz="1600" dirty="0"/>
              <a:t>increase capacity on adaptive management of projects to integrate new information and knowledge on climate resilience relevant for the projects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nvPr>
        </p:nvSpPr>
        <p:spPr>
          <a:xfrm>
            <a:off x="628650" y="500062"/>
            <a:ext cx="7886700" cy="1325563"/>
          </a:xfrm>
        </p:spPr>
        <p:txBody>
          <a:bodyPr/>
          <a:lstStyle/>
          <a:p>
            <a:r>
              <a:rPr lang="en-US" dirty="0"/>
              <a:t>Aims of Module 3</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nvPr>
        </p:nvSpPr>
        <p:spPr>
          <a:xfrm>
            <a:off x="628650" y="1834173"/>
            <a:ext cx="5117242" cy="4351338"/>
          </a:xfrm>
        </p:spPr>
        <p:txBody>
          <a:bodyPr>
            <a:normAutofit/>
          </a:bodyPr>
          <a:lstStyle/>
          <a:p>
            <a:pPr marL="0" indent="0">
              <a:buNone/>
            </a:pPr>
            <a:r>
              <a:rPr lang="en-US" dirty="0"/>
              <a:t>Upon the completion of Module 3, participants will </a:t>
            </a:r>
          </a:p>
          <a:p>
            <a:pPr>
              <a:buFont typeface="Wingdings" pitchFamily="2" charset="2"/>
              <a:buChar char="ü"/>
            </a:pPr>
            <a:r>
              <a:rPr lang="en-US" dirty="0"/>
              <a:t>understand climate resilience and its attributes and guidelines</a:t>
            </a:r>
          </a:p>
          <a:p>
            <a:pPr marL="285750" indent="-285750">
              <a:buFont typeface="Wingdings" pitchFamily="2" charset="2"/>
              <a:buChar char="ü"/>
            </a:pPr>
            <a:r>
              <a:rPr lang="en-US" dirty="0"/>
              <a:t>promote climate resilient measures to improve the quality and sustainability of projects</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kumimoji="0" lang="en-US" dirty="0">
              <a:solidFill>
                <a:schemeClr val="accent3">
                  <a:shade val="75000"/>
                </a:schemeClr>
              </a:solidFill>
            </a:endParaRPr>
          </a:p>
        </p:txBody>
      </p:sp>
      <p:sp>
        <p:nvSpPr>
          <p:cNvPr id="8" name="TextBox 7">
            <a:extLst>
              <a:ext uri="{FF2B5EF4-FFF2-40B4-BE49-F238E27FC236}">
                <a16:creationId xmlns:a16="http://schemas.microsoft.com/office/drawing/2014/main" id="{69D8B655-A0B5-46F5-B94C-1321E9094208}"/>
              </a:ext>
            </a:extLst>
          </p:cNvPr>
          <p:cNvSpPr txBox="1"/>
          <p:nvPr/>
        </p:nvSpPr>
        <p:spPr>
          <a:xfrm>
            <a:off x="1784759" y="1025978"/>
            <a:ext cx="5363117" cy="461665"/>
          </a:xfrm>
          <a:prstGeom prst="rect">
            <a:avLst/>
          </a:prstGeom>
          <a:noFill/>
        </p:spPr>
        <p:txBody>
          <a:bodyPr wrap="square" rtlCol="0">
            <a:spAutoFit/>
          </a:bodyPr>
          <a:lstStyle/>
          <a:p>
            <a:pPr algn="ctr"/>
            <a:r>
              <a:rPr lang="en-US" sz="2400" b="1" dirty="0">
                <a:solidFill>
                  <a:srgbClr val="0070C0"/>
                </a:solidFill>
              </a:rPr>
              <a:t>Setting Expectations and Scope</a:t>
            </a:r>
            <a:endParaRPr lang="en-GB" sz="2400" b="1" dirty="0">
              <a:solidFill>
                <a:srgbClr val="0070C0"/>
              </a:solidFill>
            </a:endParaRPr>
          </a:p>
        </p:txBody>
      </p:sp>
      <p:sp>
        <p:nvSpPr>
          <p:cNvPr id="5" name="Rectangle 4">
            <a:extLst>
              <a:ext uri="{FF2B5EF4-FFF2-40B4-BE49-F238E27FC236}">
                <a16:creationId xmlns:a16="http://schemas.microsoft.com/office/drawing/2014/main" id="{2A2430D9-9305-EC4C-A926-E8E253B83772}"/>
              </a:ext>
            </a:extLst>
          </p:cNvPr>
          <p:cNvSpPr/>
          <p:nvPr/>
        </p:nvSpPr>
        <p:spPr>
          <a:xfrm>
            <a:off x="578226" y="1706005"/>
            <a:ext cx="7987547" cy="4801314"/>
          </a:xfrm>
          <a:prstGeom prst="rect">
            <a:avLst/>
          </a:prstGeom>
        </p:spPr>
        <p:txBody>
          <a:bodyPr wrap="square">
            <a:spAutoFit/>
          </a:bodyPr>
          <a:lstStyle/>
          <a:p>
            <a:r>
              <a:rPr lang="en-US" dirty="0"/>
              <a:t>Adapting infrastructure planning and design ex ante has great potential to reduce climate change impacts on infrastructure in drier futures, and to take better advantage of higher water availability in wetter futures (WB, ECRAI)</a:t>
            </a:r>
          </a:p>
          <a:p>
            <a:endParaRPr lang="en-US" dirty="0"/>
          </a:p>
          <a:p>
            <a:r>
              <a:rPr lang="en-US" dirty="0"/>
              <a:t>What could be influenced by climate change?</a:t>
            </a:r>
          </a:p>
          <a:p>
            <a:pPr marL="285750" indent="-285750">
              <a:buFont typeface="Arial" panose="020B0604020202020204" pitchFamily="34" charset="0"/>
              <a:buChar char="•"/>
            </a:pPr>
            <a:r>
              <a:rPr lang="en-US" dirty="0"/>
              <a:t>Production levels</a:t>
            </a:r>
          </a:p>
          <a:p>
            <a:pPr marL="285750" indent="-285750">
              <a:buFont typeface="Arial" panose="020B0604020202020204" pitchFamily="34" charset="0"/>
              <a:buChar char="•"/>
            </a:pPr>
            <a:r>
              <a:rPr lang="en-US" dirty="0"/>
              <a:t>Costs to consumers</a:t>
            </a:r>
          </a:p>
          <a:p>
            <a:pPr marL="285750" indent="-285750">
              <a:buFont typeface="Arial" panose="020B0604020202020204" pitchFamily="34" charset="0"/>
              <a:buChar char="•"/>
            </a:pPr>
            <a:r>
              <a:rPr lang="en-US" dirty="0"/>
              <a:t>Environmental impacts</a:t>
            </a:r>
          </a:p>
          <a:p>
            <a:pPr marL="285750" indent="-285750">
              <a:buFont typeface="Arial" panose="020B0604020202020204" pitchFamily="34" charset="0"/>
              <a:buChar char="•"/>
            </a:pPr>
            <a:r>
              <a:rPr lang="en-US" dirty="0"/>
              <a:t>Distribution of water resources</a:t>
            </a:r>
          </a:p>
          <a:p>
            <a:pPr marL="285750" indent="-285750">
              <a:buFont typeface="Arial" panose="020B0604020202020204" pitchFamily="34" charset="0"/>
              <a:buChar char="•"/>
            </a:pPr>
            <a:endParaRPr lang="en-US" dirty="0"/>
          </a:p>
          <a:p>
            <a:endParaRPr lang="en-US" dirty="0"/>
          </a:p>
          <a:p>
            <a:r>
              <a:rPr lang="en-US" dirty="0"/>
              <a:t>What should climate resilient measures address?</a:t>
            </a:r>
          </a:p>
          <a:p>
            <a:endParaRPr lang="en-US" dirty="0"/>
          </a:p>
          <a:p>
            <a:r>
              <a:rPr lang="en-US" dirty="0"/>
              <a:t>What variables should be considered?</a:t>
            </a:r>
          </a:p>
          <a:p>
            <a:endParaRPr lang="en-US" dirty="0"/>
          </a:p>
          <a:p>
            <a:r>
              <a:rPr lang="en-US" dirty="0"/>
              <a:t>What information and guidance will be provided by the government? </a:t>
            </a:r>
          </a:p>
          <a:p>
            <a:endParaRPr lang="en-US" dirty="0"/>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207CF1-C1C2-6441-8E14-8926529E2AAB}"/>
              </a:ext>
            </a:extLst>
          </p:cNvPr>
          <p:cNvPicPr>
            <a:picLocks noChangeAspect="1"/>
          </p:cNvPicPr>
          <p:nvPr/>
        </p:nvPicPr>
        <p:blipFill>
          <a:blip r:embed="rId2"/>
          <a:stretch>
            <a:fillRect/>
          </a:stretch>
        </p:blipFill>
        <p:spPr>
          <a:xfrm>
            <a:off x="0" y="602251"/>
            <a:ext cx="9144000" cy="5653498"/>
          </a:xfrm>
          <a:prstGeom prst="rect">
            <a:avLst/>
          </a:prstGeom>
        </p:spPr>
      </p:pic>
    </p:spTree>
    <p:extLst>
      <p:ext uri="{BB962C8B-B14F-4D97-AF65-F5344CB8AC3E}">
        <p14:creationId xmlns:p14="http://schemas.microsoft.com/office/powerpoint/2010/main" val="243024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A5B8E-D709-B943-81F9-D7BBCB5A43F6}"/>
              </a:ext>
            </a:extLst>
          </p:cNvPr>
          <p:cNvPicPr>
            <a:picLocks noChangeAspect="1"/>
          </p:cNvPicPr>
          <p:nvPr/>
        </p:nvPicPr>
        <p:blipFill>
          <a:blip r:embed="rId2"/>
          <a:stretch>
            <a:fillRect/>
          </a:stretch>
        </p:blipFill>
        <p:spPr>
          <a:xfrm>
            <a:off x="0" y="507358"/>
            <a:ext cx="9144000" cy="5843284"/>
          </a:xfrm>
          <a:prstGeom prst="rect">
            <a:avLst/>
          </a:prstGeom>
        </p:spPr>
      </p:pic>
    </p:spTree>
    <p:extLst>
      <p:ext uri="{BB962C8B-B14F-4D97-AF65-F5344CB8AC3E}">
        <p14:creationId xmlns:p14="http://schemas.microsoft.com/office/powerpoint/2010/main" val="79095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3E0FD6-301D-1345-A1C2-2F06A83896CE}"/>
              </a:ext>
            </a:extLst>
          </p:cNvPr>
          <p:cNvPicPr>
            <a:picLocks noChangeAspect="1"/>
          </p:cNvPicPr>
          <p:nvPr/>
        </p:nvPicPr>
        <p:blipFill>
          <a:blip r:embed="rId2"/>
          <a:stretch>
            <a:fillRect/>
          </a:stretch>
        </p:blipFill>
        <p:spPr>
          <a:xfrm>
            <a:off x="0" y="2572332"/>
            <a:ext cx="9144000" cy="1713336"/>
          </a:xfrm>
          <a:prstGeom prst="rect">
            <a:avLst/>
          </a:prstGeom>
        </p:spPr>
      </p:pic>
      <p:sp>
        <p:nvSpPr>
          <p:cNvPr id="3" name="TextBox 2">
            <a:extLst>
              <a:ext uri="{FF2B5EF4-FFF2-40B4-BE49-F238E27FC236}">
                <a16:creationId xmlns:a16="http://schemas.microsoft.com/office/drawing/2014/main" id="{4A7DA93A-1E55-2949-ACCA-01CF91644A7D}"/>
              </a:ext>
            </a:extLst>
          </p:cNvPr>
          <p:cNvSpPr txBox="1"/>
          <p:nvPr/>
        </p:nvSpPr>
        <p:spPr>
          <a:xfrm>
            <a:off x="263471" y="4866467"/>
            <a:ext cx="7966129" cy="923330"/>
          </a:xfrm>
          <a:prstGeom prst="rect">
            <a:avLst/>
          </a:prstGeom>
          <a:noFill/>
        </p:spPr>
        <p:txBody>
          <a:bodyPr wrap="square" rtlCol="0">
            <a:spAutoFit/>
          </a:bodyPr>
          <a:lstStyle/>
          <a:p>
            <a:r>
              <a:rPr lang="en-US" dirty="0"/>
              <a:t>Source: European Commission, Climate Change and Major Projects: Outline of the climate change related requirements and guidance for major projects in the 2014-2020 programming period</a:t>
            </a:r>
          </a:p>
        </p:txBody>
      </p:sp>
    </p:spTree>
    <p:extLst>
      <p:ext uri="{BB962C8B-B14F-4D97-AF65-F5344CB8AC3E}">
        <p14:creationId xmlns:p14="http://schemas.microsoft.com/office/powerpoint/2010/main" val="37864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extLst>
              <p:ext uri="{D42A27DB-BD31-4B8C-83A1-F6EECF244321}">
                <p14:modId xmlns:p14="http://schemas.microsoft.com/office/powerpoint/2010/main" val="1947844679"/>
              </p:ext>
            </p:extLst>
          </p:nvPr>
        </p:nvGraphicFramePr>
        <p:xfrm>
          <a:off x="495946" y="1144247"/>
          <a:ext cx="8152107" cy="5224911"/>
        </p:xfrm>
        <a:graphic>
          <a:graphicData uri="http://schemas.openxmlformats.org/drawingml/2006/table">
            <a:tbl>
              <a:tblPr firstRow="1" bandRow="1">
                <a:tableStyleId>{5C22544A-7EE6-4342-B048-85BDC9FD1C3A}</a:tableStyleId>
              </a:tblPr>
              <a:tblGrid>
                <a:gridCol w="1425844">
                  <a:extLst>
                    <a:ext uri="{9D8B030D-6E8A-4147-A177-3AD203B41FA5}">
                      <a16:colId xmlns:a16="http://schemas.microsoft.com/office/drawing/2014/main" val="8790330"/>
                    </a:ext>
                  </a:extLst>
                </a:gridCol>
                <a:gridCol w="3006671">
                  <a:extLst>
                    <a:ext uri="{9D8B030D-6E8A-4147-A177-3AD203B41FA5}">
                      <a16:colId xmlns:a16="http://schemas.microsoft.com/office/drawing/2014/main" val="210428249"/>
                    </a:ext>
                  </a:extLst>
                </a:gridCol>
                <a:gridCol w="3719592">
                  <a:extLst>
                    <a:ext uri="{9D8B030D-6E8A-4147-A177-3AD203B41FA5}">
                      <a16:colId xmlns:a16="http://schemas.microsoft.com/office/drawing/2014/main" val="3603682677"/>
                    </a:ext>
                  </a:extLst>
                </a:gridCol>
              </a:tblGrid>
              <a:tr h="896751">
                <a:tc>
                  <a:txBody>
                    <a:bodyPr/>
                    <a:lstStyle/>
                    <a:p>
                      <a:r>
                        <a:rPr lang="en-US" sz="1600" dirty="0"/>
                        <a:t>Climatic Variable</a:t>
                      </a:r>
                    </a:p>
                  </a:txBody>
                  <a:tcPr/>
                </a:tc>
                <a:tc>
                  <a:txBody>
                    <a:bodyPr/>
                    <a:lstStyle/>
                    <a:p>
                      <a:r>
                        <a:rPr lang="en-US" sz="1600" dirty="0"/>
                        <a:t>Impacts on Project Component</a:t>
                      </a:r>
                    </a:p>
                  </a:txBody>
                  <a:tcPr/>
                </a:tc>
                <a:tc>
                  <a:txBody>
                    <a:bodyPr/>
                    <a:lstStyle/>
                    <a:p>
                      <a:r>
                        <a:rPr lang="en-US" sz="1600" dirty="0"/>
                        <a:t>Potential Resilience/Adaptation Measures </a:t>
                      </a:r>
                    </a:p>
                  </a:txBody>
                  <a:tcPr/>
                </a:tc>
                <a:extLst>
                  <a:ext uri="{0D108BD9-81ED-4DB2-BD59-A6C34878D82A}">
                    <a16:rowId xmlns:a16="http://schemas.microsoft.com/office/drawing/2014/main" val="3643683914"/>
                  </a:ext>
                </a:extLst>
              </a:tr>
              <a:tr h="472953">
                <a:tc rowSpan="2">
                  <a:txBody>
                    <a:bodyPr/>
                    <a:lstStyle/>
                    <a:p>
                      <a:r>
                        <a:rPr lang="en-US" sz="1600" dirty="0"/>
                        <a:t>Temperature</a:t>
                      </a:r>
                    </a:p>
                  </a:txBody>
                  <a:tcPr/>
                </a:tc>
                <a:tc>
                  <a:txBody>
                    <a:bodyPr/>
                    <a:lstStyle/>
                    <a:p>
                      <a:r>
                        <a:rPr lang="en-US" sz="1600" dirty="0"/>
                        <a:t>Material expansion/contraction</a:t>
                      </a:r>
                    </a:p>
                    <a:p>
                      <a:r>
                        <a:rPr lang="en-US" sz="1600" dirty="0"/>
                        <a:t>causing cracking, leading to</a:t>
                      </a:r>
                    </a:p>
                    <a:p>
                      <a:r>
                        <a:rPr lang="en-US" sz="1600" dirty="0"/>
                        <a:t>leakage or instability</a:t>
                      </a:r>
                    </a:p>
                  </a:txBody>
                  <a:tcPr/>
                </a:tc>
                <a:tc>
                  <a:txBody>
                    <a:bodyPr/>
                    <a:lstStyle/>
                    <a:p>
                      <a:r>
                        <a:rPr lang="en-US" sz="1600" dirty="0"/>
                        <a:t>Additional monoliths and/or construction joints</a:t>
                      </a:r>
                    </a:p>
                    <a:p>
                      <a:r>
                        <a:rPr lang="en-US" sz="1600" dirty="0"/>
                        <a:t>• New concrete mix designs which are more</a:t>
                      </a:r>
                    </a:p>
                    <a:p>
                      <a:r>
                        <a:rPr lang="en-US" sz="1600" dirty="0"/>
                        <a:t>resilient to temperature variations</a:t>
                      </a:r>
                    </a:p>
                    <a:p>
                      <a:r>
                        <a:rPr lang="en-US" sz="1600" dirty="0"/>
                        <a:t>• Change of dam type/choice of construction materials</a:t>
                      </a:r>
                    </a:p>
                    <a:p>
                      <a:r>
                        <a:rPr lang="en-US" sz="1600" dirty="0"/>
                        <a:t>• Dam concrete temperature control</a:t>
                      </a:r>
                    </a:p>
                    <a:p>
                      <a:r>
                        <a:rPr lang="en-US" sz="1600" dirty="0"/>
                        <a:t>by pre- or post-cooling</a:t>
                      </a:r>
                    </a:p>
                  </a:txBody>
                  <a:tcPr/>
                </a:tc>
                <a:extLst>
                  <a:ext uri="{0D108BD9-81ED-4DB2-BD59-A6C34878D82A}">
                    <a16:rowId xmlns:a16="http://schemas.microsoft.com/office/drawing/2014/main" val="878013045"/>
                  </a:ext>
                </a:extLst>
              </a:tr>
              <a:tr h="472953">
                <a:tc vMerge="1">
                  <a:txBody>
                    <a:bodyPr/>
                    <a:lstStyle/>
                    <a:p>
                      <a:endParaRPr lang="en-US" dirty="0"/>
                    </a:p>
                  </a:txBody>
                  <a:tcPr/>
                </a:tc>
                <a:tc>
                  <a:txBody>
                    <a:bodyPr/>
                    <a:lstStyle/>
                    <a:p>
                      <a:r>
                        <a:rPr lang="en-US" sz="1600" dirty="0"/>
                        <a:t>Construction using certain</a:t>
                      </a:r>
                    </a:p>
                    <a:p>
                      <a:r>
                        <a:rPr lang="en-US" sz="1600" dirty="0"/>
                        <a:t>materials (e.g. concrete placing</a:t>
                      </a:r>
                    </a:p>
                    <a:p>
                      <a:r>
                        <a:rPr lang="en-US" sz="1600" dirty="0"/>
                        <a:t>or dam clay core) cannot take</a:t>
                      </a:r>
                    </a:p>
                    <a:p>
                      <a:r>
                        <a:rPr lang="en-US" sz="1600" dirty="0"/>
                        <a:t>place in extreme temperatures</a:t>
                      </a:r>
                    </a:p>
                  </a:txBody>
                  <a:tcPr/>
                </a:tc>
                <a:tc>
                  <a:txBody>
                    <a:bodyPr/>
                    <a:lstStyle/>
                    <a:p>
                      <a:r>
                        <a:rPr lang="en-US" sz="1600" dirty="0"/>
                        <a:t>Construction planning to take into account extreme</a:t>
                      </a:r>
                    </a:p>
                    <a:p>
                      <a:r>
                        <a:rPr lang="en-US" sz="1600" dirty="0"/>
                        <a:t>temperature variations, which may require additional</a:t>
                      </a:r>
                    </a:p>
                    <a:p>
                      <a:r>
                        <a:rPr lang="en-US" sz="1600" dirty="0"/>
                        <a:t>measures during construction (e.g. ice for concrete</a:t>
                      </a:r>
                    </a:p>
                    <a:p>
                      <a:r>
                        <a:rPr lang="en-US" sz="1600" dirty="0"/>
                        <a:t>construction) or revised construction scheduling</a:t>
                      </a:r>
                    </a:p>
                  </a:txBody>
                  <a:tcPr/>
                </a:tc>
                <a:extLst>
                  <a:ext uri="{0D108BD9-81ED-4DB2-BD59-A6C34878D82A}">
                    <a16:rowId xmlns:a16="http://schemas.microsoft.com/office/drawing/2014/main" val="1855886790"/>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nvSpPr>
        <p:spPr>
          <a:xfrm>
            <a:off x="185980" y="774915"/>
            <a:ext cx="6073970" cy="369332"/>
          </a:xfrm>
          <a:prstGeom prst="rect">
            <a:avLst/>
          </a:prstGeom>
          <a:noFill/>
        </p:spPr>
        <p:txBody>
          <a:bodyPr wrap="none" rtlCol="0">
            <a:spAutoFit/>
          </a:bodyPr>
          <a:lstStyle/>
          <a:p>
            <a:r>
              <a:rPr lang="en-US" dirty="0"/>
              <a:t>Structural Adaptation Measures – Dam and appurtenant works</a:t>
            </a:r>
          </a:p>
        </p:txBody>
      </p:sp>
    </p:spTree>
    <p:extLst>
      <p:ext uri="{BB962C8B-B14F-4D97-AF65-F5344CB8AC3E}">
        <p14:creationId xmlns:p14="http://schemas.microsoft.com/office/powerpoint/2010/main" val="2381445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11087</TotalTime>
  <Words>2245</Words>
  <Application>Microsoft Macintosh PowerPoint</Application>
  <PresentationFormat>On-screen Show (4:3)</PresentationFormat>
  <Paragraphs>214</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Helvetica</vt:lpstr>
      <vt:lpstr>Lucida Sans</vt:lpstr>
      <vt:lpstr>Wingdings</vt:lpstr>
      <vt:lpstr>Office Theme</vt:lpstr>
      <vt:lpstr>PowerPoint Presentation</vt:lpstr>
      <vt:lpstr>PowerPoint Presentation</vt:lpstr>
      <vt:lpstr>Aims of AFRI-RES &amp; the Training Programme</vt:lpstr>
      <vt:lpstr>Aims of Module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Julie Greenwalt</cp:lastModifiedBy>
  <cp:revision>47</cp:revision>
  <cp:lastPrinted>2019-09-16T07:34:27Z</cp:lastPrinted>
  <dcterms:created xsi:type="dcterms:W3CDTF">2020-06-02T15:41:00Z</dcterms:created>
  <dcterms:modified xsi:type="dcterms:W3CDTF">2022-10-27T13:18:10Z</dcterms:modified>
</cp:coreProperties>
</file>