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409" r:id="rId2"/>
    <p:sldId id="430" r:id="rId3"/>
    <p:sldId id="264" r:id="rId4"/>
    <p:sldId id="265" r:id="rId5"/>
    <p:sldId id="383" r:id="rId6"/>
    <p:sldId id="414" r:id="rId7"/>
    <p:sldId id="260" r:id="rId8"/>
    <p:sldId id="415" r:id="rId9"/>
    <p:sldId id="261" r:id="rId10"/>
    <p:sldId id="262" r:id="rId11"/>
    <p:sldId id="413" r:id="rId12"/>
    <p:sldId id="423" r:id="rId13"/>
    <p:sldId id="411" r:id="rId14"/>
    <p:sldId id="422" r:id="rId15"/>
    <p:sldId id="420" r:id="rId16"/>
    <p:sldId id="417" r:id="rId17"/>
    <p:sldId id="431" r:id="rId18"/>
    <p:sldId id="432" r:id="rId19"/>
    <p:sldId id="433" r:id="rId20"/>
    <p:sldId id="424" r:id="rId21"/>
    <p:sldId id="427" r:id="rId22"/>
    <p:sldId id="428" r:id="rId23"/>
    <p:sldId id="429" r:id="rId24"/>
    <p:sldId id="416" r:id="rId25"/>
    <p:sldId id="434" r:id="rId26"/>
    <p:sldId id="435" r:id="rId27"/>
    <p:sldId id="266" r:id="rId28"/>
    <p:sldId id="267" r:id="rId29"/>
    <p:sldId id="257" r:id="rId30"/>
    <p:sldId id="418" r:id="rId31"/>
    <p:sldId id="425"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9" autoAdjust="0"/>
    <p:restoredTop sz="77863"/>
  </p:normalViewPr>
  <p:slideViewPr>
    <p:cSldViewPr snapToGrid="0" snapToObjects="1">
      <p:cViewPr varScale="1">
        <p:scale>
          <a:sx n="82" d="100"/>
          <a:sy n="82" d="100"/>
        </p:scale>
        <p:origin x="200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32BC6-7A7E-4B4B-B04A-17D58161332C}" type="doc">
      <dgm:prSet loTypeId="urn:microsoft.com/office/officeart/2008/layout/VerticalCurvedList" loCatId="list" qsTypeId="urn:microsoft.com/office/officeart/2005/8/quickstyle/simple1" qsCatId="simple" csTypeId="urn:microsoft.com/office/officeart/2005/8/colors/colorful5" csCatId="colorful"/>
      <dgm:spPr/>
      <dgm:t>
        <a:bodyPr/>
        <a:lstStyle/>
        <a:p>
          <a:endParaRPr lang="en-US"/>
        </a:p>
      </dgm:t>
    </dgm:pt>
    <dgm:pt modelId="{88D03F0A-346A-A448-A00C-8789D20ACCEB}">
      <dgm:prSet/>
      <dgm:spPr/>
      <dgm:t>
        <a:bodyPr/>
        <a:lstStyle/>
        <a:p>
          <a:r>
            <a:rPr lang="en-US"/>
            <a:t>What are impacts of climate change that you are experiencing in your country?</a:t>
          </a:r>
        </a:p>
      </dgm:t>
    </dgm:pt>
    <dgm:pt modelId="{08CDEE19-007B-C043-93EA-C1609439FAF7}" type="parTrans" cxnId="{F20A2F92-DC69-5043-A516-0A3038C02C4E}">
      <dgm:prSet/>
      <dgm:spPr/>
      <dgm:t>
        <a:bodyPr/>
        <a:lstStyle/>
        <a:p>
          <a:endParaRPr lang="en-US"/>
        </a:p>
      </dgm:t>
    </dgm:pt>
    <dgm:pt modelId="{94C8D305-5B33-5749-893B-37483950C5FF}" type="sibTrans" cxnId="{F20A2F92-DC69-5043-A516-0A3038C02C4E}">
      <dgm:prSet/>
      <dgm:spPr/>
      <dgm:t>
        <a:bodyPr/>
        <a:lstStyle/>
        <a:p>
          <a:endParaRPr lang="en-US"/>
        </a:p>
      </dgm:t>
    </dgm:pt>
    <dgm:pt modelId="{E4F8BDAB-DFE4-804C-9BA5-B3BFFB32FF92}">
      <dgm:prSet/>
      <dgm:spPr/>
      <dgm:t>
        <a:bodyPr/>
        <a:lstStyle/>
        <a:p>
          <a:r>
            <a:rPr lang="en-US"/>
            <a:t>What data and knowledge gaps are there that limit the capacity to assess climate impacts?</a:t>
          </a:r>
        </a:p>
      </dgm:t>
    </dgm:pt>
    <dgm:pt modelId="{22EDA8B4-A226-134A-9FD8-F0FFB6804955}" type="parTrans" cxnId="{E7C48EB2-0C62-544C-978D-465A3B8C3419}">
      <dgm:prSet/>
      <dgm:spPr/>
      <dgm:t>
        <a:bodyPr/>
        <a:lstStyle/>
        <a:p>
          <a:endParaRPr lang="en-US"/>
        </a:p>
      </dgm:t>
    </dgm:pt>
    <dgm:pt modelId="{B640D1EB-4DA6-F64A-9064-1D0351B1FF9F}" type="sibTrans" cxnId="{E7C48EB2-0C62-544C-978D-465A3B8C3419}">
      <dgm:prSet/>
      <dgm:spPr/>
      <dgm:t>
        <a:bodyPr/>
        <a:lstStyle/>
        <a:p>
          <a:endParaRPr lang="en-US"/>
        </a:p>
      </dgm:t>
    </dgm:pt>
    <dgm:pt modelId="{8ADE2677-7CEF-5E48-929E-E10504C9D9A9}">
      <dgm:prSet/>
      <dgm:spPr/>
      <dgm:t>
        <a:bodyPr/>
        <a:lstStyle/>
        <a:p>
          <a:r>
            <a:rPr lang="en-US"/>
            <a:t>Which impacts are you most concerned will affect hydropower generation in your country or region?</a:t>
          </a:r>
        </a:p>
      </dgm:t>
    </dgm:pt>
    <dgm:pt modelId="{F3F3BF41-00F8-8647-A416-72B4BF9F5E85}" type="parTrans" cxnId="{4A764F08-D370-DF49-9F39-DD2D854BE49D}">
      <dgm:prSet/>
      <dgm:spPr/>
      <dgm:t>
        <a:bodyPr/>
        <a:lstStyle/>
        <a:p>
          <a:endParaRPr lang="en-US"/>
        </a:p>
      </dgm:t>
    </dgm:pt>
    <dgm:pt modelId="{020649CC-8E05-D744-AE72-F3FDF7E9D038}" type="sibTrans" cxnId="{4A764F08-D370-DF49-9F39-DD2D854BE49D}">
      <dgm:prSet/>
      <dgm:spPr/>
      <dgm:t>
        <a:bodyPr/>
        <a:lstStyle/>
        <a:p>
          <a:endParaRPr lang="en-US"/>
        </a:p>
      </dgm:t>
    </dgm:pt>
    <dgm:pt modelId="{B7273850-C362-3544-B446-C991076FF4CE}">
      <dgm:prSet/>
      <dgm:spPr/>
      <dgm:t>
        <a:bodyPr/>
        <a:lstStyle/>
        <a:p>
          <a:r>
            <a:rPr lang="en-US"/>
            <a:t>What do you see as the main costs of adapting hydropower projects to climate change? What would be the costs of inaction?</a:t>
          </a:r>
        </a:p>
      </dgm:t>
    </dgm:pt>
    <dgm:pt modelId="{08F45558-D05E-9240-B771-8167E9534AAE}" type="parTrans" cxnId="{B9108AE7-5164-E249-9DD6-DABCE8583A27}">
      <dgm:prSet/>
      <dgm:spPr/>
      <dgm:t>
        <a:bodyPr/>
        <a:lstStyle/>
        <a:p>
          <a:endParaRPr lang="en-US"/>
        </a:p>
      </dgm:t>
    </dgm:pt>
    <dgm:pt modelId="{7A165599-EDBF-E84D-A158-992E0DDD7A25}" type="sibTrans" cxnId="{B9108AE7-5164-E249-9DD6-DABCE8583A27}">
      <dgm:prSet/>
      <dgm:spPr/>
      <dgm:t>
        <a:bodyPr/>
        <a:lstStyle/>
        <a:p>
          <a:endParaRPr lang="en-US"/>
        </a:p>
      </dgm:t>
    </dgm:pt>
    <dgm:pt modelId="{5B888A7F-1D23-3E43-A629-939DD87E6AA4}" type="pres">
      <dgm:prSet presAssocID="{90C32BC6-7A7E-4B4B-B04A-17D58161332C}" presName="Name0" presStyleCnt="0">
        <dgm:presLayoutVars>
          <dgm:chMax val="7"/>
          <dgm:chPref val="7"/>
          <dgm:dir/>
        </dgm:presLayoutVars>
      </dgm:prSet>
      <dgm:spPr/>
    </dgm:pt>
    <dgm:pt modelId="{10BCD1DF-A8F7-EC4E-B58E-55AFC1ED93AE}" type="pres">
      <dgm:prSet presAssocID="{90C32BC6-7A7E-4B4B-B04A-17D58161332C}" presName="Name1" presStyleCnt="0"/>
      <dgm:spPr/>
    </dgm:pt>
    <dgm:pt modelId="{0C50A5C9-976B-A044-B3C7-381F79C4CEE3}" type="pres">
      <dgm:prSet presAssocID="{90C32BC6-7A7E-4B4B-B04A-17D58161332C}" presName="cycle" presStyleCnt="0"/>
      <dgm:spPr/>
    </dgm:pt>
    <dgm:pt modelId="{45D17B82-C8D7-F14B-9046-636376D18B26}" type="pres">
      <dgm:prSet presAssocID="{90C32BC6-7A7E-4B4B-B04A-17D58161332C}" presName="srcNode" presStyleLbl="node1" presStyleIdx="0" presStyleCnt="4"/>
      <dgm:spPr/>
    </dgm:pt>
    <dgm:pt modelId="{31A1A09C-A88B-BA44-80B2-AED1FACBEFFE}" type="pres">
      <dgm:prSet presAssocID="{90C32BC6-7A7E-4B4B-B04A-17D58161332C}" presName="conn" presStyleLbl="parChTrans1D2" presStyleIdx="0" presStyleCnt="1"/>
      <dgm:spPr/>
    </dgm:pt>
    <dgm:pt modelId="{522EEC0A-CD87-E745-8DB3-FC959A8B607C}" type="pres">
      <dgm:prSet presAssocID="{90C32BC6-7A7E-4B4B-B04A-17D58161332C}" presName="extraNode" presStyleLbl="node1" presStyleIdx="0" presStyleCnt="4"/>
      <dgm:spPr/>
    </dgm:pt>
    <dgm:pt modelId="{79CE2514-29C2-2D44-909B-129C8A0E2261}" type="pres">
      <dgm:prSet presAssocID="{90C32BC6-7A7E-4B4B-B04A-17D58161332C}" presName="dstNode" presStyleLbl="node1" presStyleIdx="0" presStyleCnt="4"/>
      <dgm:spPr/>
    </dgm:pt>
    <dgm:pt modelId="{556EA11E-EB43-5B4C-8F2A-BDF5B173ACBF}" type="pres">
      <dgm:prSet presAssocID="{88D03F0A-346A-A448-A00C-8789D20ACCEB}" presName="text_1" presStyleLbl="node1" presStyleIdx="0" presStyleCnt="4">
        <dgm:presLayoutVars>
          <dgm:bulletEnabled val="1"/>
        </dgm:presLayoutVars>
      </dgm:prSet>
      <dgm:spPr/>
    </dgm:pt>
    <dgm:pt modelId="{4F35DCFE-1964-9542-824A-9E1A7D2E39A4}" type="pres">
      <dgm:prSet presAssocID="{88D03F0A-346A-A448-A00C-8789D20ACCEB}" presName="accent_1" presStyleCnt="0"/>
      <dgm:spPr/>
    </dgm:pt>
    <dgm:pt modelId="{E04CC0EA-7808-1D45-8ADD-45E46690C532}" type="pres">
      <dgm:prSet presAssocID="{88D03F0A-346A-A448-A00C-8789D20ACCEB}" presName="accentRepeatNode" presStyleLbl="solidFgAcc1" presStyleIdx="0" presStyleCnt="4"/>
      <dgm:spPr/>
    </dgm:pt>
    <dgm:pt modelId="{0A9A6DBB-90C6-3A46-B0E1-3619A2D1CE95}" type="pres">
      <dgm:prSet presAssocID="{E4F8BDAB-DFE4-804C-9BA5-B3BFFB32FF92}" presName="text_2" presStyleLbl="node1" presStyleIdx="1" presStyleCnt="4">
        <dgm:presLayoutVars>
          <dgm:bulletEnabled val="1"/>
        </dgm:presLayoutVars>
      </dgm:prSet>
      <dgm:spPr/>
    </dgm:pt>
    <dgm:pt modelId="{334D5E8B-229A-2F4A-AC6E-021F3B68CE48}" type="pres">
      <dgm:prSet presAssocID="{E4F8BDAB-DFE4-804C-9BA5-B3BFFB32FF92}" presName="accent_2" presStyleCnt="0"/>
      <dgm:spPr/>
    </dgm:pt>
    <dgm:pt modelId="{5698AB5B-88FB-A540-ABBB-51CFCEEAF706}" type="pres">
      <dgm:prSet presAssocID="{E4F8BDAB-DFE4-804C-9BA5-B3BFFB32FF92}" presName="accentRepeatNode" presStyleLbl="solidFgAcc1" presStyleIdx="1" presStyleCnt="4"/>
      <dgm:spPr/>
    </dgm:pt>
    <dgm:pt modelId="{6CC4BEBD-6910-CB46-AC27-8E8EB1DC03FB}" type="pres">
      <dgm:prSet presAssocID="{8ADE2677-7CEF-5E48-929E-E10504C9D9A9}" presName="text_3" presStyleLbl="node1" presStyleIdx="2" presStyleCnt="4">
        <dgm:presLayoutVars>
          <dgm:bulletEnabled val="1"/>
        </dgm:presLayoutVars>
      </dgm:prSet>
      <dgm:spPr/>
    </dgm:pt>
    <dgm:pt modelId="{2350F2C6-D5B3-3145-87F2-874D3A2F3196}" type="pres">
      <dgm:prSet presAssocID="{8ADE2677-7CEF-5E48-929E-E10504C9D9A9}" presName="accent_3" presStyleCnt="0"/>
      <dgm:spPr/>
    </dgm:pt>
    <dgm:pt modelId="{DF099FC0-906D-3149-A5BE-EC85378CAD3C}" type="pres">
      <dgm:prSet presAssocID="{8ADE2677-7CEF-5E48-929E-E10504C9D9A9}" presName="accentRepeatNode" presStyleLbl="solidFgAcc1" presStyleIdx="2" presStyleCnt="4"/>
      <dgm:spPr/>
    </dgm:pt>
    <dgm:pt modelId="{98C0E95A-72C4-2B44-9200-84752FBBBF46}" type="pres">
      <dgm:prSet presAssocID="{B7273850-C362-3544-B446-C991076FF4CE}" presName="text_4" presStyleLbl="node1" presStyleIdx="3" presStyleCnt="4">
        <dgm:presLayoutVars>
          <dgm:bulletEnabled val="1"/>
        </dgm:presLayoutVars>
      </dgm:prSet>
      <dgm:spPr/>
    </dgm:pt>
    <dgm:pt modelId="{97366F82-7EDC-C647-9C92-8145DCD2F5EA}" type="pres">
      <dgm:prSet presAssocID="{B7273850-C362-3544-B446-C991076FF4CE}" presName="accent_4" presStyleCnt="0"/>
      <dgm:spPr/>
    </dgm:pt>
    <dgm:pt modelId="{08EB0F6E-B280-4445-86AD-3F319D024A73}" type="pres">
      <dgm:prSet presAssocID="{B7273850-C362-3544-B446-C991076FF4CE}" presName="accentRepeatNode" presStyleLbl="solidFgAcc1" presStyleIdx="3" presStyleCnt="4"/>
      <dgm:spPr/>
    </dgm:pt>
  </dgm:ptLst>
  <dgm:cxnLst>
    <dgm:cxn modelId="{4A764F08-D370-DF49-9F39-DD2D854BE49D}" srcId="{90C32BC6-7A7E-4B4B-B04A-17D58161332C}" destId="{8ADE2677-7CEF-5E48-929E-E10504C9D9A9}" srcOrd="2" destOrd="0" parTransId="{F3F3BF41-00F8-8647-A416-72B4BF9F5E85}" sibTransId="{020649CC-8E05-D744-AE72-F3FDF7E9D038}"/>
    <dgm:cxn modelId="{DCF23A19-703F-7A40-9705-9205827F37FF}" type="presOf" srcId="{8ADE2677-7CEF-5E48-929E-E10504C9D9A9}" destId="{6CC4BEBD-6910-CB46-AC27-8E8EB1DC03FB}" srcOrd="0" destOrd="0" presId="urn:microsoft.com/office/officeart/2008/layout/VerticalCurvedList"/>
    <dgm:cxn modelId="{C04E1522-F3FA-DC48-9FAB-353BFBB90B12}" type="presOf" srcId="{90C32BC6-7A7E-4B4B-B04A-17D58161332C}" destId="{5B888A7F-1D23-3E43-A629-939DD87E6AA4}" srcOrd="0" destOrd="0" presId="urn:microsoft.com/office/officeart/2008/layout/VerticalCurvedList"/>
    <dgm:cxn modelId="{26AB1738-ADD7-1B41-9E13-7B3B44A57229}" type="presOf" srcId="{94C8D305-5B33-5749-893B-37483950C5FF}" destId="{31A1A09C-A88B-BA44-80B2-AED1FACBEFFE}" srcOrd="0" destOrd="0" presId="urn:microsoft.com/office/officeart/2008/layout/VerticalCurvedList"/>
    <dgm:cxn modelId="{1BF55885-FE6A-A64A-BE57-F178A3EA0C5B}" type="presOf" srcId="{E4F8BDAB-DFE4-804C-9BA5-B3BFFB32FF92}" destId="{0A9A6DBB-90C6-3A46-B0E1-3619A2D1CE95}" srcOrd="0" destOrd="0" presId="urn:microsoft.com/office/officeart/2008/layout/VerticalCurvedList"/>
    <dgm:cxn modelId="{F20A2F92-DC69-5043-A516-0A3038C02C4E}" srcId="{90C32BC6-7A7E-4B4B-B04A-17D58161332C}" destId="{88D03F0A-346A-A448-A00C-8789D20ACCEB}" srcOrd="0" destOrd="0" parTransId="{08CDEE19-007B-C043-93EA-C1609439FAF7}" sibTransId="{94C8D305-5B33-5749-893B-37483950C5FF}"/>
    <dgm:cxn modelId="{6139C8A4-6885-4D45-BAA6-2026A49729B6}" type="presOf" srcId="{88D03F0A-346A-A448-A00C-8789D20ACCEB}" destId="{556EA11E-EB43-5B4C-8F2A-BDF5B173ACBF}" srcOrd="0" destOrd="0" presId="urn:microsoft.com/office/officeart/2008/layout/VerticalCurvedList"/>
    <dgm:cxn modelId="{E7C48EB2-0C62-544C-978D-465A3B8C3419}" srcId="{90C32BC6-7A7E-4B4B-B04A-17D58161332C}" destId="{E4F8BDAB-DFE4-804C-9BA5-B3BFFB32FF92}" srcOrd="1" destOrd="0" parTransId="{22EDA8B4-A226-134A-9FD8-F0FFB6804955}" sibTransId="{B640D1EB-4DA6-F64A-9064-1D0351B1FF9F}"/>
    <dgm:cxn modelId="{B9108AE7-5164-E249-9DD6-DABCE8583A27}" srcId="{90C32BC6-7A7E-4B4B-B04A-17D58161332C}" destId="{B7273850-C362-3544-B446-C991076FF4CE}" srcOrd="3" destOrd="0" parTransId="{08F45558-D05E-9240-B771-8167E9534AAE}" sibTransId="{7A165599-EDBF-E84D-A158-992E0DDD7A25}"/>
    <dgm:cxn modelId="{811D5FEF-BCDA-C04A-AB08-92452D04DAC9}" type="presOf" srcId="{B7273850-C362-3544-B446-C991076FF4CE}" destId="{98C0E95A-72C4-2B44-9200-84752FBBBF46}" srcOrd="0" destOrd="0" presId="urn:microsoft.com/office/officeart/2008/layout/VerticalCurvedList"/>
    <dgm:cxn modelId="{9A4A44E0-6BE9-A54A-B4B1-6F1095C64530}" type="presParOf" srcId="{5B888A7F-1D23-3E43-A629-939DD87E6AA4}" destId="{10BCD1DF-A8F7-EC4E-B58E-55AFC1ED93AE}" srcOrd="0" destOrd="0" presId="urn:microsoft.com/office/officeart/2008/layout/VerticalCurvedList"/>
    <dgm:cxn modelId="{0E822EBB-7CDD-0D4F-9515-0EAF5E762EB4}" type="presParOf" srcId="{10BCD1DF-A8F7-EC4E-B58E-55AFC1ED93AE}" destId="{0C50A5C9-976B-A044-B3C7-381F79C4CEE3}" srcOrd="0" destOrd="0" presId="urn:microsoft.com/office/officeart/2008/layout/VerticalCurvedList"/>
    <dgm:cxn modelId="{9E8494A4-4D4A-5D4B-9EEA-2E0C1BE7404F}" type="presParOf" srcId="{0C50A5C9-976B-A044-B3C7-381F79C4CEE3}" destId="{45D17B82-C8D7-F14B-9046-636376D18B26}" srcOrd="0" destOrd="0" presId="urn:microsoft.com/office/officeart/2008/layout/VerticalCurvedList"/>
    <dgm:cxn modelId="{6E0786A6-B3AA-684F-AC12-C6DFD4B194EC}" type="presParOf" srcId="{0C50A5C9-976B-A044-B3C7-381F79C4CEE3}" destId="{31A1A09C-A88B-BA44-80B2-AED1FACBEFFE}" srcOrd="1" destOrd="0" presId="urn:microsoft.com/office/officeart/2008/layout/VerticalCurvedList"/>
    <dgm:cxn modelId="{EDCE03A6-0DD5-894B-8C65-FDB71B8E5F09}" type="presParOf" srcId="{0C50A5C9-976B-A044-B3C7-381F79C4CEE3}" destId="{522EEC0A-CD87-E745-8DB3-FC959A8B607C}" srcOrd="2" destOrd="0" presId="urn:microsoft.com/office/officeart/2008/layout/VerticalCurvedList"/>
    <dgm:cxn modelId="{8AABCA46-0FA8-7F4E-9A00-30D6EB230455}" type="presParOf" srcId="{0C50A5C9-976B-A044-B3C7-381F79C4CEE3}" destId="{79CE2514-29C2-2D44-909B-129C8A0E2261}" srcOrd="3" destOrd="0" presId="urn:microsoft.com/office/officeart/2008/layout/VerticalCurvedList"/>
    <dgm:cxn modelId="{4AA7536D-5F18-FD42-9BE2-59D4ABE24D71}" type="presParOf" srcId="{10BCD1DF-A8F7-EC4E-B58E-55AFC1ED93AE}" destId="{556EA11E-EB43-5B4C-8F2A-BDF5B173ACBF}" srcOrd="1" destOrd="0" presId="urn:microsoft.com/office/officeart/2008/layout/VerticalCurvedList"/>
    <dgm:cxn modelId="{38F6E41C-DC0D-E049-8003-8AAD8D105BC9}" type="presParOf" srcId="{10BCD1DF-A8F7-EC4E-B58E-55AFC1ED93AE}" destId="{4F35DCFE-1964-9542-824A-9E1A7D2E39A4}" srcOrd="2" destOrd="0" presId="urn:microsoft.com/office/officeart/2008/layout/VerticalCurvedList"/>
    <dgm:cxn modelId="{A80A857B-7100-4042-9C62-2AD7F17F8D31}" type="presParOf" srcId="{4F35DCFE-1964-9542-824A-9E1A7D2E39A4}" destId="{E04CC0EA-7808-1D45-8ADD-45E46690C532}" srcOrd="0" destOrd="0" presId="urn:microsoft.com/office/officeart/2008/layout/VerticalCurvedList"/>
    <dgm:cxn modelId="{677365E9-6D6D-F643-93E8-3C0BDA754BE4}" type="presParOf" srcId="{10BCD1DF-A8F7-EC4E-B58E-55AFC1ED93AE}" destId="{0A9A6DBB-90C6-3A46-B0E1-3619A2D1CE95}" srcOrd="3" destOrd="0" presId="urn:microsoft.com/office/officeart/2008/layout/VerticalCurvedList"/>
    <dgm:cxn modelId="{6A49E342-0DA3-AD4F-84DD-57216F1A1AFB}" type="presParOf" srcId="{10BCD1DF-A8F7-EC4E-B58E-55AFC1ED93AE}" destId="{334D5E8B-229A-2F4A-AC6E-021F3B68CE48}" srcOrd="4" destOrd="0" presId="urn:microsoft.com/office/officeart/2008/layout/VerticalCurvedList"/>
    <dgm:cxn modelId="{9B7EED33-56C9-6D44-92E5-DE7677A327B8}" type="presParOf" srcId="{334D5E8B-229A-2F4A-AC6E-021F3B68CE48}" destId="{5698AB5B-88FB-A540-ABBB-51CFCEEAF706}" srcOrd="0" destOrd="0" presId="urn:microsoft.com/office/officeart/2008/layout/VerticalCurvedList"/>
    <dgm:cxn modelId="{26975DC3-62B9-094E-9CD5-1CE6DF2A8D6E}" type="presParOf" srcId="{10BCD1DF-A8F7-EC4E-B58E-55AFC1ED93AE}" destId="{6CC4BEBD-6910-CB46-AC27-8E8EB1DC03FB}" srcOrd="5" destOrd="0" presId="urn:microsoft.com/office/officeart/2008/layout/VerticalCurvedList"/>
    <dgm:cxn modelId="{08D3CDD2-7812-CE4E-BE22-238E203C2120}" type="presParOf" srcId="{10BCD1DF-A8F7-EC4E-B58E-55AFC1ED93AE}" destId="{2350F2C6-D5B3-3145-87F2-874D3A2F3196}" srcOrd="6" destOrd="0" presId="urn:microsoft.com/office/officeart/2008/layout/VerticalCurvedList"/>
    <dgm:cxn modelId="{19E7EF5E-D258-6D47-AF9D-9154E941CD16}" type="presParOf" srcId="{2350F2C6-D5B3-3145-87F2-874D3A2F3196}" destId="{DF099FC0-906D-3149-A5BE-EC85378CAD3C}" srcOrd="0" destOrd="0" presId="urn:microsoft.com/office/officeart/2008/layout/VerticalCurvedList"/>
    <dgm:cxn modelId="{76F58D3D-0FF8-BC41-9D4E-1C718470226F}" type="presParOf" srcId="{10BCD1DF-A8F7-EC4E-B58E-55AFC1ED93AE}" destId="{98C0E95A-72C4-2B44-9200-84752FBBBF46}" srcOrd="7" destOrd="0" presId="urn:microsoft.com/office/officeart/2008/layout/VerticalCurvedList"/>
    <dgm:cxn modelId="{437D88ED-C13C-AE48-AF31-BF5215C6973F}" type="presParOf" srcId="{10BCD1DF-A8F7-EC4E-B58E-55AFC1ED93AE}" destId="{97366F82-7EDC-C647-9C92-8145DCD2F5EA}" srcOrd="8" destOrd="0" presId="urn:microsoft.com/office/officeart/2008/layout/VerticalCurvedList"/>
    <dgm:cxn modelId="{24B6E024-3B97-1942-98F9-F66011E55F44}" type="presParOf" srcId="{97366F82-7EDC-C647-9C92-8145DCD2F5EA}" destId="{08EB0F6E-B280-4445-86AD-3F319D024A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1A09C-A88B-BA44-80B2-AED1FACBEFFE}">
      <dsp:nvSpPr>
        <dsp:cNvPr id="0" name=""/>
        <dsp:cNvSpPr/>
      </dsp:nvSpPr>
      <dsp:spPr>
        <a:xfrm>
          <a:off x="-4524613" y="-693808"/>
          <a:ext cx="5389990" cy="5389990"/>
        </a:xfrm>
        <a:prstGeom prst="blockArc">
          <a:avLst>
            <a:gd name="adj1" fmla="val 18900000"/>
            <a:gd name="adj2" fmla="val 2700000"/>
            <a:gd name="adj3" fmla="val 40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EA11E-EB43-5B4C-8F2A-BDF5B173ACBF}">
      <dsp:nvSpPr>
        <dsp:cNvPr id="0" name=""/>
        <dsp:cNvSpPr/>
      </dsp:nvSpPr>
      <dsp:spPr>
        <a:xfrm>
          <a:off x="453287" y="307702"/>
          <a:ext cx="7396633" cy="615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What are impacts of climate change that you are experiencing in your country?</a:t>
          </a:r>
        </a:p>
      </dsp:txBody>
      <dsp:txXfrm>
        <a:off x="453287" y="307702"/>
        <a:ext cx="7396633" cy="615725"/>
      </dsp:txXfrm>
    </dsp:sp>
    <dsp:sp modelId="{E04CC0EA-7808-1D45-8ADD-45E46690C532}">
      <dsp:nvSpPr>
        <dsp:cNvPr id="0" name=""/>
        <dsp:cNvSpPr/>
      </dsp:nvSpPr>
      <dsp:spPr>
        <a:xfrm>
          <a:off x="68459" y="230736"/>
          <a:ext cx="769656" cy="76965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A6DBB-90C6-3A46-B0E1-3619A2D1CE95}">
      <dsp:nvSpPr>
        <dsp:cNvPr id="0" name=""/>
        <dsp:cNvSpPr/>
      </dsp:nvSpPr>
      <dsp:spPr>
        <a:xfrm>
          <a:off x="806297" y="1231450"/>
          <a:ext cx="7043624" cy="615725"/>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What data and knowledge gaps are there that limit the capacity to assess climate impacts?</a:t>
          </a:r>
        </a:p>
      </dsp:txBody>
      <dsp:txXfrm>
        <a:off x="806297" y="1231450"/>
        <a:ext cx="7043624" cy="615725"/>
      </dsp:txXfrm>
    </dsp:sp>
    <dsp:sp modelId="{5698AB5B-88FB-A540-ABBB-51CFCEEAF706}">
      <dsp:nvSpPr>
        <dsp:cNvPr id="0" name=""/>
        <dsp:cNvSpPr/>
      </dsp:nvSpPr>
      <dsp:spPr>
        <a:xfrm>
          <a:off x="421468" y="1154484"/>
          <a:ext cx="769656" cy="76965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C4BEBD-6910-CB46-AC27-8E8EB1DC03FB}">
      <dsp:nvSpPr>
        <dsp:cNvPr id="0" name=""/>
        <dsp:cNvSpPr/>
      </dsp:nvSpPr>
      <dsp:spPr>
        <a:xfrm>
          <a:off x="806297" y="2155198"/>
          <a:ext cx="7043624" cy="615725"/>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Which impacts are you most concerned will affect hydropower generation in your country or region?</a:t>
          </a:r>
        </a:p>
      </dsp:txBody>
      <dsp:txXfrm>
        <a:off x="806297" y="2155198"/>
        <a:ext cx="7043624" cy="615725"/>
      </dsp:txXfrm>
    </dsp:sp>
    <dsp:sp modelId="{DF099FC0-906D-3149-A5BE-EC85378CAD3C}">
      <dsp:nvSpPr>
        <dsp:cNvPr id="0" name=""/>
        <dsp:cNvSpPr/>
      </dsp:nvSpPr>
      <dsp:spPr>
        <a:xfrm>
          <a:off x="421468" y="2078232"/>
          <a:ext cx="769656" cy="76965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0E95A-72C4-2B44-9200-84752FBBBF46}">
      <dsp:nvSpPr>
        <dsp:cNvPr id="0" name=""/>
        <dsp:cNvSpPr/>
      </dsp:nvSpPr>
      <dsp:spPr>
        <a:xfrm>
          <a:off x="453287" y="3078946"/>
          <a:ext cx="7396633" cy="61572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What do you see as the main costs of adapting hydropower projects to climate change? What would be the costs of inaction?</a:t>
          </a:r>
        </a:p>
      </dsp:txBody>
      <dsp:txXfrm>
        <a:off x="453287" y="3078946"/>
        <a:ext cx="7396633" cy="615725"/>
      </dsp:txXfrm>
    </dsp:sp>
    <dsp:sp modelId="{08EB0F6E-B280-4445-86AD-3F319D024A73}">
      <dsp:nvSpPr>
        <dsp:cNvPr id="0" name=""/>
        <dsp:cNvSpPr/>
      </dsp:nvSpPr>
      <dsp:spPr>
        <a:xfrm>
          <a:off x="68459" y="3001980"/>
          <a:ext cx="769656" cy="76965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1/31/22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31/01/2022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5.1 below provides a summary of the climate change analyses across all basins. With no climate</a:t>
            </a:r>
          </a:p>
          <a:p>
            <a:r>
              <a:rPr lang="en-US" sz="1200" kern="1200" dirty="0">
                <a:solidFill>
                  <a:schemeClr val="tx1"/>
                </a:solidFill>
                <a:effectLst/>
                <a:latin typeface="+mn-lt"/>
                <a:ea typeface="+mn-ea"/>
                <a:cs typeface="+mn-cs"/>
              </a:rPr>
              <a:t>change, new infrastructure investments have the potential to generate over $600 billion in revenues</a:t>
            </a:r>
          </a:p>
          <a:p>
            <a:r>
              <a:rPr lang="en-US" sz="1200" kern="1200" dirty="0">
                <a:solidFill>
                  <a:schemeClr val="tx1"/>
                </a:solidFill>
                <a:effectLst/>
                <a:latin typeface="+mn-lt"/>
                <a:ea typeface="+mn-ea"/>
                <a:cs typeface="+mn-cs"/>
              </a:rPr>
              <a:t>over the period 2015 to 2050 over the seven basins (second column of the table) – with climate change,</a:t>
            </a:r>
          </a:p>
          <a:p>
            <a:r>
              <a:rPr lang="en-US" sz="1200" kern="1200" dirty="0">
                <a:solidFill>
                  <a:schemeClr val="tx1"/>
                </a:solidFill>
                <a:effectLst/>
                <a:latin typeface="+mn-lt"/>
                <a:ea typeface="+mn-ea"/>
                <a:cs typeface="+mn-cs"/>
              </a:rPr>
              <a:t>this is potential for almost $60 billion in losses relative to the Reference, no climate change scenario,</a:t>
            </a:r>
          </a:p>
          <a:p>
            <a:r>
              <a:rPr lang="en-US" sz="1200" kern="1200" dirty="0">
                <a:solidFill>
                  <a:schemeClr val="tx1"/>
                </a:solidFill>
                <a:effectLst/>
                <a:latin typeface="+mn-lt"/>
                <a:ea typeface="+mn-ea"/>
                <a:cs typeface="+mn-cs"/>
              </a:rPr>
              <a:t>and also almost $60 billion in “windfall” gains from climate change. Although these estimates are made</a:t>
            </a:r>
          </a:p>
          <a:p>
            <a:r>
              <a:rPr lang="en-US" sz="1200" kern="1200" dirty="0">
                <a:solidFill>
                  <a:schemeClr val="tx1"/>
                </a:solidFill>
                <a:effectLst/>
                <a:latin typeface="+mn-lt"/>
                <a:ea typeface="+mn-ea"/>
                <a:cs typeface="+mn-cs"/>
              </a:rPr>
              <a:t>using a no adaptation assumption, the “windfall” may require some action to realize those revenues, for</a:t>
            </a:r>
          </a:p>
          <a:p>
            <a:r>
              <a:rPr lang="en-US" sz="1200" kern="1200" dirty="0">
                <a:solidFill>
                  <a:schemeClr val="tx1"/>
                </a:solidFill>
                <a:effectLst/>
                <a:latin typeface="+mn-lt"/>
                <a:ea typeface="+mn-ea"/>
                <a:cs typeface="+mn-cs"/>
              </a:rPr>
              <a:t>example a restructuring of power purchase agreements and/or investments to ensure newly available</a:t>
            </a:r>
          </a:p>
          <a:p>
            <a:r>
              <a:rPr lang="en-US" sz="1200" kern="1200" dirty="0">
                <a:solidFill>
                  <a:schemeClr val="tx1"/>
                </a:solidFill>
                <a:effectLst/>
                <a:latin typeface="+mn-lt"/>
                <a:ea typeface="+mn-ea"/>
                <a:cs typeface="+mn-cs"/>
              </a:rPr>
              <a:t>hydropower generation or irrigated crops can be brought to market at reasonable prices. The potential</a:t>
            </a:r>
          </a:p>
          <a:p>
            <a:r>
              <a:rPr lang="en-US" sz="1200" kern="1200" dirty="0">
                <a:solidFill>
                  <a:schemeClr val="tx1"/>
                </a:solidFill>
                <a:effectLst/>
                <a:latin typeface="+mn-lt"/>
                <a:ea typeface="+mn-ea"/>
                <a:cs typeface="+mn-cs"/>
              </a:rPr>
              <a:t>costs of inaction, shown in the 5th column, are greatest in the Zambezi basin, with cumulative costs as</a:t>
            </a:r>
          </a:p>
          <a:p>
            <a:r>
              <a:rPr lang="en-US" sz="1200" kern="1200" dirty="0">
                <a:solidFill>
                  <a:schemeClr val="tx1"/>
                </a:solidFill>
                <a:effectLst/>
                <a:latin typeface="+mn-lt"/>
                <a:ea typeface="+mn-ea"/>
                <a:cs typeface="+mn-cs"/>
              </a:rPr>
              <a:t>large as $43.3 billion in the driest scenarios, and losses could also be large in the Nile ($24.8 billion) and</a:t>
            </a:r>
          </a:p>
          <a:p>
            <a:r>
              <a:rPr lang="en-US" sz="1200" kern="1200" dirty="0">
                <a:solidFill>
                  <a:schemeClr val="tx1"/>
                </a:solidFill>
                <a:effectLst/>
                <a:latin typeface="+mn-lt"/>
                <a:ea typeface="+mn-ea"/>
                <a:cs typeface="+mn-cs"/>
              </a:rPr>
              <a:t>Congo ($12.3 billion) basins.</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25</a:t>
            </a:fld>
            <a:endParaRPr lang="en-GB"/>
          </a:p>
        </p:txBody>
      </p:sp>
    </p:spTree>
    <p:extLst>
      <p:ext uri="{BB962C8B-B14F-4D97-AF65-F5344CB8AC3E}">
        <p14:creationId xmlns:p14="http://schemas.microsoft.com/office/powerpoint/2010/main" val="244741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these results suggest that in each basin, adaptation has great potential to alleviate losses,</a:t>
            </a:r>
          </a:p>
          <a:p>
            <a:r>
              <a:rPr lang="en-US" sz="1200" kern="1200" dirty="0">
                <a:solidFill>
                  <a:schemeClr val="tx1"/>
                </a:solidFill>
                <a:effectLst/>
                <a:latin typeface="+mn-lt"/>
                <a:ea typeface="+mn-ea"/>
                <a:cs typeface="+mn-cs"/>
              </a:rPr>
              <a:t>and expand opportunities, of climate change. For example, adaptation in the Zambezi has great</a:t>
            </a:r>
          </a:p>
          <a:p>
            <a:r>
              <a:rPr lang="en-US" sz="1200" kern="1200" dirty="0">
                <a:solidFill>
                  <a:schemeClr val="tx1"/>
                </a:solidFill>
                <a:effectLst/>
                <a:latin typeface="+mn-lt"/>
                <a:ea typeface="+mn-ea"/>
                <a:cs typeface="+mn-cs"/>
              </a:rPr>
              <a:t>potential to alleviate losses – gaining back $6.3 billion of potential losses in a dry scenario, and</a:t>
            </a:r>
          </a:p>
          <a:p>
            <a:r>
              <a:rPr lang="en-US" sz="1200" kern="1200" dirty="0">
                <a:solidFill>
                  <a:schemeClr val="tx1"/>
                </a:solidFill>
                <a:effectLst/>
                <a:latin typeface="+mn-lt"/>
                <a:ea typeface="+mn-ea"/>
                <a:cs typeface="+mn-cs"/>
              </a:rPr>
              <a:t>adding $9.1 billion in gains in wetter scenarios – as does adaptation in the Senegal. The Nile and</a:t>
            </a:r>
          </a:p>
          <a:p>
            <a:r>
              <a:rPr lang="en-US" sz="1200" kern="1200" dirty="0">
                <a:solidFill>
                  <a:schemeClr val="tx1"/>
                </a:solidFill>
                <a:effectLst/>
                <a:latin typeface="+mn-lt"/>
                <a:ea typeface="+mn-ea"/>
                <a:cs typeface="+mn-cs"/>
              </a:rPr>
              <a:t>Volta basins have both have high “upside” adaptation potential, as infrastructure performance in</a:t>
            </a:r>
          </a:p>
          <a:p>
            <a:r>
              <a:rPr lang="en-US" sz="1200" kern="1200" dirty="0">
                <a:solidFill>
                  <a:schemeClr val="tx1"/>
                </a:solidFill>
                <a:effectLst/>
                <a:latin typeface="+mn-lt"/>
                <a:ea typeface="+mn-ea"/>
                <a:cs typeface="+mn-cs"/>
              </a:rPr>
              <a:t>wet scenarios can be markedly increased through adaptation, but much less potential for adaptation</a:t>
            </a:r>
          </a:p>
          <a:p>
            <a:r>
              <a:rPr lang="en-US" sz="1200" kern="1200" dirty="0">
                <a:solidFill>
                  <a:schemeClr val="tx1"/>
                </a:solidFill>
                <a:effectLst/>
                <a:latin typeface="+mn-lt"/>
                <a:ea typeface="+mn-ea"/>
                <a:cs typeface="+mn-cs"/>
              </a:rPr>
              <a:t>in dry scenarios. The potential for adaptation to reduce losses and increase gains is reviewed for all</a:t>
            </a:r>
          </a:p>
          <a:p>
            <a:r>
              <a:rPr lang="en-US" sz="1200" kern="1200" dirty="0">
                <a:solidFill>
                  <a:schemeClr val="tx1"/>
                </a:solidFill>
                <a:effectLst/>
                <a:latin typeface="+mn-lt"/>
                <a:ea typeface="+mn-ea"/>
                <a:cs typeface="+mn-cs"/>
              </a:rPr>
              <a:t>basins in Table 6.1, covering both hydropower and irrigation expansions.</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26</a:t>
            </a:fld>
            <a:endParaRPr lang="en-GB"/>
          </a:p>
        </p:txBody>
      </p:sp>
    </p:spTree>
    <p:extLst>
      <p:ext uri="{BB962C8B-B14F-4D97-AF65-F5344CB8AC3E}">
        <p14:creationId xmlns:p14="http://schemas.microsoft.com/office/powerpoint/2010/main" val="70564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SSPs (https://</a:t>
            </a:r>
            <a:r>
              <a:rPr lang="en-US" dirty="0" err="1"/>
              <a:t>www.carbonbrief.org</a:t>
            </a:r>
            <a:r>
              <a:rPr lang="en-US" dirty="0"/>
              <a:t>/explainer-how-shared-socioeconomic-pathways-explore-future-climate-change)</a:t>
            </a:r>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https://interactive-</a:t>
            </a:r>
            <a:r>
              <a:rPr lang="en-US" sz="1200" b="1" i="0" u="none" strike="noStrike" kern="1200" dirty="0" err="1">
                <a:solidFill>
                  <a:schemeClr val="tx1"/>
                </a:solidFill>
                <a:effectLst/>
                <a:latin typeface="+mn-lt"/>
                <a:ea typeface="+mn-ea"/>
                <a:cs typeface="+mn-cs"/>
              </a:rPr>
              <a:t>atlas.ipcc.ch</a:t>
            </a:r>
            <a:r>
              <a:rPr lang="en-US" sz="1200" b="1" i="0" u="none" strike="noStrike" kern="1200" dirty="0">
                <a:solidFill>
                  <a:schemeClr val="tx1"/>
                </a:solidFill>
                <a:effectLst/>
                <a:latin typeface="+mn-lt"/>
                <a:ea typeface="+mn-ea"/>
                <a:cs typeface="+mn-cs"/>
              </a:rPr>
              <a:t>/permalink/</a:t>
            </a:r>
            <a:r>
              <a:rPr lang="en-US" sz="1200" b="1" i="0" u="none" strike="noStrike" kern="1200" dirty="0" err="1">
                <a:solidFill>
                  <a:schemeClr val="tx1"/>
                </a:solidFill>
                <a:effectLst/>
                <a:latin typeface="+mn-lt"/>
                <a:ea typeface="+mn-ea"/>
                <a:cs typeface="+mn-cs"/>
              </a:rPr>
              <a:t>XgwlTOwC</a:t>
            </a:r>
            <a:endParaRPr lang="en-US" dirty="0"/>
          </a:p>
        </p:txBody>
      </p:sp>
      <p:sp>
        <p:nvSpPr>
          <p:cNvPr id="4" name="Slide Number Placeholder 3"/>
          <p:cNvSpPr>
            <a:spLocks noGrp="1"/>
          </p:cNvSpPr>
          <p:nvPr>
            <p:ph type="sldNum" sz="quarter" idx="5"/>
          </p:nvPr>
        </p:nvSpPr>
        <p:spPr/>
        <p:txBody>
          <a:bodyPr/>
          <a:lstStyle/>
          <a:p>
            <a:fld id="{DBFEC87F-13B0-C641-8FD3-69ED36C108AF}" type="slidenum">
              <a:rPr lang="en-US" smtClean="0"/>
              <a:t>7</a:t>
            </a:fld>
            <a:endParaRPr lang="en-US"/>
          </a:p>
        </p:txBody>
      </p:sp>
    </p:spTree>
    <p:extLst>
      <p:ext uri="{BB962C8B-B14F-4D97-AF65-F5344CB8AC3E}">
        <p14:creationId xmlns:p14="http://schemas.microsoft.com/office/powerpoint/2010/main" val="137555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some countries, there is a considerable level of uncertainty in assessing potential climate impacts on hydropower due to a lack of historical observation data and low agreement among climate scientists. Moreover, even when the data is available, public officials and utilities, particularly those in rural areas, have a low capacity to assess climate risks and impacts, and integrate the results into the planning and implementation of hydropower projects. Projects that are not attentive to climate impacts are likely to have difficulties in managing the stress created by a changing climate.</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12</a:t>
            </a:fld>
            <a:endParaRPr lang="en-GB"/>
          </a:p>
        </p:txBody>
      </p:sp>
    </p:spTree>
    <p:extLst>
      <p:ext uri="{BB962C8B-B14F-4D97-AF65-F5344CB8AC3E}">
        <p14:creationId xmlns:p14="http://schemas.microsoft.com/office/powerpoint/2010/main" val="424652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in Figure 5.1 show that under the driest scenarios, which are in the lower left corner,</a:t>
            </a:r>
          </a:p>
          <a:p>
            <a:r>
              <a:rPr lang="en-US" sz="1200" kern="1200" dirty="0">
                <a:solidFill>
                  <a:schemeClr val="tx1"/>
                </a:solidFill>
                <a:effectLst/>
                <a:latin typeface="+mn-lt"/>
                <a:ea typeface="+mn-ea"/>
                <a:cs typeface="+mn-cs"/>
              </a:rPr>
              <a:t>hydropower generation could decline by more than 60%, and unmet irrigation demand could decline by</a:t>
            </a:r>
          </a:p>
          <a:p>
            <a:r>
              <a:rPr lang="en-US" sz="1200" kern="1200" dirty="0">
                <a:solidFill>
                  <a:schemeClr val="tx1"/>
                </a:solidFill>
                <a:effectLst/>
                <a:latin typeface="+mn-lt"/>
                <a:ea typeface="+mn-ea"/>
                <a:cs typeface="+mn-cs"/>
              </a:rPr>
              <a:t>more than 25% in the Zambezi basin. The benefits of wetter scenarios in the Zambezi basin, in the</a:t>
            </a:r>
          </a:p>
          <a:p>
            <a:r>
              <a:rPr lang="en-US" sz="1200" kern="1200" dirty="0">
                <a:solidFill>
                  <a:schemeClr val="tx1"/>
                </a:solidFill>
                <a:effectLst/>
                <a:latin typeface="+mn-lt"/>
                <a:ea typeface="+mn-ea"/>
                <a:cs typeface="+mn-cs"/>
              </a:rPr>
              <a:t>upper right corner, suggest an increase of up to 25% in hydropower production and a few percent in</a:t>
            </a:r>
          </a:p>
          <a:p>
            <a:r>
              <a:rPr lang="en-US" sz="1200" kern="1200" dirty="0">
                <a:solidFill>
                  <a:schemeClr val="tx1"/>
                </a:solidFill>
                <a:effectLst/>
                <a:latin typeface="+mn-lt"/>
                <a:ea typeface="+mn-ea"/>
                <a:cs typeface="+mn-cs"/>
              </a:rPr>
              <a:t>irrigation water provision. Results for the Orange are more balanced, with hydropower production outcomes clustering the +/- 20% range, and unmet irrigation demand of no more than 10%. The Congo</a:t>
            </a:r>
          </a:p>
          <a:p>
            <a:r>
              <a:rPr lang="en-US" sz="1200" kern="1200" dirty="0">
                <a:solidFill>
                  <a:schemeClr val="tx1"/>
                </a:solidFill>
                <a:effectLst/>
                <a:latin typeface="+mn-lt"/>
                <a:ea typeface="+mn-ea"/>
                <a:cs typeface="+mn-cs"/>
              </a:rPr>
              <a:t>results show much less sensitivity to climate – this already wet basin could see hydropower reduced by</a:t>
            </a:r>
          </a:p>
          <a:p>
            <a:r>
              <a:rPr lang="en-US" sz="1200" kern="1200" dirty="0">
                <a:solidFill>
                  <a:schemeClr val="tx1"/>
                </a:solidFill>
                <a:effectLst/>
                <a:latin typeface="+mn-lt"/>
                <a:ea typeface="+mn-ea"/>
                <a:cs typeface="+mn-cs"/>
              </a:rPr>
              <a:t>up to 15% in one climate future, and 10% in one other climate future, but the vast majority of the other</a:t>
            </a:r>
          </a:p>
          <a:p>
            <a:r>
              <a:rPr lang="en-US" sz="1200" kern="1200" dirty="0">
                <a:solidFill>
                  <a:schemeClr val="tx1"/>
                </a:solidFill>
                <a:effectLst/>
                <a:latin typeface="+mn-lt"/>
                <a:ea typeface="+mn-ea"/>
                <a:cs typeface="+mn-cs"/>
              </a:rPr>
              <a:t>almost 120 climate futures for the yield results within a few percent of that in the Congo reference case.</a:t>
            </a:r>
          </a:p>
          <a:p>
            <a:r>
              <a:rPr lang="en-US" sz="1200" kern="1200" dirty="0">
                <a:solidFill>
                  <a:schemeClr val="tx1"/>
                </a:solidFill>
                <a:effectLst/>
                <a:latin typeface="+mn-lt"/>
                <a:ea typeface="+mn-ea"/>
                <a:cs typeface="+mn-cs"/>
              </a:rPr>
              <a:t>Certainly, the results vary dramatically by basin, but overall climate change could be an important factor</a:t>
            </a:r>
          </a:p>
          <a:p>
            <a:r>
              <a:rPr lang="en-US" sz="1200" kern="1200" dirty="0">
                <a:solidFill>
                  <a:schemeClr val="tx1"/>
                </a:solidFill>
                <a:effectLst/>
                <a:latin typeface="+mn-lt"/>
                <a:ea typeface="+mn-ea"/>
                <a:cs typeface="+mn-cs"/>
              </a:rPr>
              <a:t>in water and power infrastructure performance in the SAPP.</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321565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for the WAPP, in Figure 5.2, show high relative climate sensitivity of infrastructure in the</a:t>
            </a:r>
          </a:p>
          <a:p>
            <a:r>
              <a:rPr lang="en-US" sz="1200" kern="1200" dirty="0">
                <a:solidFill>
                  <a:schemeClr val="tx1"/>
                </a:solidFill>
                <a:effectLst/>
                <a:latin typeface="+mn-lt"/>
                <a:ea typeface="+mn-ea"/>
                <a:cs typeface="+mn-cs"/>
              </a:rPr>
              <a:t>Volta basin for both hydropower and irrigation, and somewhat lower climate sensitivity in the Senegal</a:t>
            </a:r>
          </a:p>
          <a:p>
            <a:r>
              <a:rPr lang="en-US" sz="1200" kern="1200" dirty="0">
                <a:solidFill>
                  <a:schemeClr val="tx1"/>
                </a:solidFill>
                <a:effectLst/>
                <a:latin typeface="+mn-lt"/>
                <a:ea typeface="+mn-ea"/>
                <a:cs typeface="+mn-cs"/>
              </a:rPr>
              <a:t>(though with a skew toward drier scenarios and underperformance) and the Niger. In Figure 5.3 for the</a:t>
            </a:r>
          </a:p>
          <a:p>
            <a:r>
              <a:rPr lang="en-US" sz="1200" kern="1200" dirty="0">
                <a:solidFill>
                  <a:schemeClr val="tx1"/>
                </a:solidFill>
                <a:effectLst/>
                <a:latin typeface="+mn-lt"/>
                <a:ea typeface="+mn-ea"/>
                <a:cs typeface="+mn-cs"/>
              </a:rPr>
              <a:t>Nile, we see a high degree of climate sensitivity for the both the Eastern Nile and Equatorial Lakes subbasins</a:t>
            </a:r>
          </a:p>
          <a:p>
            <a:r>
              <a:rPr lang="en-US" sz="1200" kern="1200" dirty="0">
                <a:solidFill>
                  <a:schemeClr val="tx1"/>
                </a:solidFill>
                <a:effectLst/>
                <a:latin typeface="+mn-lt"/>
                <a:ea typeface="+mn-ea"/>
                <a:cs typeface="+mn-cs"/>
              </a:rPr>
              <a:t>for hydropower, and high sensitivity for irrigation in the Eastern Nile, but low sensitivity for</a:t>
            </a:r>
          </a:p>
          <a:p>
            <a:r>
              <a:rPr lang="en-US" sz="1200" kern="1200" dirty="0">
                <a:solidFill>
                  <a:schemeClr val="tx1"/>
                </a:solidFill>
                <a:effectLst/>
                <a:latin typeface="+mn-lt"/>
                <a:ea typeface="+mn-ea"/>
                <a:cs typeface="+mn-cs"/>
              </a:rPr>
              <a:t>irrigation in mostly rainfed agriculture of the Equatorial Lakes sub-basin.5</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18</a:t>
            </a:fld>
            <a:endParaRPr lang="en-GB"/>
          </a:p>
        </p:txBody>
      </p:sp>
    </p:spTree>
    <p:extLst>
      <p:ext uri="{BB962C8B-B14F-4D97-AF65-F5344CB8AC3E}">
        <p14:creationId xmlns:p14="http://schemas.microsoft.com/office/powerpoint/2010/main" val="351680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22</a:t>
            </a:fld>
            <a:endParaRPr lang="en-GB"/>
          </a:p>
        </p:txBody>
      </p:sp>
    </p:spTree>
    <p:extLst>
      <p:ext uri="{BB962C8B-B14F-4D97-AF65-F5344CB8AC3E}">
        <p14:creationId xmlns:p14="http://schemas.microsoft.com/office/powerpoint/2010/main" val="78650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23</a:t>
            </a:fld>
            <a:endParaRPr lang="en-GB"/>
          </a:p>
        </p:txBody>
      </p:sp>
    </p:spTree>
    <p:extLst>
      <p:ext uri="{BB962C8B-B14F-4D97-AF65-F5344CB8AC3E}">
        <p14:creationId xmlns:p14="http://schemas.microsoft.com/office/powerpoint/2010/main" val="19132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The long lifespan of hydropower assets, which generally ranges from 50 to 100 years, mandates that new hydropower projects consider the long-term implications of climate change (Trace, 2019). During the lifespan, most African hydropower plants are likely to be increasingly exposed to climate impacts. Given the growing role of hydropower in the continent, the issue of increasing exposure needs to be taken into account from the initial planning to the overall management of hydropower.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Impacts: assuming no adaptation, what is the range of impacts that will be caused by the different climate futures, in relation to the physical and/ or monetary targets defined in the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It is important to note that climate change might cause two types of impacts. The first is a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provision of services that will happen if the climate turns out be to be “drier” than planned. In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case, less hydro-power generation and/or less irrigation will be possible than planned, and thus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there will be a cost in term of loss of revenues. In the second case (a “wetter” than planned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climate), there would be the possibility of generating more hydro-power (or irrigating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hectares) than planned based on historical climate. Thus there will be an opportunity cost, i.e. the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revenues foregone by not installing the extra hydro-power capacity or the extra hectares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irrigation.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24</a:t>
            </a:fld>
            <a:endParaRPr lang="en-GB"/>
          </a:p>
        </p:txBody>
      </p:sp>
    </p:spTree>
    <p:extLst>
      <p:ext uri="{BB962C8B-B14F-4D97-AF65-F5344CB8AC3E}">
        <p14:creationId xmlns:p14="http://schemas.microsoft.com/office/powerpoint/2010/main" val="3513592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1/31/22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diagramLayout" Target="../diagrams/layout1.xm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35.png"/><Relationship Id="rId5" Type="http://schemas.openxmlformats.org/officeDocument/2006/relationships/diagramColors" Target="../diagrams/colors1.xml"/><Relationship Id="rId10" Type="http://schemas.openxmlformats.org/officeDocument/2006/relationships/image" Target="../media/image34.svg"/><Relationship Id="rId4" Type="http://schemas.openxmlformats.org/officeDocument/2006/relationships/diagramQuickStyle" Target="../diagrams/quickStyle1.xml"/><Relationship Id="rId9" Type="http://schemas.openxmlformats.org/officeDocument/2006/relationships/image" Target="../media/image33.png"/><Relationship Id="rId14" Type="http://schemas.openxmlformats.org/officeDocument/2006/relationships/image" Target="../media/image38.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hyperlink" Target="https://www.iea.org/reports/climate-impacts-on-african-hydropower/climate-risks-to-african-hydropower" TargetMode="External"/><Relationship Id="rId1" Type="http://schemas.openxmlformats.org/officeDocument/2006/relationships/slideLayout" Target="../slideLayouts/slideLayout4.xml"/><Relationship Id="rId5" Type="http://schemas.openxmlformats.org/officeDocument/2006/relationships/hyperlink" Target="https://www.worldbank.org/en/topic/transport/publication/enhancing-the-climate-resilience-of-africas-infrastructure-the-roads-and-bridges-sector" TargetMode="External"/><Relationship Id="rId4" Type="http://schemas.openxmlformats.org/officeDocument/2006/relationships/hyperlink" Target="https://www.ipcc.ch/report/ar6/wg1/#FullRe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hyperlink" Target="https://pp2.au-pida.org/" TargetMode="External"/><Relationship Id="rId4" Type="http://schemas.openxmlformats.org/officeDocument/2006/relationships/image" Target="../media/image2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Africa Climate Resilient Investment Facility (AFRI-RES) PIDA PAP II Training Programme</a:t>
            </a:r>
            <a:b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br>
              <a:rPr lang="en-GB" sz="2400" b="1" i="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en-GB"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1: Climate Risks, Impacts and Vulnerability for Hydropower Projects</a:t>
            </a:r>
            <a:endPar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BC2BD02B-110B-8F49-AE89-F72BFB5E92EB}"/>
              </a:ext>
            </a:extLst>
          </p:cNvPr>
          <p:cNvPicPr>
            <a:picLocks noChangeAspect="1"/>
          </p:cNvPicPr>
          <p:nvPr/>
        </p:nvPicPr>
        <p:blipFill rotWithShape="1">
          <a:blip r:embed="rId2"/>
          <a:srcRect l="3093" r="1" b="1"/>
          <a:stretch/>
        </p:blipFill>
        <p:spPr>
          <a:xfrm>
            <a:off x="0" y="1240309"/>
            <a:ext cx="9143985" cy="5142539"/>
          </a:xfrm>
          <a:prstGeom prst="rect">
            <a:avLst/>
          </a:prstGeom>
        </p:spPr>
      </p:pic>
      <p:sp>
        <p:nvSpPr>
          <p:cNvPr id="7" name="TextBox 6">
            <a:extLst>
              <a:ext uri="{FF2B5EF4-FFF2-40B4-BE49-F238E27FC236}">
                <a16:creationId xmlns:a16="http://schemas.microsoft.com/office/drawing/2014/main" id="{81277A39-7FCF-FB40-AD44-1667142769A0}"/>
              </a:ext>
            </a:extLst>
          </p:cNvPr>
          <p:cNvSpPr txBox="1"/>
          <p:nvPr/>
        </p:nvSpPr>
        <p:spPr>
          <a:xfrm>
            <a:off x="5775902" y="5741699"/>
            <a:ext cx="2982686" cy="300082"/>
          </a:xfrm>
          <a:prstGeom prst="rect">
            <a:avLst/>
          </a:prstGeom>
          <a:noFill/>
        </p:spPr>
        <p:txBody>
          <a:bodyPr wrap="square" rtlCol="0">
            <a:spAutoFit/>
          </a:bodyPr>
          <a:lstStyle/>
          <a:p>
            <a:r>
              <a:rPr lang="en-US" sz="1350" dirty="0"/>
              <a:t>Source: World Bank, ECRAI report</a:t>
            </a:r>
          </a:p>
        </p:txBody>
      </p:sp>
      <p:sp>
        <p:nvSpPr>
          <p:cNvPr id="5" name="TextBox 4">
            <a:extLst>
              <a:ext uri="{FF2B5EF4-FFF2-40B4-BE49-F238E27FC236}">
                <a16:creationId xmlns:a16="http://schemas.microsoft.com/office/drawing/2014/main" id="{AA6EA29E-08CF-BE4C-90BF-EF81B37A91AD}"/>
              </a:ext>
            </a:extLst>
          </p:cNvPr>
          <p:cNvSpPr txBox="1"/>
          <p:nvPr/>
        </p:nvSpPr>
        <p:spPr>
          <a:xfrm>
            <a:off x="2292228" y="870977"/>
            <a:ext cx="4829014" cy="369332"/>
          </a:xfrm>
          <a:prstGeom prst="rect">
            <a:avLst/>
          </a:prstGeom>
          <a:noFill/>
        </p:spPr>
        <p:txBody>
          <a:bodyPr wrap="none" rtlCol="0">
            <a:spAutoFit/>
          </a:bodyPr>
          <a:lstStyle/>
          <a:p>
            <a:r>
              <a:rPr lang="en-US" dirty="0"/>
              <a:t>Location of River Basins and Power Pools in Africa</a:t>
            </a:r>
          </a:p>
        </p:txBody>
      </p:sp>
      <p:sp>
        <p:nvSpPr>
          <p:cNvPr id="2" name="Rectangle 1">
            <a:extLst>
              <a:ext uri="{FF2B5EF4-FFF2-40B4-BE49-F238E27FC236}">
                <a16:creationId xmlns:a16="http://schemas.microsoft.com/office/drawing/2014/main" id="{847592AA-0BAA-274D-8626-82A21A94301A}"/>
              </a:ext>
            </a:extLst>
          </p:cNvPr>
          <p:cNvSpPr/>
          <p:nvPr/>
        </p:nvSpPr>
        <p:spPr>
          <a:xfrm>
            <a:off x="222422" y="5498757"/>
            <a:ext cx="5214551" cy="884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49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5D3C7-F150-F544-BDB7-0D2297D26480}"/>
              </a:ext>
            </a:extLst>
          </p:cNvPr>
          <p:cNvSpPr txBox="1"/>
          <p:nvPr/>
        </p:nvSpPr>
        <p:spPr>
          <a:xfrm>
            <a:off x="222422" y="972395"/>
            <a:ext cx="8798011" cy="5909310"/>
          </a:xfrm>
          <a:prstGeom prst="rect">
            <a:avLst/>
          </a:prstGeom>
          <a:noFill/>
        </p:spPr>
        <p:txBody>
          <a:bodyPr wrap="square" rtlCol="0">
            <a:spAutoFit/>
          </a:bodyPr>
          <a:lstStyle/>
          <a:p>
            <a:r>
              <a:rPr lang="en-US" b="1" dirty="0"/>
              <a:t>West Africa (WAF) </a:t>
            </a:r>
            <a:endParaRPr lang="en-US" dirty="0"/>
          </a:p>
          <a:p>
            <a:r>
              <a:rPr lang="en-US" dirty="0"/>
              <a:t>Observed increase in river flooding; </a:t>
            </a:r>
          </a:p>
          <a:p>
            <a:r>
              <a:rPr lang="en-US" i="1" dirty="0"/>
              <a:t>Observed increase in drying and agricultural and ecological droughts; </a:t>
            </a:r>
          </a:p>
          <a:p>
            <a:r>
              <a:rPr lang="en-US" i="1" dirty="0"/>
              <a:t>Projected increase in meteorological droughts at GWL 4°, mostly in seasonal timescales; </a:t>
            </a:r>
          </a:p>
          <a:p>
            <a:r>
              <a:rPr lang="en-US" dirty="0"/>
              <a:t>Projected increases in mean wind speed; increase in heavy precipitation and pluvial flooding. </a:t>
            </a:r>
          </a:p>
          <a:p>
            <a:endParaRPr lang="en-US" dirty="0"/>
          </a:p>
          <a:p>
            <a:r>
              <a:rPr lang="en-US" b="1" dirty="0"/>
              <a:t>Central Africa (CAF) </a:t>
            </a:r>
            <a:endParaRPr lang="en-US" dirty="0"/>
          </a:p>
          <a:p>
            <a:r>
              <a:rPr lang="en-US" i="1" dirty="0"/>
              <a:t>Observed decreases in mean precipitation; </a:t>
            </a:r>
          </a:p>
          <a:p>
            <a:r>
              <a:rPr lang="en-US" i="1" dirty="0"/>
              <a:t>Observed decrease in standardized precipitation index (</a:t>
            </a:r>
            <a:r>
              <a:rPr lang="en-US" i="1" dirty="0" err="1"/>
              <a:t>i.e</a:t>
            </a:r>
            <a:r>
              <a:rPr lang="en-US" i="1" dirty="0"/>
              <a:t> deficit of precipitation); </a:t>
            </a:r>
          </a:p>
          <a:p>
            <a:r>
              <a:rPr lang="en-US" i="1" dirty="0"/>
              <a:t>Observed increase in agricultural and ecological droughts; </a:t>
            </a:r>
          </a:p>
          <a:p>
            <a:r>
              <a:rPr lang="en-US" dirty="0"/>
              <a:t>Projected increases in heavy precipitation and pluvial flooding; increases in river flooding. </a:t>
            </a:r>
          </a:p>
          <a:p>
            <a:endParaRPr lang="en-US" dirty="0"/>
          </a:p>
          <a:p>
            <a:r>
              <a:rPr lang="en-US" b="1" dirty="0"/>
              <a:t>West Southern Africa (WSAF) </a:t>
            </a:r>
            <a:endParaRPr lang="en-US" dirty="0"/>
          </a:p>
          <a:p>
            <a:r>
              <a:rPr lang="en-US" i="1" dirty="0"/>
              <a:t>Observed decrease in mean precipitation; </a:t>
            </a:r>
          </a:p>
          <a:p>
            <a:r>
              <a:rPr lang="en-US" dirty="0"/>
              <a:t>Observed increase in heavy precipitation and pluvial flooding; </a:t>
            </a:r>
          </a:p>
          <a:p>
            <a:r>
              <a:rPr lang="en-US" dirty="0"/>
              <a:t>Observed and projected increase in aridity, agricultural and ecological droughts; </a:t>
            </a:r>
          </a:p>
          <a:p>
            <a:r>
              <a:rPr lang="en-US" i="1" dirty="0"/>
              <a:t>Projected increase in dryness from 1.5°C, higher confidence with increasing global warming; </a:t>
            </a:r>
          </a:p>
          <a:p>
            <a:r>
              <a:rPr lang="en-US" dirty="0"/>
              <a:t>Projected increases in mean wind speed; increases in fire weather conditions. </a:t>
            </a:r>
          </a:p>
          <a:p>
            <a:endParaRPr lang="en-US" dirty="0"/>
          </a:p>
          <a:p>
            <a:endParaRPr lang="en-US" dirty="0"/>
          </a:p>
        </p:txBody>
      </p:sp>
      <p:sp>
        <p:nvSpPr>
          <p:cNvPr id="3" name="TextBox 2">
            <a:extLst>
              <a:ext uri="{FF2B5EF4-FFF2-40B4-BE49-F238E27FC236}">
                <a16:creationId xmlns:a16="http://schemas.microsoft.com/office/drawing/2014/main" id="{E1DF962B-BDEA-284D-A6E2-B330CAEEC517}"/>
              </a:ext>
            </a:extLst>
          </p:cNvPr>
          <p:cNvSpPr txBox="1"/>
          <p:nvPr/>
        </p:nvSpPr>
        <p:spPr>
          <a:xfrm>
            <a:off x="1222044" y="603063"/>
            <a:ext cx="6699911" cy="369332"/>
          </a:xfrm>
          <a:prstGeom prst="rect">
            <a:avLst/>
          </a:prstGeom>
          <a:noFill/>
        </p:spPr>
        <p:txBody>
          <a:bodyPr wrap="none" rtlCol="0">
            <a:spAutoFit/>
          </a:bodyPr>
          <a:lstStyle/>
          <a:p>
            <a:r>
              <a:rPr lang="en-US" dirty="0"/>
              <a:t>Observed and projected changes in regions with hydropower projects</a:t>
            </a:r>
          </a:p>
        </p:txBody>
      </p:sp>
      <p:sp>
        <p:nvSpPr>
          <p:cNvPr id="4" name="TextBox 3">
            <a:extLst>
              <a:ext uri="{FF2B5EF4-FFF2-40B4-BE49-F238E27FC236}">
                <a16:creationId xmlns:a16="http://schemas.microsoft.com/office/drawing/2014/main" id="{B2288807-E614-194C-A763-936BD4BD409F}"/>
              </a:ext>
            </a:extLst>
          </p:cNvPr>
          <p:cNvSpPr txBox="1"/>
          <p:nvPr/>
        </p:nvSpPr>
        <p:spPr>
          <a:xfrm>
            <a:off x="5498315" y="6221808"/>
            <a:ext cx="3522118" cy="261610"/>
          </a:xfrm>
          <a:prstGeom prst="rect">
            <a:avLst/>
          </a:prstGeom>
          <a:noFill/>
        </p:spPr>
        <p:txBody>
          <a:bodyPr wrap="none" rtlCol="0">
            <a:spAutoFit/>
          </a:bodyPr>
          <a:lstStyle/>
          <a:p>
            <a:r>
              <a:rPr lang="en-US" sz="1100" dirty="0"/>
              <a:t>Source: IPCC 6</a:t>
            </a:r>
            <a:r>
              <a:rPr lang="en-US" sz="1100" baseline="30000" dirty="0"/>
              <a:t>th</a:t>
            </a:r>
            <a:r>
              <a:rPr lang="en-US" sz="1100" dirty="0"/>
              <a:t> Assessment, WGI Report, Africa Factsheet</a:t>
            </a:r>
          </a:p>
        </p:txBody>
      </p:sp>
    </p:spTree>
    <p:extLst>
      <p:ext uri="{BB962C8B-B14F-4D97-AF65-F5344CB8AC3E}">
        <p14:creationId xmlns:p14="http://schemas.microsoft.com/office/powerpoint/2010/main" val="237517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169FB-7FDE-F54C-9503-FBA4DF1589D5}"/>
              </a:ext>
            </a:extLst>
          </p:cNvPr>
          <p:cNvPicPr>
            <a:picLocks noChangeAspect="1"/>
          </p:cNvPicPr>
          <p:nvPr/>
        </p:nvPicPr>
        <p:blipFill rotWithShape="1">
          <a:blip r:embed="rId3"/>
          <a:srcRect r="46058"/>
          <a:stretch/>
        </p:blipFill>
        <p:spPr>
          <a:xfrm>
            <a:off x="3867088" y="711940"/>
            <a:ext cx="2776243" cy="2840068"/>
          </a:xfrm>
          <a:prstGeom prst="rect">
            <a:avLst/>
          </a:prstGeom>
        </p:spPr>
      </p:pic>
      <p:pic>
        <p:nvPicPr>
          <p:cNvPr id="4" name="Picture 3">
            <a:extLst>
              <a:ext uri="{FF2B5EF4-FFF2-40B4-BE49-F238E27FC236}">
                <a16:creationId xmlns:a16="http://schemas.microsoft.com/office/drawing/2014/main" id="{8F303C0B-71BF-134B-9E21-1DE041D0A579}"/>
              </a:ext>
            </a:extLst>
          </p:cNvPr>
          <p:cNvPicPr>
            <a:picLocks noChangeAspect="1"/>
          </p:cNvPicPr>
          <p:nvPr/>
        </p:nvPicPr>
        <p:blipFill>
          <a:blip r:embed="rId4"/>
          <a:stretch>
            <a:fillRect/>
          </a:stretch>
        </p:blipFill>
        <p:spPr>
          <a:xfrm>
            <a:off x="403644" y="750129"/>
            <a:ext cx="3266131" cy="5357742"/>
          </a:xfrm>
          <a:prstGeom prst="rect">
            <a:avLst/>
          </a:prstGeom>
        </p:spPr>
      </p:pic>
      <p:pic>
        <p:nvPicPr>
          <p:cNvPr id="5" name="Picture 4">
            <a:extLst>
              <a:ext uri="{FF2B5EF4-FFF2-40B4-BE49-F238E27FC236}">
                <a16:creationId xmlns:a16="http://schemas.microsoft.com/office/drawing/2014/main" id="{9C5B2CDA-9AD9-2544-91CF-E29DEF11C56E}"/>
              </a:ext>
            </a:extLst>
          </p:cNvPr>
          <p:cNvPicPr>
            <a:picLocks noChangeAspect="1"/>
          </p:cNvPicPr>
          <p:nvPr/>
        </p:nvPicPr>
        <p:blipFill rotWithShape="1">
          <a:blip r:embed="rId3"/>
          <a:srcRect l="57648"/>
          <a:stretch/>
        </p:blipFill>
        <p:spPr>
          <a:xfrm>
            <a:off x="6643331" y="627121"/>
            <a:ext cx="2150434" cy="2801879"/>
          </a:xfrm>
          <a:prstGeom prst="rect">
            <a:avLst/>
          </a:prstGeom>
        </p:spPr>
      </p:pic>
      <p:sp>
        <p:nvSpPr>
          <p:cNvPr id="6" name="TextBox 5">
            <a:extLst>
              <a:ext uri="{FF2B5EF4-FFF2-40B4-BE49-F238E27FC236}">
                <a16:creationId xmlns:a16="http://schemas.microsoft.com/office/drawing/2014/main" id="{9B37ACC7-4119-6342-9E9B-53075410864D}"/>
              </a:ext>
            </a:extLst>
          </p:cNvPr>
          <p:cNvSpPr txBox="1"/>
          <p:nvPr/>
        </p:nvSpPr>
        <p:spPr>
          <a:xfrm>
            <a:off x="4300152" y="4040659"/>
            <a:ext cx="4164227" cy="1200329"/>
          </a:xfrm>
          <a:prstGeom prst="rect">
            <a:avLst/>
          </a:prstGeom>
          <a:noFill/>
        </p:spPr>
        <p:txBody>
          <a:bodyPr wrap="square" rtlCol="0">
            <a:spAutoFit/>
          </a:bodyPr>
          <a:lstStyle/>
          <a:p>
            <a:r>
              <a:rPr lang="en-US" b="1" dirty="0"/>
              <a:t>Variation in outcomes for water basins remain for precipitation levels but increase in temperature is consistent across projections</a:t>
            </a:r>
          </a:p>
        </p:txBody>
      </p:sp>
      <p:sp>
        <p:nvSpPr>
          <p:cNvPr id="7" name="TextBox 6">
            <a:extLst>
              <a:ext uri="{FF2B5EF4-FFF2-40B4-BE49-F238E27FC236}">
                <a16:creationId xmlns:a16="http://schemas.microsoft.com/office/drawing/2014/main" id="{3884B351-D6F4-C844-92D9-984AD62BA92C}"/>
              </a:ext>
            </a:extLst>
          </p:cNvPr>
          <p:cNvSpPr txBox="1"/>
          <p:nvPr/>
        </p:nvSpPr>
        <p:spPr>
          <a:xfrm>
            <a:off x="5913688" y="5935499"/>
            <a:ext cx="2982686" cy="300082"/>
          </a:xfrm>
          <a:prstGeom prst="rect">
            <a:avLst/>
          </a:prstGeom>
          <a:noFill/>
        </p:spPr>
        <p:txBody>
          <a:bodyPr wrap="square" rtlCol="0">
            <a:spAutoFit/>
          </a:bodyPr>
          <a:lstStyle/>
          <a:p>
            <a:r>
              <a:rPr lang="en-US" sz="1350" dirty="0"/>
              <a:t>Source: World Bank, ECRAI report</a:t>
            </a:r>
          </a:p>
        </p:txBody>
      </p:sp>
    </p:spTree>
    <p:extLst>
      <p:ext uri="{BB962C8B-B14F-4D97-AF65-F5344CB8AC3E}">
        <p14:creationId xmlns:p14="http://schemas.microsoft.com/office/powerpoint/2010/main" val="38039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E6D9F-6807-4F43-BC58-3F2E8A3F57CD}"/>
              </a:ext>
            </a:extLst>
          </p:cNvPr>
          <p:cNvSpPr txBox="1"/>
          <p:nvPr/>
        </p:nvSpPr>
        <p:spPr>
          <a:xfrm>
            <a:off x="420130" y="671691"/>
            <a:ext cx="8377881" cy="5632311"/>
          </a:xfrm>
          <a:prstGeom prst="rect">
            <a:avLst/>
          </a:prstGeom>
          <a:noFill/>
        </p:spPr>
        <p:txBody>
          <a:bodyPr wrap="square" rtlCol="0">
            <a:spAutoFit/>
          </a:bodyPr>
          <a:lstStyle/>
          <a:p>
            <a:r>
              <a:rPr lang="en-US" b="1" dirty="0"/>
              <a:t>IPCC Working Group 1: Interactive Atlas Activity</a:t>
            </a:r>
          </a:p>
          <a:p>
            <a:endParaRPr lang="en-US" dirty="0"/>
          </a:p>
          <a:p>
            <a:r>
              <a:rPr lang="en-US" dirty="0"/>
              <a:t>The atlas can be found here: </a:t>
            </a:r>
            <a:r>
              <a:rPr lang="en-US" b="1" dirty="0"/>
              <a:t>https://interactive-</a:t>
            </a:r>
            <a:r>
              <a:rPr lang="en-US" b="1" dirty="0" err="1"/>
              <a:t>atlas.ipcc.ch</a:t>
            </a:r>
            <a:r>
              <a:rPr lang="en-US" b="1" dirty="0"/>
              <a:t>/permalink/</a:t>
            </a:r>
            <a:r>
              <a:rPr lang="en-US" b="1" dirty="0" err="1"/>
              <a:t>XgwlTOwC</a:t>
            </a:r>
            <a:endParaRPr lang="en-US" dirty="0"/>
          </a:p>
          <a:p>
            <a:endParaRPr lang="en-US" dirty="0"/>
          </a:p>
          <a:p>
            <a:r>
              <a:rPr lang="en-US" dirty="0"/>
              <a:t>Step 1: Zoom into your region or country</a:t>
            </a:r>
          </a:p>
          <a:p>
            <a:endParaRPr lang="en-US" dirty="0"/>
          </a:p>
          <a:p>
            <a:r>
              <a:rPr lang="en-US" dirty="0"/>
              <a:t>Step 2: Select with Models- Historical and Projections that you want to utilize</a:t>
            </a:r>
          </a:p>
          <a:p>
            <a:endParaRPr lang="en-US" dirty="0"/>
          </a:p>
          <a:p>
            <a:r>
              <a:rPr lang="en-US" dirty="0"/>
              <a:t>Step 3: Decide which variable you are interested in (Mean Temperature, Total Precipitation, Consecutive Dry Days, </a:t>
            </a:r>
            <a:r>
              <a:rPr lang="en-US" dirty="0" err="1"/>
              <a:t>etc</a:t>
            </a:r>
            <a:r>
              <a:rPr lang="en-US" dirty="0"/>
              <a:t>)</a:t>
            </a:r>
          </a:p>
          <a:p>
            <a:endParaRPr lang="en-US" dirty="0"/>
          </a:p>
          <a:p>
            <a:r>
              <a:rPr lang="en-US" dirty="0"/>
              <a:t>Step 4: Select which period you want to cover (near term, medium term, long term)</a:t>
            </a:r>
          </a:p>
          <a:p>
            <a:endParaRPr lang="en-US" dirty="0"/>
          </a:p>
          <a:p>
            <a:r>
              <a:rPr lang="en-US" dirty="0"/>
              <a:t>Step 5: Select which emissions scenario (SSP5 – 8.5 is high; SSP2 – 4.5 is medium; SSP1 – 2 is low)</a:t>
            </a:r>
          </a:p>
          <a:p>
            <a:endParaRPr lang="en-US" dirty="0"/>
          </a:p>
          <a:p>
            <a:r>
              <a:rPr lang="en-US" dirty="0"/>
              <a:t>Step 6: Generate map</a:t>
            </a:r>
          </a:p>
          <a:p>
            <a:endParaRPr lang="en-US" dirty="0"/>
          </a:p>
          <a:p>
            <a:r>
              <a:rPr lang="en-US" dirty="0"/>
              <a:t>Optional: Change some of the selections above and generate a different map</a:t>
            </a:r>
          </a:p>
          <a:p>
            <a:endParaRPr lang="en-US" dirty="0"/>
          </a:p>
        </p:txBody>
      </p:sp>
    </p:spTree>
    <p:extLst>
      <p:ext uri="{BB962C8B-B14F-4D97-AF65-F5344CB8AC3E}">
        <p14:creationId xmlns:p14="http://schemas.microsoft.com/office/powerpoint/2010/main" val="308577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437CA-033D-0940-AE8B-B73251BF50B1}"/>
              </a:ext>
            </a:extLst>
          </p:cNvPr>
          <p:cNvSpPr/>
          <p:nvPr/>
        </p:nvSpPr>
        <p:spPr>
          <a:xfrm>
            <a:off x="766118" y="1465294"/>
            <a:ext cx="7611763" cy="646331"/>
          </a:xfrm>
          <a:prstGeom prst="rect">
            <a:avLst/>
          </a:prstGeom>
        </p:spPr>
        <p:txBody>
          <a:bodyPr wrap="square">
            <a:spAutoFit/>
          </a:bodyPr>
          <a:lstStyle/>
          <a:p>
            <a:r>
              <a:rPr lang="en-US" b="1" dirty="0">
                <a:latin typeface="Helvetica" pitchFamily="2" charset="0"/>
              </a:rPr>
              <a:t>Vulnerability</a:t>
            </a:r>
            <a:r>
              <a:rPr lang="en-US" dirty="0">
                <a:latin typeface="Helvetica" pitchFamily="2" charset="0"/>
              </a:rPr>
              <a:t> stems from the </a:t>
            </a:r>
            <a:r>
              <a:rPr lang="en-US" b="1" dirty="0">
                <a:latin typeface="Helvetica" pitchFamily="2" charset="0"/>
              </a:rPr>
              <a:t>sensitivity</a:t>
            </a:r>
            <a:r>
              <a:rPr lang="en-US" dirty="0">
                <a:latin typeface="Helvetica" pitchFamily="2" charset="0"/>
              </a:rPr>
              <a:t> and </a:t>
            </a:r>
            <a:r>
              <a:rPr lang="en-US" b="1" dirty="0">
                <a:latin typeface="Helvetica" pitchFamily="2" charset="0"/>
              </a:rPr>
              <a:t>limited adaptive capacity </a:t>
            </a:r>
            <a:r>
              <a:rPr lang="en-US" dirty="0">
                <a:latin typeface="Helvetica" pitchFamily="2" charset="0"/>
              </a:rPr>
              <a:t>of a power system and the stakeholders involved in the system. </a:t>
            </a:r>
            <a:endParaRPr lang="en-US" dirty="0"/>
          </a:p>
        </p:txBody>
      </p:sp>
      <p:sp>
        <p:nvSpPr>
          <p:cNvPr id="3" name="TextBox 2">
            <a:extLst>
              <a:ext uri="{FF2B5EF4-FFF2-40B4-BE49-F238E27FC236}">
                <a16:creationId xmlns:a16="http://schemas.microsoft.com/office/drawing/2014/main" id="{C9E54B1B-E616-7E42-B424-448C2183AE86}"/>
              </a:ext>
            </a:extLst>
          </p:cNvPr>
          <p:cNvSpPr txBox="1"/>
          <p:nvPr/>
        </p:nvSpPr>
        <p:spPr>
          <a:xfrm>
            <a:off x="1222044" y="603063"/>
            <a:ext cx="4663071" cy="369332"/>
          </a:xfrm>
          <a:prstGeom prst="rect">
            <a:avLst/>
          </a:prstGeom>
          <a:noFill/>
        </p:spPr>
        <p:txBody>
          <a:bodyPr wrap="none" rtlCol="0">
            <a:spAutoFit/>
          </a:bodyPr>
          <a:lstStyle/>
          <a:p>
            <a:r>
              <a:rPr lang="en-US" b="1" dirty="0"/>
              <a:t>Vulnerability of the African Hydropower Sector</a:t>
            </a:r>
          </a:p>
        </p:txBody>
      </p:sp>
      <p:graphicFrame>
        <p:nvGraphicFramePr>
          <p:cNvPr id="4" name="Table 4">
            <a:extLst>
              <a:ext uri="{FF2B5EF4-FFF2-40B4-BE49-F238E27FC236}">
                <a16:creationId xmlns:a16="http://schemas.microsoft.com/office/drawing/2014/main" id="{4B0588A0-42D9-BF4C-AFBF-BA8E3023B8DC}"/>
              </a:ext>
            </a:extLst>
          </p:cNvPr>
          <p:cNvGraphicFramePr>
            <a:graphicFrameLocks noGrp="1"/>
          </p:cNvGraphicFramePr>
          <p:nvPr>
            <p:extLst>
              <p:ext uri="{D42A27DB-BD31-4B8C-83A1-F6EECF244321}">
                <p14:modId xmlns:p14="http://schemas.microsoft.com/office/powerpoint/2010/main" val="2288309500"/>
              </p:ext>
            </p:extLst>
          </p:nvPr>
        </p:nvGraphicFramePr>
        <p:xfrm>
          <a:off x="877329" y="2432901"/>
          <a:ext cx="7611763" cy="3221812"/>
        </p:xfrm>
        <a:graphic>
          <a:graphicData uri="http://schemas.openxmlformats.org/drawingml/2006/table">
            <a:tbl>
              <a:tblPr firstRow="1" bandRow="1">
                <a:tableStyleId>{5C22544A-7EE6-4342-B048-85BDC9FD1C3A}</a:tableStyleId>
              </a:tblPr>
              <a:tblGrid>
                <a:gridCol w="1228060">
                  <a:extLst>
                    <a:ext uri="{9D8B030D-6E8A-4147-A177-3AD203B41FA5}">
                      <a16:colId xmlns:a16="http://schemas.microsoft.com/office/drawing/2014/main" val="2427543589"/>
                    </a:ext>
                  </a:extLst>
                </a:gridCol>
                <a:gridCol w="2533567">
                  <a:extLst>
                    <a:ext uri="{9D8B030D-6E8A-4147-A177-3AD203B41FA5}">
                      <a16:colId xmlns:a16="http://schemas.microsoft.com/office/drawing/2014/main" val="3189689447"/>
                    </a:ext>
                  </a:extLst>
                </a:gridCol>
                <a:gridCol w="3850136">
                  <a:extLst>
                    <a:ext uri="{9D8B030D-6E8A-4147-A177-3AD203B41FA5}">
                      <a16:colId xmlns:a16="http://schemas.microsoft.com/office/drawing/2014/main" val="4082025231"/>
                    </a:ext>
                  </a:extLst>
                </a:gridCol>
              </a:tblGrid>
              <a:tr h="478612">
                <a:tc>
                  <a:txBody>
                    <a:bodyPr/>
                    <a:lstStyle/>
                    <a:p>
                      <a:endParaRPr lang="en-US" sz="1400" dirty="0">
                        <a:latin typeface="+mn-lt"/>
                      </a:endParaRPr>
                    </a:p>
                  </a:txBody>
                  <a:tcPr/>
                </a:tc>
                <a:tc>
                  <a:txBody>
                    <a:bodyPr/>
                    <a:lstStyle/>
                    <a:p>
                      <a:r>
                        <a:rPr lang="en-US" sz="1400" dirty="0">
                          <a:latin typeface="+mn-lt"/>
                        </a:rPr>
                        <a:t>Sensitivity</a:t>
                      </a:r>
                    </a:p>
                  </a:txBody>
                  <a:tcPr/>
                </a:tc>
                <a:tc>
                  <a:txBody>
                    <a:bodyPr/>
                    <a:lstStyle/>
                    <a:p>
                      <a:r>
                        <a:rPr lang="en-US" sz="1400" dirty="0">
                          <a:latin typeface="+mn-lt"/>
                        </a:rPr>
                        <a:t>Adaptive Capacity</a:t>
                      </a:r>
                    </a:p>
                  </a:txBody>
                  <a:tcPr/>
                </a:tc>
                <a:extLst>
                  <a:ext uri="{0D108BD9-81ED-4DB2-BD59-A6C34878D82A}">
                    <a16:rowId xmlns:a16="http://schemas.microsoft.com/office/drawing/2014/main" val="2074825286"/>
                  </a:ext>
                </a:extLst>
              </a:tr>
              <a:tr h="829352">
                <a:tc>
                  <a:txBody>
                    <a:bodyPr/>
                    <a:lstStyle/>
                    <a:p>
                      <a:r>
                        <a:rPr lang="en-US" sz="1400" dirty="0">
                          <a:latin typeface="+mn-lt"/>
                        </a:rPr>
                        <a:t>Definition</a:t>
                      </a:r>
                    </a:p>
                  </a:txBody>
                  <a:tcPr/>
                </a:tc>
                <a:tc>
                  <a:txBody>
                    <a:bodyPr/>
                    <a:lstStyle/>
                    <a:p>
                      <a:r>
                        <a:rPr lang="en-US" sz="1400" dirty="0">
                          <a:latin typeface="+mn-lt"/>
                        </a:rPr>
                        <a:t>The extent to which a system is impacted by a sector or a source that could be negatively affected by climate hazards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Refers to the ability of a system and stakeholders to anticipate, prepare for and plan in advance to cope with potential climate impacts.</a:t>
                      </a:r>
                    </a:p>
                    <a:p>
                      <a:endParaRPr lang="en-US" sz="1400" dirty="0">
                        <a:latin typeface="+mn-lt"/>
                      </a:endParaRPr>
                    </a:p>
                  </a:txBody>
                  <a:tcPr/>
                </a:tc>
                <a:extLst>
                  <a:ext uri="{0D108BD9-81ED-4DB2-BD59-A6C34878D82A}">
                    <a16:rowId xmlns:a16="http://schemas.microsoft.com/office/drawing/2014/main" val="688775788"/>
                  </a:ext>
                </a:extLst>
              </a:tr>
              <a:tr h="1572541">
                <a:tc>
                  <a:txBody>
                    <a:bodyPr/>
                    <a:lstStyle/>
                    <a:p>
                      <a:r>
                        <a:rPr lang="en-US" sz="1400" dirty="0">
                          <a:latin typeface="+mn-lt"/>
                        </a:rPr>
                        <a:t>African Hydropower Sector</a:t>
                      </a:r>
                    </a:p>
                  </a:txBody>
                  <a:tcPr/>
                </a:tc>
                <a:tc>
                  <a:txBody>
                    <a:bodyPr/>
                    <a:lstStyle/>
                    <a:p>
                      <a:r>
                        <a:rPr lang="en-US" sz="1400" dirty="0">
                          <a:latin typeface="+mn-lt"/>
                        </a:rPr>
                        <a:t>Restricted water availability; Water scarcity that results in hydropower competing with other water uses</a:t>
                      </a:r>
                    </a:p>
                  </a:txBody>
                  <a:tcPr/>
                </a:tc>
                <a:tc>
                  <a:txBody>
                    <a:bodyPr/>
                    <a:lstStyle/>
                    <a:p>
                      <a:r>
                        <a:rPr lang="en-US" sz="1400" dirty="0">
                          <a:latin typeface="+mn-lt"/>
                        </a:rPr>
                        <a:t>Public officials and utilities in the majority of African countries, particularly those in rural areas, have low levels of adaptive capacity; some of them are already</a:t>
                      </a:r>
                    </a:p>
                    <a:p>
                      <a:r>
                        <a:rPr lang="en-US" sz="1400" dirty="0">
                          <a:latin typeface="+mn-lt"/>
                        </a:rPr>
                        <a:t>experiencing difficulties in coping with the current level of climate variability (IPCC, 2014a).</a:t>
                      </a:r>
                    </a:p>
                    <a:p>
                      <a:endParaRPr lang="en-US" sz="1400" dirty="0">
                        <a:latin typeface="+mn-lt"/>
                      </a:endParaRPr>
                    </a:p>
                    <a:p>
                      <a:endParaRPr lang="en-US" sz="1400" dirty="0">
                        <a:latin typeface="+mn-lt"/>
                      </a:endParaRPr>
                    </a:p>
                  </a:txBody>
                  <a:tcPr/>
                </a:tc>
                <a:extLst>
                  <a:ext uri="{0D108BD9-81ED-4DB2-BD59-A6C34878D82A}">
                    <a16:rowId xmlns:a16="http://schemas.microsoft.com/office/drawing/2014/main" val="246826991"/>
                  </a:ext>
                </a:extLst>
              </a:tr>
            </a:tbl>
          </a:graphicData>
        </a:graphic>
      </p:graphicFrame>
    </p:spTree>
    <p:extLst>
      <p:ext uri="{BB962C8B-B14F-4D97-AF65-F5344CB8AC3E}">
        <p14:creationId xmlns:p14="http://schemas.microsoft.com/office/powerpoint/2010/main" val="257147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B509F-6BEC-EB46-ABD5-8A9B2D81D92E}"/>
              </a:ext>
            </a:extLst>
          </p:cNvPr>
          <p:cNvSpPr/>
          <p:nvPr/>
        </p:nvSpPr>
        <p:spPr>
          <a:xfrm>
            <a:off x="735227" y="1208544"/>
            <a:ext cx="7673546" cy="3416320"/>
          </a:xfrm>
          <a:prstGeom prst="rect">
            <a:avLst/>
          </a:prstGeom>
        </p:spPr>
        <p:txBody>
          <a:bodyPr wrap="square">
            <a:spAutoFit/>
          </a:bodyPr>
          <a:lstStyle/>
          <a:p>
            <a:r>
              <a:rPr lang="en-US" dirty="0"/>
              <a:t>Hydropower is particularly susceptible to the adverse impacts of climate change</a:t>
            </a:r>
          </a:p>
          <a:p>
            <a:r>
              <a:rPr lang="en-US" dirty="0"/>
              <a:t>because it is directly affected by changing patterns in rainfall and temperatures. For instance, hydropower generation output can fluctuate due to variations in the mean annual streamflow, shifts of seasonal flows, and increased evaporation from reservoirs (IPCC, 2014a). Therefore, an increasing reliance on hydropower could mean a higher probability of exposure to climate hazards.</a:t>
            </a:r>
          </a:p>
          <a:p>
            <a:endParaRPr lang="en-US" dirty="0"/>
          </a:p>
          <a:p>
            <a:r>
              <a:rPr lang="en-US" dirty="0"/>
              <a:t>The increasing likelihood of extreme weather events could also raise the level of climate risk on African hydropower. When tropical cyclone </a:t>
            </a:r>
            <a:r>
              <a:rPr lang="en-US" dirty="0" err="1"/>
              <a:t>Idai</a:t>
            </a:r>
            <a:r>
              <a:rPr lang="en-US" dirty="0"/>
              <a:t> hit the east coast of Africa, the flooding and excessive debris caused two major hydropower plants in Malawi to go off line, reducing Malawi’s hydropower capacity from 320 MW to 50 MW (Centre for Disaster Philanthropy, 2019; The Watchers, 2019). </a:t>
            </a:r>
          </a:p>
        </p:txBody>
      </p:sp>
      <p:sp>
        <p:nvSpPr>
          <p:cNvPr id="3" name="TextBox 2">
            <a:extLst>
              <a:ext uri="{FF2B5EF4-FFF2-40B4-BE49-F238E27FC236}">
                <a16:creationId xmlns:a16="http://schemas.microsoft.com/office/drawing/2014/main" id="{AEE7B1F8-E550-D748-91DD-C446B5C8ED82}"/>
              </a:ext>
            </a:extLst>
          </p:cNvPr>
          <p:cNvSpPr txBox="1"/>
          <p:nvPr/>
        </p:nvSpPr>
        <p:spPr>
          <a:xfrm>
            <a:off x="1222044" y="603063"/>
            <a:ext cx="4355680" cy="369332"/>
          </a:xfrm>
          <a:prstGeom prst="rect">
            <a:avLst/>
          </a:prstGeom>
          <a:noFill/>
        </p:spPr>
        <p:txBody>
          <a:bodyPr wrap="none" rtlCol="0">
            <a:spAutoFit/>
          </a:bodyPr>
          <a:lstStyle/>
          <a:p>
            <a:r>
              <a:rPr lang="en-US" b="1" dirty="0"/>
              <a:t>Impacts on the Hydropower Sector in Africa</a:t>
            </a:r>
          </a:p>
        </p:txBody>
      </p:sp>
    </p:spTree>
    <p:extLst>
      <p:ext uri="{BB962C8B-B14F-4D97-AF65-F5344CB8AC3E}">
        <p14:creationId xmlns:p14="http://schemas.microsoft.com/office/powerpoint/2010/main" val="105555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75A06E-28BD-9C41-897A-ED70F833B3E8}"/>
              </a:ext>
            </a:extLst>
          </p:cNvPr>
          <p:cNvPicPr>
            <a:picLocks noChangeAspect="1"/>
          </p:cNvPicPr>
          <p:nvPr/>
        </p:nvPicPr>
        <p:blipFill>
          <a:blip r:embed="rId2"/>
          <a:stretch>
            <a:fillRect/>
          </a:stretch>
        </p:blipFill>
        <p:spPr>
          <a:xfrm>
            <a:off x="90487" y="504814"/>
            <a:ext cx="8963025" cy="5848372"/>
          </a:xfrm>
          <a:prstGeom prst="rect">
            <a:avLst/>
          </a:prstGeom>
          <a:noFill/>
        </p:spPr>
      </p:pic>
      <p:sp>
        <p:nvSpPr>
          <p:cNvPr id="3" name="Rectangle 2">
            <a:extLst>
              <a:ext uri="{FF2B5EF4-FFF2-40B4-BE49-F238E27FC236}">
                <a16:creationId xmlns:a16="http://schemas.microsoft.com/office/drawing/2014/main" id="{AB69A6B5-4F34-B54C-92EE-B55BC8643383}"/>
              </a:ext>
            </a:extLst>
          </p:cNvPr>
          <p:cNvSpPr/>
          <p:nvPr/>
        </p:nvSpPr>
        <p:spPr>
          <a:xfrm>
            <a:off x="4766153" y="6045409"/>
            <a:ext cx="4572000" cy="307777"/>
          </a:xfrm>
          <a:prstGeom prst="rect">
            <a:avLst/>
          </a:prstGeom>
        </p:spPr>
        <p:txBody>
          <a:bodyPr>
            <a:spAutoFit/>
          </a:bodyPr>
          <a:lstStyle/>
          <a:p>
            <a:r>
              <a:rPr lang="en-US" sz="1400" dirty="0"/>
              <a:t>Source: IEA, Climate Impacts on African Hydropower</a:t>
            </a:r>
          </a:p>
        </p:txBody>
      </p:sp>
    </p:spTree>
    <p:extLst>
      <p:ext uri="{BB962C8B-B14F-4D97-AF65-F5344CB8AC3E}">
        <p14:creationId xmlns:p14="http://schemas.microsoft.com/office/powerpoint/2010/main" val="346729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50002-8EC0-B943-BE87-2E0DB8C3ADFA}"/>
              </a:ext>
            </a:extLst>
          </p:cNvPr>
          <p:cNvPicPr>
            <a:picLocks noChangeAspect="1"/>
          </p:cNvPicPr>
          <p:nvPr/>
        </p:nvPicPr>
        <p:blipFill>
          <a:blip r:embed="rId3"/>
          <a:stretch>
            <a:fillRect/>
          </a:stretch>
        </p:blipFill>
        <p:spPr>
          <a:xfrm>
            <a:off x="0" y="492428"/>
            <a:ext cx="9144000" cy="5873143"/>
          </a:xfrm>
          <a:prstGeom prst="rect">
            <a:avLst/>
          </a:prstGeom>
        </p:spPr>
      </p:pic>
    </p:spTree>
    <p:extLst>
      <p:ext uri="{BB962C8B-B14F-4D97-AF65-F5344CB8AC3E}">
        <p14:creationId xmlns:p14="http://schemas.microsoft.com/office/powerpoint/2010/main" val="54862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0D9C6B-0835-7847-BAB5-DAAD5F052399}"/>
              </a:ext>
            </a:extLst>
          </p:cNvPr>
          <p:cNvPicPr>
            <a:picLocks noChangeAspect="1"/>
          </p:cNvPicPr>
          <p:nvPr/>
        </p:nvPicPr>
        <p:blipFill>
          <a:blip r:embed="rId3"/>
          <a:stretch>
            <a:fillRect/>
          </a:stretch>
        </p:blipFill>
        <p:spPr>
          <a:xfrm>
            <a:off x="0" y="570828"/>
            <a:ext cx="9144000" cy="5716343"/>
          </a:xfrm>
          <a:prstGeom prst="rect">
            <a:avLst/>
          </a:prstGeom>
        </p:spPr>
      </p:pic>
    </p:spTree>
    <p:extLst>
      <p:ext uri="{BB962C8B-B14F-4D97-AF65-F5344CB8AC3E}">
        <p14:creationId xmlns:p14="http://schemas.microsoft.com/office/powerpoint/2010/main" val="119985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683ABA-72B2-864D-A38E-D139ACED2727}"/>
              </a:ext>
            </a:extLst>
          </p:cNvPr>
          <p:cNvPicPr>
            <a:picLocks noChangeAspect="1"/>
          </p:cNvPicPr>
          <p:nvPr/>
        </p:nvPicPr>
        <p:blipFill>
          <a:blip r:embed="rId2"/>
          <a:stretch>
            <a:fillRect/>
          </a:stretch>
        </p:blipFill>
        <p:spPr>
          <a:xfrm>
            <a:off x="0" y="947197"/>
            <a:ext cx="9144000" cy="4963606"/>
          </a:xfrm>
          <a:prstGeom prst="rect">
            <a:avLst/>
          </a:prstGeom>
        </p:spPr>
      </p:pic>
    </p:spTree>
    <p:extLst>
      <p:ext uri="{BB962C8B-B14F-4D97-AF65-F5344CB8AC3E}">
        <p14:creationId xmlns:p14="http://schemas.microsoft.com/office/powerpoint/2010/main" val="234196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Structure of the Module		</a:t>
            </a:r>
            <a:endParaRPr lang="en-US" dirty="0"/>
          </a:p>
        </p:txBody>
      </p:sp>
      <p:sp>
        <p:nvSpPr>
          <p:cNvPr id="3" name="Content Placeholder 2">
            <a:extLst>
              <a:ext uri="{FF2B5EF4-FFF2-40B4-BE49-F238E27FC236}">
                <a16:creationId xmlns:a16="http://schemas.microsoft.com/office/drawing/2014/main" id="{962AF58B-1C47-1D42-932B-1D76DBFBC9D3}"/>
              </a:ext>
            </a:extLst>
          </p:cNvPr>
          <p:cNvSpPr txBox="1">
            <a:spLocks/>
          </p:cNvSpPr>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Aims of the Module</a:t>
            </a:r>
          </a:p>
          <a:p>
            <a:r>
              <a:rPr lang="en-US" dirty="0"/>
              <a:t>Climate Change Outlook globally</a:t>
            </a:r>
          </a:p>
          <a:p>
            <a:r>
              <a:rPr lang="en-US" dirty="0"/>
              <a:t>Climate Risks for Africa in medium and long term</a:t>
            </a:r>
          </a:p>
          <a:p>
            <a:r>
              <a:rPr lang="en-US" dirty="0"/>
              <a:t>Exercise: Using the IPCC Interactive Atlas</a:t>
            </a:r>
          </a:p>
          <a:p>
            <a:r>
              <a:rPr lang="en-US" dirty="0"/>
              <a:t>Expected Climate Impacts on Hydropower Infrastructure</a:t>
            </a:r>
          </a:p>
          <a:p>
            <a:r>
              <a:rPr lang="en-US" dirty="0"/>
              <a:t>Why Adapt?</a:t>
            </a:r>
          </a:p>
          <a:p>
            <a:r>
              <a:rPr lang="en-US" dirty="0"/>
              <a:t>Discussion</a:t>
            </a:r>
          </a:p>
          <a:p>
            <a:r>
              <a:rPr lang="en-US" dirty="0"/>
              <a:t>Glossary and Resources </a:t>
            </a:r>
          </a:p>
        </p:txBody>
      </p:sp>
    </p:spTree>
    <p:extLst>
      <p:ext uri="{BB962C8B-B14F-4D97-AF65-F5344CB8AC3E}">
        <p14:creationId xmlns:p14="http://schemas.microsoft.com/office/powerpoint/2010/main" val="42601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extLst>
              <p:ext uri="{D42A27DB-BD31-4B8C-83A1-F6EECF244321}">
                <p14:modId xmlns:p14="http://schemas.microsoft.com/office/powerpoint/2010/main" val="3841804775"/>
              </p:ext>
            </p:extLst>
          </p:nvPr>
        </p:nvGraphicFramePr>
        <p:xfrm>
          <a:off x="593124" y="928257"/>
          <a:ext cx="7957752" cy="5264598"/>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462034454"/>
                    </a:ext>
                  </a:extLst>
                </a:gridCol>
                <a:gridCol w="2916195">
                  <a:extLst>
                    <a:ext uri="{9D8B030D-6E8A-4147-A177-3AD203B41FA5}">
                      <a16:colId xmlns:a16="http://schemas.microsoft.com/office/drawing/2014/main" val="4253359997"/>
                    </a:ext>
                  </a:extLst>
                </a:gridCol>
                <a:gridCol w="2162432">
                  <a:extLst>
                    <a:ext uri="{9D8B030D-6E8A-4147-A177-3AD203B41FA5}">
                      <a16:colId xmlns:a16="http://schemas.microsoft.com/office/drawing/2014/main" val="3002468530"/>
                    </a:ext>
                  </a:extLst>
                </a:gridCol>
                <a:gridCol w="1544595">
                  <a:extLst>
                    <a:ext uri="{9D8B030D-6E8A-4147-A177-3AD203B41FA5}">
                      <a16:colId xmlns:a16="http://schemas.microsoft.com/office/drawing/2014/main" val="2359929856"/>
                    </a:ext>
                  </a:extLst>
                </a:gridCol>
              </a:tblGrid>
              <a:tr h="542482">
                <a:tc>
                  <a:txBody>
                    <a:bodyPr/>
                    <a:lstStyle/>
                    <a:p>
                      <a:r>
                        <a:rPr lang="en-US" sz="1400" dirty="0"/>
                        <a:t>Climatic Variable</a:t>
                      </a:r>
                    </a:p>
                  </a:txBody>
                  <a:tcPr/>
                </a:tc>
                <a:tc>
                  <a:txBody>
                    <a:bodyPr/>
                    <a:lstStyle/>
                    <a:p>
                      <a:r>
                        <a:rPr lang="en-US" sz="1400" dirty="0"/>
                        <a:t>Impacts or stressors on project component</a:t>
                      </a:r>
                    </a:p>
                  </a:txBody>
                  <a:tcPr/>
                </a:tc>
                <a:tc>
                  <a:txBody>
                    <a:bodyPr/>
                    <a:lstStyle/>
                    <a:p>
                      <a:r>
                        <a:rPr lang="en-US" sz="1400" dirty="0"/>
                        <a:t>Indicators</a:t>
                      </a:r>
                    </a:p>
                  </a:txBody>
                  <a:tcPr/>
                </a:tc>
                <a:tc>
                  <a:txBody>
                    <a:bodyPr/>
                    <a:lstStyle/>
                    <a:p>
                      <a:r>
                        <a:rPr lang="en-US" sz="1400" dirty="0"/>
                        <a:t>Timescale</a:t>
                      </a:r>
                    </a:p>
                  </a:txBody>
                  <a:tcPr/>
                </a:tc>
                <a:extLst>
                  <a:ext uri="{0D108BD9-81ED-4DB2-BD59-A6C34878D82A}">
                    <a16:rowId xmlns:a16="http://schemas.microsoft.com/office/drawing/2014/main" val="1447890219"/>
                  </a:ext>
                </a:extLst>
              </a:tr>
              <a:tr h="1441547">
                <a:tc rowSpan="4">
                  <a:txBody>
                    <a:bodyPr/>
                    <a:lstStyle/>
                    <a:p>
                      <a:r>
                        <a:rPr lang="en-US" sz="1400" dirty="0"/>
                        <a:t>Precipitation and Streamflow</a:t>
                      </a:r>
                    </a:p>
                  </a:txBody>
                  <a:tcPr/>
                </a:tc>
                <a:tc>
                  <a:txBody>
                    <a:bodyPr/>
                    <a:lstStyle/>
                    <a:p>
                      <a:r>
                        <a:rPr lang="en-US" sz="1400" kern="1200" dirty="0">
                          <a:solidFill>
                            <a:schemeClr val="dk1"/>
                          </a:solidFill>
                          <a:effectLst/>
                          <a:latin typeface="+mn-lt"/>
                          <a:ea typeface="+mn-ea"/>
                          <a:cs typeface="+mn-cs"/>
                        </a:rPr>
                        <a:t>Hourly generation levels (shift from evening to mid-day peak) and seasonal levels (change from winter</a:t>
                      </a:r>
                    </a:p>
                    <a:p>
                      <a:r>
                        <a:rPr lang="en-US" sz="1400" kern="1200" dirty="0">
                          <a:solidFill>
                            <a:schemeClr val="dk1"/>
                          </a:solidFill>
                          <a:effectLst/>
                          <a:latin typeface="+mn-lt"/>
                          <a:ea typeface="+mn-ea"/>
                          <a:cs typeface="+mn-cs"/>
                        </a:rPr>
                        <a:t>to summer peak)</a:t>
                      </a:r>
                    </a:p>
                  </a:txBody>
                  <a:tcPr/>
                </a:tc>
                <a:tc>
                  <a:txBody>
                    <a:bodyPr/>
                    <a:lstStyle/>
                    <a:p>
                      <a:r>
                        <a:rPr lang="en-US" sz="1400" kern="1200" dirty="0">
                          <a:solidFill>
                            <a:schemeClr val="dk1"/>
                          </a:solidFill>
                          <a:effectLst/>
                          <a:latin typeface="+mn-lt"/>
                          <a:ea typeface="+mn-ea"/>
                          <a:cs typeface="+mn-cs"/>
                        </a:rPr>
                        <a:t>Change in grid requirements resulting in changes to power purchase agreements (PPA) or plant operations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Gradual, long-term</a:t>
                      </a:r>
                    </a:p>
                    <a:p>
                      <a:endParaRPr lang="en-US" sz="1400" dirty="0"/>
                    </a:p>
                  </a:txBody>
                  <a:tcPr/>
                </a:tc>
                <a:extLst>
                  <a:ext uri="{0D108BD9-81ED-4DB2-BD59-A6C34878D82A}">
                    <a16:rowId xmlns:a16="http://schemas.microsoft.com/office/drawing/2014/main" val="4123709898"/>
                  </a:ext>
                </a:extLst>
              </a:tr>
              <a:tr h="763172">
                <a:tc vMerge="1">
                  <a:txBody>
                    <a:bodyPr/>
                    <a:lstStyle/>
                    <a:p>
                      <a:endParaRPr lang="en-US" dirty="0"/>
                    </a:p>
                  </a:txBody>
                  <a:tcPr/>
                </a:tc>
                <a:tc>
                  <a:txBody>
                    <a:bodyPr/>
                    <a:lstStyle/>
                    <a:p>
                      <a:r>
                        <a:rPr lang="en-US" sz="1400" kern="1200" dirty="0">
                          <a:solidFill>
                            <a:schemeClr val="dk1"/>
                          </a:solidFill>
                          <a:effectLst/>
                          <a:latin typeface="+mn-lt"/>
                          <a:ea typeface="+mn-ea"/>
                          <a:cs typeface="+mn-cs"/>
                        </a:rPr>
                        <a:t>System load factor changes (ratio of peak MW to average)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Energy output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Gradual, long-term</a:t>
                      </a:r>
                    </a:p>
                    <a:p>
                      <a:endParaRPr lang="en-US" sz="1400" dirty="0"/>
                    </a:p>
                  </a:txBody>
                  <a:tcPr/>
                </a:tc>
                <a:extLst>
                  <a:ext uri="{0D108BD9-81ED-4DB2-BD59-A6C34878D82A}">
                    <a16:rowId xmlns:a16="http://schemas.microsoft.com/office/drawing/2014/main" val="600411061"/>
                  </a:ext>
                </a:extLst>
              </a:tr>
              <a:tr h="1441547">
                <a:tc vMerge="1">
                  <a:txBody>
                    <a:bodyPr/>
                    <a:lstStyle/>
                    <a:p>
                      <a:endParaRPr lang="en-US" dirty="0"/>
                    </a:p>
                  </a:txBody>
                  <a:tcPr/>
                </a:tc>
                <a:tc>
                  <a:txBody>
                    <a:bodyPr/>
                    <a:lstStyle/>
                    <a:p>
                      <a:r>
                        <a:rPr lang="en-US" sz="1400" kern="1200" dirty="0">
                          <a:solidFill>
                            <a:schemeClr val="dk1"/>
                          </a:solidFill>
                          <a:effectLst/>
                          <a:latin typeface="+mn-lt"/>
                          <a:ea typeface="+mn-ea"/>
                          <a:cs typeface="+mn-cs"/>
                        </a:rPr>
                        <a:t>Impacts on other technologies (reduced thermal due to cooling</a:t>
                      </a:r>
                    </a:p>
                    <a:p>
                      <a:r>
                        <a:rPr lang="en-US" sz="1400" kern="1200" dirty="0">
                          <a:solidFill>
                            <a:schemeClr val="dk1"/>
                          </a:solidFill>
                          <a:effectLst/>
                          <a:latin typeface="+mn-lt"/>
                          <a:ea typeface="+mn-ea"/>
                          <a:cs typeface="+mn-cs"/>
                        </a:rPr>
                        <a:t>water temperature/ availability, output of renewables)</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615750324"/>
                  </a:ext>
                </a:extLst>
              </a:tr>
              <a:tr h="1075850">
                <a:tc vMerge="1">
                  <a:txBody>
                    <a:bodyPr/>
                    <a:lstStyle/>
                    <a:p>
                      <a:endParaRPr lang="en-US" dirty="0"/>
                    </a:p>
                  </a:txBody>
                  <a:tcPr/>
                </a:tc>
                <a:tc>
                  <a:txBody>
                    <a:bodyPr/>
                    <a:lstStyle/>
                    <a:p>
                      <a:r>
                        <a:rPr lang="en-US" sz="1400" kern="1200" dirty="0">
                          <a:solidFill>
                            <a:schemeClr val="dk1"/>
                          </a:solidFill>
                          <a:effectLst/>
                          <a:latin typeface="+mn-lt"/>
                          <a:ea typeface="+mn-ea"/>
                          <a:cs typeface="+mn-cs"/>
                        </a:rPr>
                        <a:t>Changes in downstream water releases and lower minimum</a:t>
                      </a:r>
                    </a:p>
                    <a:p>
                      <a:r>
                        <a:rPr lang="en-US" sz="1400" kern="1200" dirty="0">
                          <a:solidFill>
                            <a:schemeClr val="dk1"/>
                          </a:solidFill>
                          <a:effectLst/>
                          <a:latin typeface="+mn-lt"/>
                          <a:ea typeface="+mn-ea"/>
                          <a:cs typeface="+mn-cs"/>
                        </a:rPr>
                        <a:t>environmental flows</a:t>
                      </a:r>
                    </a:p>
                  </a:txBody>
                  <a:tcPr/>
                </a:tc>
                <a:tc>
                  <a:txBody>
                    <a:bodyPr/>
                    <a:lstStyle/>
                    <a:p>
                      <a:r>
                        <a:rPr lang="en-US" sz="1400" kern="1200" dirty="0">
                          <a:solidFill>
                            <a:schemeClr val="dk1"/>
                          </a:solidFill>
                          <a:effectLst/>
                          <a:latin typeface="+mn-lt"/>
                          <a:ea typeface="+mn-ea"/>
                          <a:cs typeface="+mn-cs"/>
                        </a:rPr>
                        <a:t>Damages to fish habitat</a:t>
                      </a:r>
                    </a:p>
                    <a:p>
                      <a:r>
                        <a:rPr lang="en-US" sz="1400" kern="1200" dirty="0">
                          <a:solidFill>
                            <a:schemeClr val="dk1"/>
                          </a:solidFill>
                          <a:effectLst/>
                          <a:latin typeface="+mn-lt"/>
                          <a:ea typeface="+mn-ea"/>
                          <a:cs typeface="+mn-cs"/>
                        </a:rPr>
                        <a:t>Daily flooding</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Gradual, long-term</a:t>
                      </a:r>
                    </a:p>
                    <a:p>
                      <a:endParaRPr lang="en-US" sz="1400" dirty="0"/>
                    </a:p>
                  </a:txBody>
                  <a:tcPr/>
                </a:tc>
                <a:extLst>
                  <a:ext uri="{0D108BD9-81ED-4DB2-BD59-A6C34878D82A}">
                    <a16:rowId xmlns:a16="http://schemas.microsoft.com/office/drawing/2014/main" val="2427642400"/>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nvSpPr>
        <p:spPr>
          <a:xfrm>
            <a:off x="691979" y="595245"/>
            <a:ext cx="1933158" cy="369332"/>
          </a:xfrm>
          <a:prstGeom prst="rect">
            <a:avLst/>
          </a:prstGeom>
          <a:noFill/>
        </p:spPr>
        <p:txBody>
          <a:bodyPr wrap="none" rtlCol="0">
            <a:spAutoFit/>
          </a:bodyPr>
          <a:lstStyle/>
          <a:p>
            <a:r>
              <a:rPr lang="en-US" dirty="0"/>
              <a:t>Energy Generation</a:t>
            </a:r>
          </a:p>
        </p:txBody>
      </p:sp>
      <p:sp>
        <p:nvSpPr>
          <p:cNvPr id="6" name="TextBox 5">
            <a:extLst>
              <a:ext uri="{FF2B5EF4-FFF2-40B4-BE49-F238E27FC236}">
                <a16:creationId xmlns:a16="http://schemas.microsoft.com/office/drawing/2014/main" id="{CEB2ECFC-980A-5D4A-8235-62401950B1BB}"/>
              </a:ext>
            </a:extLst>
          </p:cNvPr>
          <p:cNvSpPr txBox="1"/>
          <p:nvPr/>
        </p:nvSpPr>
        <p:spPr>
          <a:xfrm>
            <a:off x="790834" y="6192855"/>
            <a:ext cx="8507392" cy="276999"/>
          </a:xfrm>
          <a:prstGeom prst="rect">
            <a:avLst/>
          </a:prstGeom>
          <a:noFill/>
        </p:spPr>
        <p:txBody>
          <a:bodyPr wrap="square" rtlCol="0">
            <a:spAutoFit/>
          </a:bodyPr>
          <a:lstStyle/>
          <a:p>
            <a:r>
              <a:rPr lang="en-US" sz="1200" dirty="0"/>
              <a:t>Source: International Hydropower Association, 2019. Hydropower Sector Climate Resilience Guide. London, United Kingdom</a:t>
            </a:r>
          </a:p>
        </p:txBody>
      </p:sp>
    </p:spTree>
    <p:extLst>
      <p:ext uri="{BB962C8B-B14F-4D97-AF65-F5344CB8AC3E}">
        <p14:creationId xmlns:p14="http://schemas.microsoft.com/office/powerpoint/2010/main" val="1546643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extLst>
              <p:ext uri="{D42A27DB-BD31-4B8C-83A1-F6EECF244321}">
                <p14:modId xmlns:p14="http://schemas.microsoft.com/office/powerpoint/2010/main" val="3021290392"/>
              </p:ext>
            </p:extLst>
          </p:nvPr>
        </p:nvGraphicFramePr>
        <p:xfrm>
          <a:off x="593124" y="928257"/>
          <a:ext cx="7957752" cy="4332161"/>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462034454"/>
                    </a:ext>
                  </a:extLst>
                </a:gridCol>
                <a:gridCol w="2916195">
                  <a:extLst>
                    <a:ext uri="{9D8B030D-6E8A-4147-A177-3AD203B41FA5}">
                      <a16:colId xmlns:a16="http://schemas.microsoft.com/office/drawing/2014/main" val="4253359997"/>
                    </a:ext>
                  </a:extLst>
                </a:gridCol>
                <a:gridCol w="2162432">
                  <a:extLst>
                    <a:ext uri="{9D8B030D-6E8A-4147-A177-3AD203B41FA5}">
                      <a16:colId xmlns:a16="http://schemas.microsoft.com/office/drawing/2014/main" val="3002468530"/>
                    </a:ext>
                  </a:extLst>
                </a:gridCol>
                <a:gridCol w="1544595">
                  <a:extLst>
                    <a:ext uri="{9D8B030D-6E8A-4147-A177-3AD203B41FA5}">
                      <a16:colId xmlns:a16="http://schemas.microsoft.com/office/drawing/2014/main" val="2359929856"/>
                    </a:ext>
                  </a:extLst>
                </a:gridCol>
              </a:tblGrid>
              <a:tr h="542482">
                <a:tc>
                  <a:txBody>
                    <a:bodyPr/>
                    <a:lstStyle/>
                    <a:p>
                      <a:r>
                        <a:rPr lang="en-US" sz="1400" dirty="0"/>
                        <a:t>Climatic Variable</a:t>
                      </a:r>
                    </a:p>
                  </a:txBody>
                  <a:tcPr/>
                </a:tc>
                <a:tc>
                  <a:txBody>
                    <a:bodyPr/>
                    <a:lstStyle/>
                    <a:p>
                      <a:r>
                        <a:rPr lang="en-US" sz="1400" dirty="0"/>
                        <a:t>Impacts or stressors on project component</a:t>
                      </a:r>
                    </a:p>
                  </a:txBody>
                  <a:tcPr/>
                </a:tc>
                <a:tc>
                  <a:txBody>
                    <a:bodyPr/>
                    <a:lstStyle/>
                    <a:p>
                      <a:r>
                        <a:rPr lang="en-US" sz="1400" dirty="0"/>
                        <a:t>Indicators</a:t>
                      </a:r>
                    </a:p>
                  </a:txBody>
                  <a:tcPr/>
                </a:tc>
                <a:tc>
                  <a:txBody>
                    <a:bodyPr/>
                    <a:lstStyle/>
                    <a:p>
                      <a:r>
                        <a:rPr lang="en-US" sz="1400" dirty="0"/>
                        <a:t>Timescale</a:t>
                      </a:r>
                    </a:p>
                  </a:txBody>
                  <a:tcPr/>
                </a:tc>
                <a:extLst>
                  <a:ext uri="{0D108BD9-81ED-4DB2-BD59-A6C34878D82A}">
                    <a16:rowId xmlns:a16="http://schemas.microsoft.com/office/drawing/2014/main" val="1447890219"/>
                  </a:ext>
                </a:extLst>
              </a:tr>
              <a:tr h="1441547">
                <a:tc rowSpan="3">
                  <a:txBody>
                    <a:bodyPr/>
                    <a:lstStyle/>
                    <a:p>
                      <a:r>
                        <a:rPr lang="en-US" sz="1400" dirty="0"/>
                        <a:t>Precipitation and Streamflow</a:t>
                      </a:r>
                    </a:p>
                  </a:txBody>
                  <a:tcPr/>
                </a:tc>
                <a:tc>
                  <a:txBody>
                    <a:bodyPr/>
                    <a:lstStyle/>
                    <a:p>
                      <a:r>
                        <a:rPr lang="en-US" sz="1400" kern="1200" dirty="0">
                          <a:solidFill>
                            <a:schemeClr val="dk1"/>
                          </a:solidFill>
                          <a:effectLst/>
                          <a:latin typeface="+mn-lt"/>
                          <a:ea typeface="+mn-ea"/>
                          <a:cs typeface="+mn-cs"/>
                        </a:rPr>
                        <a:t>Heavy downpours damaging</a:t>
                      </a:r>
                    </a:p>
                    <a:p>
                      <a:r>
                        <a:rPr lang="en-US" sz="1400" kern="1200" dirty="0">
                          <a:solidFill>
                            <a:schemeClr val="dk1"/>
                          </a:solidFill>
                          <a:effectLst/>
                          <a:latin typeface="+mn-lt"/>
                          <a:ea typeface="+mn-ea"/>
                          <a:cs typeface="+mn-cs"/>
                        </a:rPr>
                        <a:t>unsurfaced roads</a:t>
                      </a:r>
                    </a:p>
                  </a:txBody>
                  <a:tcPr/>
                </a:tc>
                <a:tc>
                  <a:txBody>
                    <a:bodyPr/>
                    <a:lstStyle/>
                    <a:p>
                      <a:r>
                        <a:rPr lang="en-US" sz="1400" kern="1200" dirty="0">
                          <a:solidFill>
                            <a:schemeClr val="dk1"/>
                          </a:solidFill>
                          <a:effectLst/>
                          <a:latin typeface="+mn-lt"/>
                          <a:ea typeface="+mn-ea"/>
                          <a:cs typeface="+mn-cs"/>
                        </a:rPr>
                        <a:t>Damage to roads</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Increased surface</a:t>
                      </a:r>
                    </a:p>
                    <a:p>
                      <a:r>
                        <a:rPr lang="en-US" sz="1400" kern="1200" dirty="0">
                          <a:solidFill>
                            <a:schemeClr val="dk1"/>
                          </a:solidFill>
                          <a:effectLst/>
                          <a:latin typeface="+mn-lt"/>
                          <a:ea typeface="+mn-ea"/>
                          <a:cs typeface="+mn-cs"/>
                        </a:rPr>
                        <a:t>water on roads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Extreme, sudden</a:t>
                      </a:r>
                    </a:p>
                    <a:p>
                      <a:endParaRPr lang="en-US" sz="1400" dirty="0"/>
                    </a:p>
                  </a:txBody>
                  <a:tcPr/>
                </a:tc>
                <a:extLst>
                  <a:ext uri="{0D108BD9-81ED-4DB2-BD59-A6C34878D82A}">
                    <a16:rowId xmlns:a16="http://schemas.microsoft.com/office/drawing/2014/main" val="4123709898"/>
                  </a:ext>
                </a:extLst>
              </a:tr>
              <a:tr h="763172">
                <a:tc vMerge="1">
                  <a:txBody>
                    <a:bodyPr/>
                    <a:lstStyle/>
                    <a:p>
                      <a:endParaRPr lang="en-US" dirty="0"/>
                    </a:p>
                  </a:txBody>
                  <a:tcPr/>
                </a:tc>
                <a:tc>
                  <a:txBody>
                    <a:bodyPr/>
                    <a:lstStyle/>
                    <a:p>
                      <a:r>
                        <a:rPr lang="en-US" sz="1400" kern="1200" dirty="0">
                          <a:solidFill>
                            <a:schemeClr val="dk1"/>
                          </a:solidFill>
                          <a:effectLst/>
                          <a:latin typeface="+mn-lt"/>
                          <a:ea typeface="+mn-ea"/>
                          <a:cs typeface="+mn-cs"/>
                        </a:rPr>
                        <a:t>Increased flows in</a:t>
                      </a:r>
                    </a:p>
                    <a:p>
                      <a:r>
                        <a:rPr lang="en-US" sz="1400" kern="1200" dirty="0">
                          <a:solidFill>
                            <a:schemeClr val="dk1"/>
                          </a:solidFill>
                          <a:effectLst/>
                          <a:latin typeface="+mn-lt"/>
                          <a:ea typeface="+mn-ea"/>
                          <a:cs typeface="+mn-cs"/>
                        </a:rPr>
                        <a:t>culverts and road/</a:t>
                      </a:r>
                    </a:p>
                    <a:p>
                      <a:r>
                        <a:rPr lang="en-US" sz="1400" kern="1200" dirty="0">
                          <a:solidFill>
                            <a:schemeClr val="dk1"/>
                          </a:solidFill>
                          <a:effectLst/>
                          <a:latin typeface="+mn-lt"/>
                          <a:ea typeface="+mn-ea"/>
                          <a:cs typeface="+mn-cs"/>
                        </a:rPr>
                        <a:t>camp drainage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Flooding around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culverts/crossings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and camps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Gradual, long-term</a:t>
                      </a:r>
                    </a:p>
                    <a:p>
                      <a:endParaRPr lang="en-US" sz="1400" dirty="0"/>
                    </a:p>
                  </a:txBody>
                  <a:tcPr/>
                </a:tc>
                <a:extLst>
                  <a:ext uri="{0D108BD9-81ED-4DB2-BD59-A6C34878D82A}">
                    <a16:rowId xmlns:a16="http://schemas.microsoft.com/office/drawing/2014/main" val="600411061"/>
                  </a:ext>
                </a:extLst>
              </a:tr>
              <a:tr h="1441547">
                <a:tc vMerge="1">
                  <a:txBody>
                    <a:bodyPr/>
                    <a:lstStyle/>
                    <a:p>
                      <a:endParaRPr lang="en-US" dirty="0"/>
                    </a:p>
                  </a:txBody>
                  <a:tcPr/>
                </a:tc>
                <a:tc>
                  <a:txBody>
                    <a:bodyPr/>
                    <a:lstStyle/>
                    <a:p>
                      <a:r>
                        <a:rPr lang="en-US" sz="1400" kern="1200" dirty="0">
                          <a:solidFill>
                            <a:schemeClr val="dk1"/>
                          </a:solidFill>
                          <a:effectLst/>
                          <a:latin typeface="+mn-lt"/>
                          <a:ea typeface="+mn-ea"/>
                          <a:cs typeface="+mn-cs"/>
                        </a:rPr>
                        <a:t>Increased risk of slope instability (surface water triggered failures and ground water induced failures)</a:t>
                      </a:r>
                    </a:p>
                    <a:p>
                      <a:endParaRPr lang="en-US" sz="1400" kern="1200" dirty="0">
                        <a:solidFill>
                          <a:schemeClr val="dk1"/>
                        </a:solidFill>
                        <a:effectLst/>
                        <a:latin typeface="+mn-lt"/>
                        <a:ea typeface="+mn-ea"/>
                        <a:cs typeface="+mn-cs"/>
                      </a:endParaRPr>
                    </a:p>
                  </a:txBody>
                  <a:tcPr/>
                </a:tc>
                <a:tc>
                  <a:txBody>
                    <a:bodyPr/>
                    <a:lstStyle/>
                    <a:p>
                      <a:r>
                        <a:rPr lang="en-US" sz="1400" kern="1200" dirty="0">
                          <a:solidFill>
                            <a:schemeClr val="dk1"/>
                          </a:solidFill>
                          <a:effectLst/>
                          <a:latin typeface="+mn-lt"/>
                          <a:ea typeface="+mn-ea"/>
                          <a:cs typeface="+mn-cs"/>
                        </a:rPr>
                        <a:t>Slope movement</a:t>
                      </a:r>
                    </a:p>
                    <a:p>
                      <a:r>
                        <a:rPr lang="en-US" sz="1400" kern="1200" dirty="0">
                          <a:solidFill>
                            <a:schemeClr val="dk1"/>
                          </a:solidFill>
                          <a:effectLst/>
                          <a:latin typeface="+mn-lt"/>
                          <a:ea typeface="+mn-ea"/>
                          <a:cs typeface="+mn-cs"/>
                        </a:rPr>
                        <a:t>from monitoring</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Surface failures</a:t>
                      </a:r>
                    </a:p>
                    <a:p>
                      <a:r>
                        <a:rPr lang="en-US" sz="1400" kern="1200" dirty="0">
                          <a:solidFill>
                            <a:schemeClr val="dk1"/>
                          </a:solidFill>
                          <a:effectLst/>
                          <a:latin typeface="+mn-lt"/>
                          <a:ea typeface="+mn-ea"/>
                          <a:cs typeface="+mn-cs"/>
                        </a:rPr>
                        <a:t>causing road damage</a:t>
                      </a:r>
                    </a:p>
                    <a:p>
                      <a:r>
                        <a:rPr lang="en-US" sz="1400" kern="1200" dirty="0">
                          <a:solidFill>
                            <a:schemeClr val="dk1"/>
                          </a:solidFill>
                          <a:effectLst/>
                          <a:latin typeface="+mn-lt"/>
                          <a:ea typeface="+mn-ea"/>
                          <a:cs typeface="+mn-cs"/>
                        </a:rPr>
                        <a:t>(rockfalls, mudslides)</a:t>
                      </a:r>
                    </a:p>
                    <a:p>
                      <a:endParaRPr lang="en-US" sz="1400" dirty="0"/>
                    </a:p>
                  </a:txBody>
                  <a:tcPr/>
                </a:tc>
                <a:tc>
                  <a:txBody>
                    <a:bodyPr/>
                    <a:lstStyle/>
                    <a:p>
                      <a:endParaRPr lang="en-US" sz="1400" dirty="0"/>
                    </a:p>
                  </a:txBody>
                  <a:tcPr/>
                </a:tc>
                <a:extLst>
                  <a:ext uri="{0D108BD9-81ED-4DB2-BD59-A6C34878D82A}">
                    <a16:rowId xmlns:a16="http://schemas.microsoft.com/office/drawing/2014/main" val="2615750324"/>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nvSpPr>
        <p:spPr>
          <a:xfrm>
            <a:off x="691979" y="595245"/>
            <a:ext cx="2514343" cy="369332"/>
          </a:xfrm>
          <a:prstGeom prst="rect">
            <a:avLst/>
          </a:prstGeom>
          <a:noFill/>
        </p:spPr>
        <p:txBody>
          <a:bodyPr wrap="none" rtlCol="0">
            <a:spAutoFit/>
          </a:bodyPr>
          <a:lstStyle/>
          <a:p>
            <a:r>
              <a:rPr lang="en-US" dirty="0"/>
              <a:t>Access Roads and Camps</a:t>
            </a:r>
          </a:p>
        </p:txBody>
      </p:sp>
      <p:sp>
        <p:nvSpPr>
          <p:cNvPr id="6" name="TextBox 5">
            <a:extLst>
              <a:ext uri="{FF2B5EF4-FFF2-40B4-BE49-F238E27FC236}">
                <a16:creationId xmlns:a16="http://schemas.microsoft.com/office/drawing/2014/main" id="{CEB2ECFC-980A-5D4A-8235-62401950B1BB}"/>
              </a:ext>
            </a:extLst>
          </p:cNvPr>
          <p:cNvSpPr txBox="1"/>
          <p:nvPr/>
        </p:nvSpPr>
        <p:spPr>
          <a:xfrm>
            <a:off x="790834" y="6192855"/>
            <a:ext cx="8507392" cy="276999"/>
          </a:xfrm>
          <a:prstGeom prst="rect">
            <a:avLst/>
          </a:prstGeom>
          <a:noFill/>
        </p:spPr>
        <p:txBody>
          <a:bodyPr wrap="square" rtlCol="0">
            <a:spAutoFit/>
          </a:bodyPr>
          <a:lstStyle/>
          <a:p>
            <a:r>
              <a:rPr lang="en-US" sz="1200" dirty="0"/>
              <a:t>Source: International Hydropower Association, 2019. Hydropower Sector Climate Resilience Guide. London, United Kingdom</a:t>
            </a:r>
          </a:p>
        </p:txBody>
      </p:sp>
    </p:spTree>
    <p:extLst>
      <p:ext uri="{BB962C8B-B14F-4D97-AF65-F5344CB8AC3E}">
        <p14:creationId xmlns:p14="http://schemas.microsoft.com/office/powerpoint/2010/main" val="58536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extLst>
              <p:ext uri="{D42A27DB-BD31-4B8C-83A1-F6EECF244321}">
                <p14:modId xmlns:p14="http://schemas.microsoft.com/office/powerpoint/2010/main" val="3869060920"/>
              </p:ext>
            </p:extLst>
          </p:nvPr>
        </p:nvGraphicFramePr>
        <p:xfrm>
          <a:off x="790834" y="879843"/>
          <a:ext cx="7957752" cy="5364480"/>
        </p:xfrm>
        <a:graphic>
          <a:graphicData uri="http://schemas.openxmlformats.org/drawingml/2006/table">
            <a:tbl>
              <a:tblPr firstRow="1" bandRow="1">
                <a:tableStyleId>{5C22544A-7EE6-4342-B048-85BDC9FD1C3A}</a:tableStyleId>
              </a:tblPr>
              <a:tblGrid>
                <a:gridCol w="1147994">
                  <a:extLst>
                    <a:ext uri="{9D8B030D-6E8A-4147-A177-3AD203B41FA5}">
                      <a16:colId xmlns:a16="http://schemas.microsoft.com/office/drawing/2014/main" val="462034454"/>
                    </a:ext>
                  </a:extLst>
                </a:gridCol>
                <a:gridCol w="2780778">
                  <a:extLst>
                    <a:ext uri="{9D8B030D-6E8A-4147-A177-3AD203B41FA5}">
                      <a16:colId xmlns:a16="http://schemas.microsoft.com/office/drawing/2014/main" val="4253359997"/>
                    </a:ext>
                  </a:extLst>
                </a:gridCol>
                <a:gridCol w="2743200">
                  <a:extLst>
                    <a:ext uri="{9D8B030D-6E8A-4147-A177-3AD203B41FA5}">
                      <a16:colId xmlns:a16="http://schemas.microsoft.com/office/drawing/2014/main" val="3002468530"/>
                    </a:ext>
                  </a:extLst>
                </a:gridCol>
                <a:gridCol w="1285780">
                  <a:extLst>
                    <a:ext uri="{9D8B030D-6E8A-4147-A177-3AD203B41FA5}">
                      <a16:colId xmlns:a16="http://schemas.microsoft.com/office/drawing/2014/main" val="2359929856"/>
                    </a:ext>
                  </a:extLst>
                </a:gridCol>
              </a:tblGrid>
              <a:tr h="513189">
                <a:tc>
                  <a:txBody>
                    <a:bodyPr/>
                    <a:lstStyle/>
                    <a:p>
                      <a:r>
                        <a:rPr lang="en-US" sz="1400" dirty="0"/>
                        <a:t>Climatic Variable</a:t>
                      </a:r>
                    </a:p>
                  </a:txBody>
                  <a:tcPr/>
                </a:tc>
                <a:tc>
                  <a:txBody>
                    <a:bodyPr/>
                    <a:lstStyle/>
                    <a:p>
                      <a:r>
                        <a:rPr lang="en-US" sz="1400" dirty="0"/>
                        <a:t>Impacts or stressors on project component</a:t>
                      </a:r>
                    </a:p>
                  </a:txBody>
                  <a:tcPr/>
                </a:tc>
                <a:tc>
                  <a:txBody>
                    <a:bodyPr/>
                    <a:lstStyle/>
                    <a:p>
                      <a:r>
                        <a:rPr lang="en-US" sz="1400" dirty="0"/>
                        <a:t>Indicators</a:t>
                      </a:r>
                    </a:p>
                  </a:txBody>
                  <a:tcPr/>
                </a:tc>
                <a:tc>
                  <a:txBody>
                    <a:bodyPr/>
                    <a:lstStyle/>
                    <a:p>
                      <a:r>
                        <a:rPr lang="en-US" sz="1400" dirty="0"/>
                        <a:t>Timescale</a:t>
                      </a:r>
                    </a:p>
                  </a:txBody>
                  <a:tcPr/>
                </a:tc>
                <a:extLst>
                  <a:ext uri="{0D108BD9-81ED-4DB2-BD59-A6C34878D82A}">
                    <a16:rowId xmlns:a16="http://schemas.microsoft.com/office/drawing/2014/main" val="1447890219"/>
                  </a:ext>
                </a:extLst>
              </a:tr>
              <a:tr h="1569754">
                <a:tc rowSpan="3">
                  <a:txBody>
                    <a:bodyPr/>
                    <a:lstStyle/>
                    <a:p>
                      <a:r>
                        <a:rPr lang="en-US" sz="1400" dirty="0"/>
                        <a:t>Precipitation and Streamflow</a:t>
                      </a:r>
                    </a:p>
                  </a:txBody>
                  <a:tcPr/>
                </a:tc>
                <a:tc>
                  <a:txBody>
                    <a:bodyPr/>
                    <a:lstStyle/>
                    <a:p>
                      <a:r>
                        <a:rPr lang="en-US" sz="1400" kern="1200" dirty="0">
                          <a:solidFill>
                            <a:schemeClr val="dk1"/>
                          </a:solidFill>
                          <a:effectLst/>
                          <a:latin typeface="+mn-lt"/>
                          <a:ea typeface="+mn-ea"/>
                          <a:cs typeface="+mn-cs"/>
                        </a:rPr>
                        <a:t>Reservoir slope instability causing</a:t>
                      </a:r>
                    </a:p>
                    <a:p>
                      <a:r>
                        <a:rPr lang="en-US" sz="1400" kern="1200" dirty="0">
                          <a:solidFill>
                            <a:schemeClr val="dk1"/>
                          </a:solidFill>
                          <a:effectLst/>
                          <a:latin typeface="+mn-lt"/>
                          <a:ea typeface="+mn-ea"/>
                          <a:cs typeface="+mn-cs"/>
                        </a:rPr>
                        <a:t>landslides into reservoir</a:t>
                      </a:r>
                    </a:p>
                  </a:txBody>
                  <a:tcPr/>
                </a:tc>
                <a:tc>
                  <a:txBody>
                    <a:bodyPr/>
                    <a:lstStyle/>
                    <a:p>
                      <a:r>
                        <a:rPr lang="en-US" sz="1400" kern="1200" dirty="0">
                          <a:solidFill>
                            <a:schemeClr val="dk1"/>
                          </a:solidFill>
                          <a:effectLst/>
                          <a:latin typeface="+mn-lt"/>
                          <a:ea typeface="+mn-ea"/>
                          <a:cs typeface="+mn-cs"/>
                        </a:rPr>
                        <a:t>Slope movement from monitoring</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Surface failures causing damage (rockfalls, mudslides)</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Failures into reservoir causing displacement waves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Extreme, sudden</a:t>
                      </a:r>
                    </a:p>
                    <a:p>
                      <a:endParaRPr lang="en-US" sz="1400" dirty="0"/>
                    </a:p>
                  </a:txBody>
                  <a:tcPr/>
                </a:tc>
                <a:extLst>
                  <a:ext uri="{0D108BD9-81ED-4DB2-BD59-A6C34878D82A}">
                    <a16:rowId xmlns:a16="http://schemas.microsoft.com/office/drawing/2014/main" val="4123709898"/>
                  </a:ext>
                </a:extLst>
              </a:tr>
              <a:tr h="724502">
                <a:tc vMerge="1">
                  <a:txBody>
                    <a:bodyPr/>
                    <a:lstStyle/>
                    <a:p>
                      <a:endParaRPr lang="en-US" dirty="0"/>
                    </a:p>
                  </a:txBody>
                  <a:tcPr/>
                </a:tc>
                <a:tc>
                  <a:txBody>
                    <a:bodyPr/>
                    <a:lstStyle/>
                    <a:p>
                      <a:r>
                        <a:rPr lang="en-US" sz="1400" kern="1200" dirty="0">
                          <a:solidFill>
                            <a:schemeClr val="dk1"/>
                          </a:solidFill>
                          <a:effectLst/>
                          <a:latin typeface="+mn-lt"/>
                          <a:ea typeface="+mn-ea"/>
                          <a:cs typeface="+mn-cs"/>
                        </a:rPr>
                        <a:t>Increased trash and vegetation in reservoir from increased runoff</a:t>
                      </a:r>
                    </a:p>
                  </a:txBody>
                  <a:tcPr/>
                </a:tc>
                <a:tc>
                  <a:txBody>
                    <a:bodyPr/>
                    <a:lstStyle/>
                    <a:p>
                      <a:r>
                        <a:rPr lang="en-US" sz="1400" kern="1200" dirty="0">
                          <a:solidFill>
                            <a:schemeClr val="dk1"/>
                          </a:solidFill>
                          <a:effectLst/>
                          <a:latin typeface="+mn-lt"/>
                          <a:ea typeface="+mn-ea"/>
                          <a:cs typeface="+mn-cs"/>
                        </a:rPr>
                        <a:t>Increased volume of</a:t>
                      </a:r>
                    </a:p>
                    <a:p>
                      <a:r>
                        <a:rPr lang="en-US" sz="1400" kern="1200" dirty="0">
                          <a:solidFill>
                            <a:schemeClr val="dk1"/>
                          </a:solidFill>
                          <a:effectLst/>
                          <a:latin typeface="+mn-lt"/>
                          <a:ea typeface="+mn-ea"/>
                          <a:cs typeface="+mn-cs"/>
                        </a:rPr>
                        <a:t>trash in reservoir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Gradual, long-term</a:t>
                      </a:r>
                    </a:p>
                    <a:p>
                      <a:endParaRPr lang="en-US" sz="1400" dirty="0"/>
                    </a:p>
                  </a:txBody>
                  <a:tcPr/>
                </a:tc>
                <a:extLst>
                  <a:ext uri="{0D108BD9-81ED-4DB2-BD59-A6C34878D82A}">
                    <a16:rowId xmlns:a16="http://schemas.microsoft.com/office/drawing/2014/main" val="600411061"/>
                  </a:ext>
                </a:extLst>
              </a:tr>
              <a:tr h="1358441">
                <a:tc vMerge="1">
                  <a:txBody>
                    <a:bodyPr/>
                    <a:lstStyle/>
                    <a:p>
                      <a:endParaRPr lang="en-US" dirty="0"/>
                    </a:p>
                  </a:txBody>
                  <a:tcPr/>
                </a:tc>
                <a:tc>
                  <a:txBody>
                    <a:bodyPr/>
                    <a:lstStyle/>
                    <a:p>
                      <a:r>
                        <a:rPr lang="en-US" sz="1400" kern="1200" dirty="0">
                          <a:solidFill>
                            <a:schemeClr val="dk1"/>
                          </a:solidFill>
                          <a:effectLst/>
                          <a:latin typeface="+mn-lt"/>
                          <a:ea typeface="+mn-ea"/>
                          <a:cs typeface="+mn-cs"/>
                        </a:rPr>
                        <a:t>Increased water temperature (fouling, oxygen content,</a:t>
                      </a:r>
                    </a:p>
                    <a:p>
                      <a:r>
                        <a:rPr lang="en-US" sz="1400" kern="1200" dirty="0">
                          <a:solidFill>
                            <a:schemeClr val="dk1"/>
                          </a:solidFill>
                          <a:effectLst/>
                          <a:latin typeface="+mn-lt"/>
                          <a:ea typeface="+mn-ea"/>
                          <a:cs typeface="+mn-cs"/>
                        </a:rPr>
                        <a:t>stagnation)</a:t>
                      </a:r>
                    </a:p>
                  </a:txBody>
                  <a:tcPr/>
                </a:tc>
                <a:tc>
                  <a:txBody>
                    <a:bodyPr/>
                    <a:lstStyle/>
                    <a:p>
                      <a:r>
                        <a:rPr lang="en-US" sz="1400" kern="1200" dirty="0">
                          <a:solidFill>
                            <a:schemeClr val="dk1"/>
                          </a:solidFill>
                          <a:effectLst/>
                          <a:latin typeface="+mn-lt"/>
                          <a:ea typeface="+mn-ea"/>
                          <a:cs typeface="+mn-cs"/>
                        </a:rPr>
                        <a:t>Unexpected variations</a:t>
                      </a:r>
                    </a:p>
                    <a:p>
                      <a:r>
                        <a:rPr lang="en-US" sz="1400" kern="1200" dirty="0">
                          <a:solidFill>
                            <a:schemeClr val="dk1"/>
                          </a:solidFill>
                          <a:effectLst/>
                          <a:latin typeface="+mn-lt"/>
                          <a:ea typeface="+mn-ea"/>
                          <a:cs typeface="+mn-cs"/>
                        </a:rPr>
                        <a:t>in reservoir temperature</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Reduced oxygen levels</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Stagnation and fish kills</a:t>
                      </a:r>
                      <a:endParaRPr lang="en-US" sz="1400" dirty="0"/>
                    </a:p>
                  </a:txBody>
                  <a:tcPr/>
                </a:tc>
                <a:tc>
                  <a:txBody>
                    <a:bodyPr/>
                    <a:lstStyle/>
                    <a:p>
                      <a:endParaRPr lang="en-US" sz="1400" dirty="0"/>
                    </a:p>
                  </a:txBody>
                  <a:tcPr/>
                </a:tc>
                <a:extLst>
                  <a:ext uri="{0D108BD9-81ED-4DB2-BD59-A6C34878D82A}">
                    <a16:rowId xmlns:a16="http://schemas.microsoft.com/office/drawing/2014/main" val="2615750324"/>
                  </a:ext>
                </a:extLst>
              </a:tr>
              <a:tr h="1147128">
                <a:tc>
                  <a:txBody>
                    <a:bodyPr/>
                    <a:lstStyle/>
                    <a:p>
                      <a:r>
                        <a:rPr lang="en-US" sz="1400" dirty="0"/>
                        <a:t>Temperature</a:t>
                      </a:r>
                    </a:p>
                  </a:txBody>
                  <a:tcPr/>
                </a:tc>
                <a:tc>
                  <a:txBody>
                    <a:bodyPr/>
                    <a:lstStyle/>
                    <a:p>
                      <a:r>
                        <a:rPr lang="en-US" sz="1400" kern="1200" dirty="0">
                          <a:solidFill>
                            <a:schemeClr val="dk1"/>
                          </a:solidFill>
                          <a:effectLst/>
                          <a:latin typeface="+mn-lt"/>
                          <a:ea typeface="+mn-ea"/>
                          <a:cs typeface="+mn-cs"/>
                        </a:rPr>
                        <a:t>Increased evaporation losses (absence of ice cover, drier air), leading to reduced water for generation</a:t>
                      </a:r>
                    </a:p>
                    <a:p>
                      <a:endParaRPr lang="en-US" sz="1400" kern="1200" dirty="0">
                        <a:solidFill>
                          <a:schemeClr val="dk1"/>
                        </a:solidFill>
                        <a:effectLst/>
                        <a:latin typeface="+mn-lt"/>
                        <a:ea typeface="+mn-ea"/>
                        <a:cs typeface="+mn-cs"/>
                      </a:endParaRPr>
                    </a:p>
                  </a:txBody>
                  <a:tcPr/>
                </a:tc>
                <a:tc>
                  <a:txBody>
                    <a:bodyPr/>
                    <a:lstStyle/>
                    <a:p>
                      <a:r>
                        <a:rPr lang="en-US" sz="1400" kern="1200" dirty="0">
                          <a:solidFill>
                            <a:schemeClr val="dk1"/>
                          </a:solidFill>
                          <a:effectLst/>
                          <a:latin typeface="+mn-lt"/>
                          <a:ea typeface="+mn-ea"/>
                          <a:cs typeface="+mn-cs"/>
                        </a:rPr>
                        <a:t>Increased reservoir losses</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Reduced energy output</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Gradual, long-term</a:t>
                      </a:r>
                    </a:p>
                    <a:p>
                      <a:endParaRPr lang="en-US" sz="1400" dirty="0"/>
                    </a:p>
                  </a:txBody>
                  <a:tcPr/>
                </a:tc>
                <a:extLst>
                  <a:ext uri="{0D108BD9-81ED-4DB2-BD59-A6C34878D82A}">
                    <a16:rowId xmlns:a16="http://schemas.microsoft.com/office/drawing/2014/main" val="2251194279"/>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nvSpPr>
        <p:spPr>
          <a:xfrm>
            <a:off x="691979" y="595245"/>
            <a:ext cx="1065484" cy="369332"/>
          </a:xfrm>
          <a:prstGeom prst="rect">
            <a:avLst/>
          </a:prstGeom>
          <a:noFill/>
        </p:spPr>
        <p:txBody>
          <a:bodyPr wrap="none" rtlCol="0">
            <a:spAutoFit/>
          </a:bodyPr>
          <a:lstStyle/>
          <a:p>
            <a:r>
              <a:rPr lang="en-US" dirty="0"/>
              <a:t>Reservoir</a:t>
            </a:r>
          </a:p>
        </p:txBody>
      </p:sp>
      <p:sp>
        <p:nvSpPr>
          <p:cNvPr id="6" name="TextBox 5">
            <a:extLst>
              <a:ext uri="{FF2B5EF4-FFF2-40B4-BE49-F238E27FC236}">
                <a16:creationId xmlns:a16="http://schemas.microsoft.com/office/drawing/2014/main" id="{CEB2ECFC-980A-5D4A-8235-62401950B1BB}"/>
              </a:ext>
            </a:extLst>
          </p:cNvPr>
          <p:cNvSpPr txBox="1"/>
          <p:nvPr/>
        </p:nvSpPr>
        <p:spPr>
          <a:xfrm>
            <a:off x="790834" y="6192855"/>
            <a:ext cx="8507392" cy="276999"/>
          </a:xfrm>
          <a:prstGeom prst="rect">
            <a:avLst/>
          </a:prstGeom>
          <a:noFill/>
        </p:spPr>
        <p:txBody>
          <a:bodyPr wrap="square" rtlCol="0">
            <a:spAutoFit/>
          </a:bodyPr>
          <a:lstStyle/>
          <a:p>
            <a:r>
              <a:rPr lang="en-US" sz="1200" dirty="0"/>
              <a:t>Source: International Hydropower Association, 2019. Hydropower Sector Climate Resilience Guide. London, United Kingdom</a:t>
            </a:r>
          </a:p>
        </p:txBody>
      </p:sp>
    </p:spTree>
    <p:extLst>
      <p:ext uri="{BB962C8B-B14F-4D97-AF65-F5344CB8AC3E}">
        <p14:creationId xmlns:p14="http://schemas.microsoft.com/office/powerpoint/2010/main" val="43534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extLst>
              <p:ext uri="{D42A27DB-BD31-4B8C-83A1-F6EECF244321}">
                <p14:modId xmlns:p14="http://schemas.microsoft.com/office/powerpoint/2010/main" val="949757918"/>
              </p:ext>
            </p:extLst>
          </p:nvPr>
        </p:nvGraphicFramePr>
        <p:xfrm>
          <a:off x="790834" y="879843"/>
          <a:ext cx="7957752" cy="5139910"/>
        </p:xfrm>
        <a:graphic>
          <a:graphicData uri="http://schemas.openxmlformats.org/drawingml/2006/table">
            <a:tbl>
              <a:tblPr firstRow="1" bandRow="1">
                <a:tableStyleId>{5C22544A-7EE6-4342-B048-85BDC9FD1C3A}</a:tableStyleId>
              </a:tblPr>
              <a:tblGrid>
                <a:gridCol w="1147994">
                  <a:extLst>
                    <a:ext uri="{9D8B030D-6E8A-4147-A177-3AD203B41FA5}">
                      <a16:colId xmlns:a16="http://schemas.microsoft.com/office/drawing/2014/main" val="462034454"/>
                    </a:ext>
                  </a:extLst>
                </a:gridCol>
                <a:gridCol w="2780778">
                  <a:extLst>
                    <a:ext uri="{9D8B030D-6E8A-4147-A177-3AD203B41FA5}">
                      <a16:colId xmlns:a16="http://schemas.microsoft.com/office/drawing/2014/main" val="4253359997"/>
                    </a:ext>
                  </a:extLst>
                </a:gridCol>
                <a:gridCol w="2743200">
                  <a:extLst>
                    <a:ext uri="{9D8B030D-6E8A-4147-A177-3AD203B41FA5}">
                      <a16:colId xmlns:a16="http://schemas.microsoft.com/office/drawing/2014/main" val="3002468530"/>
                    </a:ext>
                  </a:extLst>
                </a:gridCol>
                <a:gridCol w="1285780">
                  <a:extLst>
                    <a:ext uri="{9D8B030D-6E8A-4147-A177-3AD203B41FA5}">
                      <a16:colId xmlns:a16="http://schemas.microsoft.com/office/drawing/2014/main" val="2359929856"/>
                    </a:ext>
                  </a:extLst>
                </a:gridCol>
              </a:tblGrid>
              <a:tr h="513189">
                <a:tc>
                  <a:txBody>
                    <a:bodyPr/>
                    <a:lstStyle/>
                    <a:p>
                      <a:r>
                        <a:rPr lang="en-US" sz="1400" dirty="0"/>
                        <a:t>Climatic Variable</a:t>
                      </a:r>
                    </a:p>
                  </a:txBody>
                  <a:tcPr/>
                </a:tc>
                <a:tc>
                  <a:txBody>
                    <a:bodyPr/>
                    <a:lstStyle/>
                    <a:p>
                      <a:r>
                        <a:rPr lang="en-US" sz="1400" dirty="0"/>
                        <a:t>Impacts or stressors on project component</a:t>
                      </a:r>
                    </a:p>
                  </a:txBody>
                  <a:tcPr/>
                </a:tc>
                <a:tc>
                  <a:txBody>
                    <a:bodyPr/>
                    <a:lstStyle/>
                    <a:p>
                      <a:r>
                        <a:rPr lang="en-US" sz="1400" dirty="0"/>
                        <a:t>Indicators</a:t>
                      </a:r>
                    </a:p>
                  </a:txBody>
                  <a:tcPr/>
                </a:tc>
                <a:tc>
                  <a:txBody>
                    <a:bodyPr/>
                    <a:lstStyle/>
                    <a:p>
                      <a:r>
                        <a:rPr lang="en-US" sz="1400" dirty="0"/>
                        <a:t>Timescale</a:t>
                      </a:r>
                    </a:p>
                  </a:txBody>
                  <a:tcPr/>
                </a:tc>
                <a:extLst>
                  <a:ext uri="{0D108BD9-81ED-4DB2-BD59-A6C34878D82A}">
                    <a16:rowId xmlns:a16="http://schemas.microsoft.com/office/drawing/2014/main" val="1447890219"/>
                  </a:ext>
                </a:extLst>
              </a:tr>
              <a:tr h="1569754">
                <a:tc rowSpan="3">
                  <a:txBody>
                    <a:bodyPr/>
                    <a:lstStyle/>
                    <a:p>
                      <a:r>
                        <a:rPr lang="en-US" sz="1400" dirty="0"/>
                        <a:t>Precipitation and Streamflow</a:t>
                      </a:r>
                    </a:p>
                  </a:txBody>
                  <a:tcPr/>
                </a:tc>
                <a:tc>
                  <a:txBody>
                    <a:bodyPr/>
                    <a:lstStyle/>
                    <a:p>
                      <a:r>
                        <a:rPr lang="en-US" sz="1400" kern="1200" dirty="0">
                          <a:solidFill>
                            <a:schemeClr val="dk1"/>
                          </a:solidFill>
                          <a:effectLst/>
                          <a:latin typeface="+mn-lt"/>
                          <a:ea typeface="+mn-ea"/>
                          <a:cs typeface="+mn-cs"/>
                        </a:rPr>
                        <a:t>Increased flows through waterways</a:t>
                      </a:r>
                    </a:p>
                  </a:txBody>
                  <a:tcPr/>
                </a:tc>
                <a:tc>
                  <a:txBody>
                    <a:bodyPr/>
                    <a:lstStyle/>
                    <a:p>
                      <a:r>
                        <a:rPr lang="en-US" sz="1400" kern="1200" dirty="0">
                          <a:solidFill>
                            <a:schemeClr val="dk1"/>
                          </a:solidFill>
                          <a:effectLst/>
                          <a:latin typeface="+mn-lt"/>
                          <a:ea typeface="+mn-ea"/>
                          <a:cs typeface="+mn-cs"/>
                        </a:rPr>
                        <a:t>Spilling from waterways</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Damage to waterway structures and gates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Extreme, sudden</a:t>
                      </a:r>
                    </a:p>
                    <a:p>
                      <a:endParaRPr lang="en-US" sz="1400" dirty="0"/>
                    </a:p>
                  </a:txBody>
                  <a:tcPr/>
                </a:tc>
                <a:extLst>
                  <a:ext uri="{0D108BD9-81ED-4DB2-BD59-A6C34878D82A}">
                    <a16:rowId xmlns:a16="http://schemas.microsoft.com/office/drawing/2014/main" val="4123709898"/>
                  </a:ext>
                </a:extLst>
              </a:tr>
              <a:tr h="724502">
                <a:tc vMerge="1">
                  <a:txBody>
                    <a:bodyPr/>
                    <a:lstStyle/>
                    <a:p>
                      <a:endParaRPr lang="en-US" dirty="0"/>
                    </a:p>
                  </a:txBody>
                  <a:tcPr/>
                </a:tc>
                <a:tc>
                  <a:txBody>
                    <a:bodyPr/>
                    <a:lstStyle/>
                    <a:p>
                      <a:r>
                        <a:rPr lang="en-US" sz="1400" kern="1200" dirty="0">
                          <a:solidFill>
                            <a:schemeClr val="dk1"/>
                          </a:solidFill>
                          <a:effectLst/>
                          <a:latin typeface="+mn-lt"/>
                          <a:ea typeface="+mn-ea"/>
                          <a:cs typeface="+mn-cs"/>
                        </a:rPr>
                        <a:t>Increased risk of slope instability (surface water triggered failures</a:t>
                      </a:r>
                    </a:p>
                    <a:p>
                      <a:r>
                        <a:rPr lang="en-US" sz="1400" kern="1200" dirty="0">
                          <a:solidFill>
                            <a:schemeClr val="dk1"/>
                          </a:solidFill>
                          <a:effectLst/>
                          <a:latin typeface="+mn-lt"/>
                          <a:ea typeface="+mn-ea"/>
                          <a:cs typeface="+mn-cs"/>
                        </a:rPr>
                        <a:t>and ground water induced failures)</a:t>
                      </a:r>
                    </a:p>
                  </a:txBody>
                  <a:tcPr/>
                </a:tc>
                <a:tc>
                  <a:txBody>
                    <a:bodyPr/>
                    <a:lstStyle/>
                    <a:p>
                      <a:r>
                        <a:rPr lang="en-US" sz="1400" kern="1200" dirty="0">
                          <a:solidFill>
                            <a:schemeClr val="dk1"/>
                          </a:solidFill>
                          <a:effectLst/>
                          <a:latin typeface="+mn-lt"/>
                          <a:ea typeface="+mn-ea"/>
                          <a:cs typeface="+mn-cs"/>
                        </a:rPr>
                        <a:t>Slope movement from monitoring</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Surface failures causing damage</a:t>
                      </a:r>
                    </a:p>
                    <a:p>
                      <a:r>
                        <a:rPr lang="en-US" sz="1400" kern="1200" dirty="0">
                          <a:solidFill>
                            <a:schemeClr val="dk1"/>
                          </a:solidFill>
                          <a:effectLst/>
                          <a:latin typeface="+mn-lt"/>
                          <a:ea typeface="+mn-ea"/>
                          <a:cs typeface="+mn-cs"/>
                        </a:rPr>
                        <a:t>(rockfalls, mudslides)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Extreme, sudden</a:t>
                      </a:r>
                    </a:p>
                    <a:p>
                      <a:endParaRPr lang="en-US" sz="1400" dirty="0"/>
                    </a:p>
                  </a:txBody>
                  <a:tcPr/>
                </a:tc>
                <a:extLst>
                  <a:ext uri="{0D108BD9-81ED-4DB2-BD59-A6C34878D82A}">
                    <a16:rowId xmlns:a16="http://schemas.microsoft.com/office/drawing/2014/main" val="600411061"/>
                  </a:ext>
                </a:extLst>
              </a:tr>
              <a:tr h="959988">
                <a:tc vMerge="1">
                  <a:txBody>
                    <a:bodyPr/>
                    <a:lstStyle/>
                    <a:p>
                      <a:endParaRPr lang="en-US" dirty="0"/>
                    </a:p>
                  </a:txBody>
                  <a:tcPr/>
                </a:tc>
                <a:tc>
                  <a:txBody>
                    <a:bodyPr/>
                    <a:lstStyle/>
                    <a:p>
                      <a:r>
                        <a:rPr lang="en-US" sz="1400" kern="1200" dirty="0">
                          <a:solidFill>
                            <a:schemeClr val="dk1"/>
                          </a:solidFill>
                          <a:effectLst/>
                          <a:latin typeface="+mn-lt"/>
                          <a:ea typeface="+mn-ea"/>
                          <a:cs typeface="+mn-cs"/>
                        </a:rPr>
                        <a:t>Increased sediment deposition leading to diminished flows and</a:t>
                      </a:r>
                    </a:p>
                    <a:p>
                      <a:r>
                        <a:rPr lang="en-US" sz="1400" kern="1200" dirty="0">
                          <a:solidFill>
                            <a:schemeClr val="dk1"/>
                          </a:solidFill>
                          <a:effectLst/>
                          <a:latin typeface="+mn-lt"/>
                          <a:ea typeface="+mn-ea"/>
                          <a:cs typeface="+mn-cs"/>
                        </a:rPr>
                        <a:t>loss of storage and hence depleted peaking energy in storage plants</a:t>
                      </a:r>
                    </a:p>
                  </a:txBody>
                  <a:tcPr/>
                </a:tc>
                <a:tc>
                  <a:txBody>
                    <a:bodyPr/>
                    <a:lstStyle/>
                    <a:p>
                      <a:r>
                        <a:rPr lang="en-US" sz="1400" kern="1200" dirty="0">
                          <a:solidFill>
                            <a:schemeClr val="dk1"/>
                          </a:solidFill>
                          <a:effectLst/>
                          <a:latin typeface="+mn-lt"/>
                          <a:ea typeface="+mn-ea"/>
                          <a:cs typeface="+mn-cs"/>
                        </a:rPr>
                        <a:t>Sediment deposition</a:t>
                      </a:r>
                    </a:p>
                  </a:txBody>
                  <a:tcPr/>
                </a:tc>
                <a:tc>
                  <a:txBody>
                    <a:bodyPr/>
                    <a:lstStyle/>
                    <a:p>
                      <a:endParaRPr lang="en-US" sz="1400" dirty="0"/>
                    </a:p>
                  </a:txBody>
                  <a:tcPr/>
                </a:tc>
                <a:extLst>
                  <a:ext uri="{0D108BD9-81ED-4DB2-BD59-A6C34878D82A}">
                    <a16:rowId xmlns:a16="http://schemas.microsoft.com/office/drawing/2014/main" val="2615750324"/>
                  </a:ext>
                </a:extLst>
              </a:tr>
              <a:tr h="1147128">
                <a:tc>
                  <a:txBody>
                    <a:bodyPr/>
                    <a:lstStyle/>
                    <a:p>
                      <a:r>
                        <a:rPr lang="en-US" sz="1400" dirty="0"/>
                        <a:t>Temperature</a:t>
                      </a:r>
                    </a:p>
                  </a:txBody>
                  <a:tcPr/>
                </a:tc>
                <a:tc>
                  <a:txBody>
                    <a:bodyPr/>
                    <a:lstStyle/>
                    <a:p>
                      <a:r>
                        <a:rPr lang="en-US" sz="1400" kern="1200" dirty="0">
                          <a:solidFill>
                            <a:schemeClr val="dk1"/>
                          </a:solidFill>
                          <a:effectLst/>
                          <a:latin typeface="+mn-lt"/>
                          <a:ea typeface="+mn-ea"/>
                          <a:cs typeface="+mn-cs"/>
                        </a:rPr>
                        <a:t>Material durability issues and expansion/ contraction causing</a:t>
                      </a:r>
                    </a:p>
                    <a:p>
                      <a:r>
                        <a:rPr lang="en-US" sz="1400" kern="1200" dirty="0">
                          <a:solidFill>
                            <a:schemeClr val="dk1"/>
                          </a:solidFill>
                          <a:effectLst/>
                          <a:latin typeface="+mn-lt"/>
                          <a:ea typeface="+mn-ea"/>
                          <a:cs typeface="+mn-cs"/>
                        </a:rPr>
                        <a:t>cracking, leading to leakage, instability or aesthetic issues</a:t>
                      </a:r>
                    </a:p>
                  </a:txBody>
                  <a:tcPr/>
                </a:tc>
                <a:tc>
                  <a:txBody>
                    <a:bodyPr/>
                    <a:lstStyle/>
                    <a:p>
                      <a:r>
                        <a:rPr lang="en-US" sz="1400" kern="1200" dirty="0">
                          <a:solidFill>
                            <a:schemeClr val="dk1"/>
                          </a:solidFill>
                          <a:effectLst/>
                          <a:latin typeface="+mn-lt"/>
                          <a:ea typeface="+mn-ea"/>
                          <a:cs typeface="+mn-cs"/>
                        </a:rPr>
                        <a:t>Damage to concrete</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Gradual, long-term</a:t>
                      </a:r>
                    </a:p>
                    <a:p>
                      <a:endParaRPr lang="en-US" sz="1400" dirty="0"/>
                    </a:p>
                  </a:txBody>
                  <a:tcPr/>
                </a:tc>
                <a:extLst>
                  <a:ext uri="{0D108BD9-81ED-4DB2-BD59-A6C34878D82A}">
                    <a16:rowId xmlns:a16="http://schemas.microsoft.com/office/drawing/2014/main" val="2251194279"/>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nvSpPr>
        <p:spPr>
          <a:xfrm>
            <a:off x="691979" y="595245"/>
            <a:ext cx="3191836" cy="369332"/>
          </a:xfrm>
          <a:prstGeom prst="rect">
            <a:avLst/>
          </a:prstGeom>
          <a:noFill/>
        </p:spPr>
        <p:txBody>
          <a:bodyPr wrap="none" rtlCol="0">
            <a:spAutoFit/>
          </a:bodyPr>
          <a:lstStyle/>
          <a:p>
            <a:r>
              <a:rPr lang="en-US" dirty="0"/>
              <a:t>Waterways (e.g. delivery canals)</a:t>
            </a:r>
          </a:p>
        </p:txBody>
      </p:sp>
      <p:sp>
        <p:nvSpPr>
          <p:cNvPr id="6" name="TextBox 5">
            <a:extLst>
              <a:ext uri="{FF2B5EF4-FFF2-40B4-BE49-F238E27FC236}">
                <a16:creationId xmlns:a16="http://schemas.microsoft.com/office/drawing/2014/main" id="{CEB2ECFC-980A-5D4A-8235-62401950B1BB}"/>
              </a:ext>
            </a:extLst>
          </p:cNvPr>
          <p:cNvSpPr txBox="1"/>
          <p:nvPr/>
        </p:nvSpPr>
        <p:spPr>
          <a:xfrm>
            <a:off x="790834" y="6192855"/>
            <a:ext cx="8507392" cy="276999"/>
          </a:xfrm>
          <a:prstGeom prst="rect">
            <a:avLst/>
          </a:prstGeom>
          <a:noFill/>
        </p:spPr>
        <p:txBody>
          <a:bodyPr wrap="square" rtlCol="0">
            <a:spAutoFit/>
          </a:bodyPr>
          <a:lstStyle/>
          <a:p>
            <a:r>
              <a:rPr lang="en-US" sz="1200" dirty="0"/>
              <a:t>Source: International Hydropower Association, 2019. Hydropower Sector Climate Resilience Guide. London, United Kingdom</a:t>
            </a:r>
          </a:p>
        </p:txBody>
      </p:sp>
    </p:spTree>
    <p:extLst>
      <p:ext uri="{BB962C8B-B14F-4D97-AF65-F5344CB8AC3E}">
        <p14:creationId xmlns:p14="http://schemas.microsoft.com/office/powerpoint/2010/main" val="239532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5415C-C05F-2B43-A043-A1A224FA2ECA}"/>
              </a:ext>
            </a:extLst>
          </p:cNvPr>
          <p:cNvSpPr/>
          <p:nvPr/>
        </p:nvSpPr>
        <p:spPr>
          <a:xfrm>
            <a:off x="676987" y="1192762"/>
            <a:ext cx="8062279" cy="5539978"/>
          </a:xfrm>
          <a:prstGeom prst="rect">
            <a:avLst/>
          </a:prstGeom>
        </p:spPr>
        <p:txBody>
          <a:bodyPr wrap="square">
            <a:spAutoFit/>
          </a:bodyPr>
          <a:lstStyle/>
          <a:p>
            <a:r>
              <a:rPr lang="en-US" sz="1600" dirty="0"/>
              <a:t>If the expansion of the share of hydropower occurs without assessing the potential impacts of climate change, it increase a country’s exposure to climate hazards and risks to electricity systems</a:t>
            </a:r>
          </a:p>
          <a:p>
            <a:endParaRPr lang="en-US" sz="1600" dirty="0">
              <a:effectLst/>
            </a:endParaRPr>
          </a:p>
          <a:p>
            <a:r>
              <a:rPr lang="en-US" sz="1600" dirty="0"/>
              <a:t>For example, the hydropower capacity factor in Morocco, Zambia, Zimbabwe, the Democratic Republic of Congo and Mozambique are projected to decline considerably, while the decrease would be offset by an increase in the hydropower capacity of the Nile basin countries, notably Egypt, Sudan and Kenya (based on current not future plants)</a:t>
            </a:r>
          </a:p>
          <a:p>
            <a:endParaRPr lang="en-US" sz="1600" dirty="0"/>
          </a:p>
          <a:p>
            <a:r>
              <a:rPr lang="en-US" sz="1600" dirty="0"/>
              <a:t>Another challenge caused by climate change is the increased year-to-year variability in hydropower capacity factors.</a:t>
            </a:r>
          </a:p>
          <a:p>
            <a:endParaRPr lang="en-US" sz="1600" dirty="0"/>
          </a:p>
          <a:p>
            <a:r>
              <a:rPr lang="en-US" sz="1600" dirty="0"/>
              <a:t>Currently, 17% of electricity is generated from hydropower. This share is</a:t>
            </a:r>
          </a:p>
          <a:p>
            <a:r>
              <a:rPr lang="en-US" sz="1600" dirty="0"/>
              <a:t>expected to increase to more than 23% by 2040 as a result of ongoing efforts to meet both climate goals and universal access to electricity (IEA, 2019). Indeed, Africa still has enormous remaining hydropower potential which is technically and economically feasible. Therefore, many countries have initiated new projects to tap into the continent’s enormous hydropower potential.</a:t>
            </a:r>
          </a:p>
          <a:p>
            <a:endParaRPr lang="en-US" sz="1600" dirty="0"/>
          </a:p>
          <a:p>
            <a:endParaRPr lang="en-US" sz="1600" dirty="0"/>
          </a:p>
          <a:p>
            <a:r>
              <a:rPr lang="en-US" sz="1600" dirty="0"/>
              <a:t>Source: IEA, Climate Impacts on African Hydropower</a:t>
            </a:r>
          </a:p>
          <a:p>
            <a:endParaRPr lang="en-US" dirty="0">
              <a:effectLst/>
              <a:latin typeface="Helvetica" pitchFamily="2" charset="0"/>
            </a:endParaRPr>
          </a:p>
        </p:txBody>
      </p:sp>
      <p:sp>
        <p:nvSpPr>
          <p:cNvPr id="3" name="TextBox 2">
            <a:extLst>
              <a:ext uri="{FF2B5EF4-FFF2-40B4-BE49-F238E27FC236}">
                <a16:creationId xmlns:a16="http://schemas.microsoft.com/office/drawing/2014/main" id="{3664BC3C-2282-1A46-BB00-927B6037F4DF}"/>
              </a:ext>
            </a:extLst>
          </p:cNvPr>
          <p:cNvSpPr txBox="1"/>
          <p:nvPr/>
        </p:nvSpPr>
        <p:spPr>
          <a:xfrm>
            <a:off x="3958146" y="823430"/>
            <a:ext cx="1255215" cy="369332"/>
          </a:xfrm>
          <a:prstGeom prst="rect">
            <a:avLst/>
          </a:prstGeom>
          <a:noFill/>
        </p:spPr>
        <p:txBody>
          <a:bodyPr wrap="none" rtlCol="0">
            <a:spAutoFit/>
          </a:bodyPr>
          <a:lstStyle/>
          <a:p>
            <a:r>
              <a:rPr lang="en-US" b="1" dirty="0"/>
              <a:t>Why Adapt</a:t>
            </a:r>
          </a:p>
        </p:txBody>
      </p:sp>
    </p:spTree>
    <p:extLst>
      <p:ext uri="{BB962C8B-B14F-4D97-AF65-F5344CB8AC3E}">
        <p14:creationId xmlns:p14="http://schemas.microsoft.com/office/powerpoint/2010/main" val="79026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669FD-0B6C-8048-A3B9-23A5CB992203}"/>
              </a:ext>
            </a:extLst>
          </p:cNvPr>
          <p:cNvPicPr>
            <a:picLocks noChangeAspect="1"/>
          </p:cNvPicPr>
          <p:nvPr/>
        </p:nvPicPr>
        <p:blipFill>
          <a:blip r:embed="rId3"/>
          <a:stretch>
            <a:fillRect/>
          </a:stretch>
        </p:blipFill>
        <p:spPr>
          <a:xfrm>
            <a:off x="0" y="1028578"/>
            <a:ext cx="9144000" cy="4800843"/>
          </a:xfrm>
          <a:prstGeom prst="rect">
            <a:avLst/>
          </a:prstGeom>
        </p:spPr>
      </p:pic>
      <p:sp>
        <p:nvSpPr>
          <p:cNvPr id="3" name="TextBox 2">
            <a:extLst>
              <a:ext uri="{FF2B5EF4-FFF2-40B4-BE49-F238E27FC236}">
                <a16:creationId xmlns:a16="http://schemas.microsoft.com/office/drawing/2014/main" id="{5340D8E8-32F1-6A45-94D2-54994605A968}"/>
              </a:ext>
            </a:extLst>
          </p:cNvPr>
          <p:cNvSpPr txBox="1"/>
          <p:nvPr/>
        </p:nvSpPr>
        <p:spPr>
          <a:xfrm>
            <a:off x="2687284" y="659246"/>
            <a:ext cx="3001719" cy="369332"/>
          </a:xfrm>
          <a:prstGeom prst="rect">
            <a:avLst/>
          </a:prstGeom>
          <a:noFill/>
        </p:spPr>
        <p:txBody>
          <a:bodyPr wrap="none" rtlCol="0">
            <a:spAutoFit/>
          </a:bodyPr>
          <a:lstStyle/>
          <a:p>
            <a:r>
              <a:rPr lang="en-US" b="1" dirty="0"/>
              <a:t>Why Adapt: Economic Impact</a:t>
            </a:r>
          </a:p>
        </p:txBody>
      </p:sp>
    </p:spTree>
    <p:extLst>
      <p:ext uri="{BB962C8B-B14F-4D97-AF65-F5344CB8AC3E}">
        <p14:creationId xmlns:p14="http://schemas.microsoft.com/office/powerpoint/2010/main" val="941854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D84209-7C94-BB45-B1A2-3C95416AE0B3}"/>
              </a:ext>
            </a:extLst>
          </p:cNvPr>
          <p:cNvPicPr>
            <a:picLocks noChangeAspect="1"/>
          </p:cNvPicPr>
          <p:nvPr/>
        </p:nvPicPr>
        <p:blipFill>
          <a:blip r:embed="rId3"/>
          <a:stretch>
            <a:fillRect/>
          </a:stretch>
        </p:blipFill>
        <p:spPr>
          <a:xfrm>
            <a:off x="561191" y="554171"/>
            <a:ext cx="8021618" cy="5749657"/>
          </a:xfrm>
          <a:prstGeom prst="rect">
            <a:avLst/>
          </a:prstGeom>
        </p:spPr>
      </p:pic>
    </p:spTree>
    <p:extLst>
      <p:ext uri="{BB962C8B-B14F-4D97-AF65-F5344CB8AC3E}">
        <p14:creationId xmlns:p14="http://schemas.microsoft.com/office/powerpoint/2010/main" val="260969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F0D3A-E5E1-6840-848A-C043FFAB8F36}"/>
              </a:ext>
            </a:extLst>
          </p:cNvPr>
          <p:cNvSpPr/>
          <p:nvPr/>
        </p:nvSpPr>
        <p:spPr>
          <a:xfrm>
            <a:off x="437138" y="979873"/>
            <a:ext cx="7843838" cy="5078313"/>
          </a:xfrm>
          <a:prstGeom prst="rect">
            <a:avLst/>
          </a:prstGeom>
        </p:spPr>
        <p:txBody>
          <a:bodyPr wrap="square">
            <a:spAutoFit/>
          </a:bodyPr>
          <a:lstStyle/>
          <a:p>
            <a:r>
              <a:rPr lang="en-US" sz="1200" b="1" dirty="0">
                <a:latin typeface="Helvetica" pitchFamily="2" charset="0"/>
              </a:rPr>
              <a:t>Case Study Example: Zambezi Basin: The Multi-Sector Investment Opportunity Analysis and Related Studies</a:t>
            </a:r>
          </a:p>
          <a:p>
            <a:r>
              <a:rPr lang="en-US" sz="1200" dirty="0">
                <a:latin typeface="Helvetica" pitchFamily="2" charset="0"/>
              </a:rPr>
              <a:t>The Multi-Sector Investment Opportunity Analysis (MSIOA) provides an example of a stakeholder-driven basin-scale investment analysis which includes consideration of multi-sector tradeoffs in water resource investments (hydropower and irrigated agriculture). The initial study explored these tradeoffs to hone the investment strategy and balance hydropower and irrigation investments with consideration of economic returns, employment implications, and flood control. In a follow-on study, a more detailed look at climate change was conducted. That assessment, focused on evaluation, in light of potential future climate change, of one investment scenario of interest in that study, which reflected a gradual increase in irrigation-equipped area based on existing national plans and programs, together with development of new hydropower plants in accordance with a plan put forward by the Southern African Power Pool (SAPP). The MSIOA incorporated a static assessment of the effects of climate change on this scenario, based on a few scenarios of changes in air temperature (affecting reservoir evaporation) and estimates of in-stream flow derived from other work, while the follow-on study demonstrated how a more rigorous assessment of a full range of possible climate change outcomes for the region, including monthly temperature, precipitation, and runoff estimates, could affect outcomes. The analysis yields the following key insights:</a:t>
            </a:r>
          </a:p>
          <a:p>
            <a:r>
              <a:rPr lang="en-US" sz="1200" dirty="0">
                <a:latin typeface="Helvetica" pitchFamily="2" charset="0"/>
              </a:rPr>
              <a:t>• Returns to both hydropower and irrigation investments would be significantly affected by climate change, in</a:t>
            </a:r>
          </a:p>
          <a:p>
            <a:r>
              <a:rPr lang="en-US" sz="1200" dirty="0">
                <a:latin typeface="Helvetica" pitchFamily="2" charset="0"/>
              </a:rPr>
              <a:t>virtually all areas of the Zambezi basin, by as much as 10 percent basin-wide by 2030, and by 35 percent </a:t>
            </a:r>
            <a:r>
              <a:rPr lang="en-US" sz="1200" dirty="0" err="1">
                <a:latin typeface="Helvetica" pitchFamily="2" charset="0"/>
              </a:rPr>
              <a:t>basinwide</a:t>
            </a:r>
            <a:endParaRPr lang="en-US" sz="1200" dirty="0">
              <a:latin typeface="Helvetica" pitchFamily="2" charset="0"/>
            </a:endParaRPr>
          </a:p>
          <a:p>
            <a:r>
              <a:rPr lang="en-US" sz="1200" dirty="0">
                <a:latin typeface="Helvetica" pitchFamily="2" charset="0"/>
              </a:rPr>
              <a:t>by 2050.</a:t>
            </a:r>
          </a:p>
          <a:p>
            <a:r>
              <a:rPr lang="en-US" sz="1200" dirty="0">
                <a:latin typeface="Helvetica" pitchFamily="2" charset="0"/>
              </a:rPr>
              <a:t>• The greatest risks to firm hydropower are in the Upper Zambezi region, which includes Kariba dam, and the </a:t>
            </a:r>
            <a:r>
              <a:rPr lang="en-US" sz="1200" dirty="0" err="1">
                <a:latin typeface="Helvetica" pitchFamily="2" charset="0"/>
              </a:rPr>
              <a:t>KafueRiver</a:t>
            </a:r>
            <a:r>
              <a:rPr lang="en-US" sz="1200" dirty="0">
                <a:latin typeface="Helvetica" pitchFamily="2" charset="0"/>
              </a:rPr>
              <a:t> region, which includes Kafue Gorge hydropower. Climate change also presents significant risks to irrigation investments - unmet irrigation demands for the dry scenario were found as high as 15 percent in the Early Century and 22 percent in the mid-Century in the Zambezi at Cahora </a:t>
            </a:r>
            <a:r>
              <a:rPr lang="en-US" sz="1200" dirty="0" err="1">
                <a:latin typeface="Helvetica" pitchFamily="2" charset="0"/>
              </a:rPr>
              <a:t>Bassa</a:t>
            </a:r>
            <a:r>
              <a:rPr lang="en-US" sz="1200" dirty="0">
                <a:latin typeface="Helvetica" pitchFamily="2" charset="0"/>
              </a:rPr>
              <a:t> and Lower Zambezi sub-basins, above and beyond those projected for baseline climate.</a:t>
            </a:r>
          </a:p>
          <a:p>
            <a:endParaRPr lang="en-US" sz="1200" dirty="0">
              <a:latin typeface="Helvetica" pitchFamily="2" charset="0"/>
            </a:endParaRPr>
          </a:p>
          <a:p>
            <a:r>
              <a:rPr lang="en-US" sz="1200" dirty="0">
                <a:latin typeface="Helvetica" pitchFamily="2" charset="0"/>
              </a:rPr>
              <a:t>Source: World Bank, Enhanced Climate Resilience of Africa’s Infrastructure</a:t>
            </a:r>
          </a:p>
        </p:txBody>
      </p:sp>
    </p:spTree>
    <p:extLst>
      <p:ext uri="{BB962C8B-B14F-4D97-AF65-F5344CB8AC3E}">
        <p14:creationId xmlns:p14="http://schemas.microsoft.com/office/powerpoint/2010/main" val="117302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F15BBB8-804D-3645-8D2B-D8E6820F2BDC}"/>
              </a:ext>
            </a:extLst>
          </p:cNvPr>
          <p:cNvGraphicFramePr/>
          <p:nvPr>
            <p:extLst>
              <p:ext uri="{D42A27DB-BD31-4B8C-83A1-F6EECF244321}">
                <p14:modId xmlns:p14="http://schemas.microsoft.com/office/powerpoint/2010/main" val="4255292367"/>
              </p:ext>
            </p:extLst>
          </p:nvPr>
        </p:nvGraphicFramePr>
        <p:xfrm>
          <a:off x="633044" y="1963711"/>
          <a:ext cx="7904135" cy="400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B11563F-4668-9F40-8551-9EBA5B3FA78F}"/>
              </a:ext>
            </a:extLst>
          </p:cNvPr>
          <p:cNvSpPr txBox="1"/>
          <p:nvPr/>
        </p:nvSpPr>
        <p:spPr>
          <a:xfrm>
            <a:off x="3674799" y="1183194"/>
            <a:ext cx="1820627" cy="369332"/>
          </a:xfrm>
          <a:prstGeom prst="rect">
            <a:avLst/>
          </a:prstGeom>
          <a:noFill/>
        </p:spPr>
        <p:txBody>
          <a:bodyPr wrap="none" rtlCol="0">
            <a:spAutoFit/>
          </a:bodyPr>
          <a:lstStyle/>
          <a:p>
            <a:r>
              <a:rPr lang="en-US" b="1" dirty="0"/>
              <a:t>Discussion Topics</a:t>
            </a:r>
          </a:p>
        </p:txBody>
      </p:sp>
      <p:pic>
        <p:nvPicPr>
          <p:cNvPr id="3" name="Graphic 2" descr="Rainy scene with solid fill">
            <a:extLst>
              <a:ext uri="{FF2B5EF4-FFF2-40B4-BE49-F238E27FC236}">
                <a16:creationId xmlns:a16="http://schemas.microsoft.com/office/drawing/2014/main" id="{97913EBE-23FE-924B-8E8E-19838A3C38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302" y="2227881"/>
            <a:ext cx="654804" cy="654804"/>
          </a:xfrm>
          <a:prstGeom prst="rect">
            <a:avLst/>
          </a:prstGeom>
        </p:spPr>
      </p:pic>
      <p:pic>
        <p:nvPicPr>
          <p:cNvPr id="7" name="Graphic 6" descr="Bar chart with solid fill">
            <a:extLst>
              <a:ext uri="{FF2B5EF4-FFF2-40B4-BE49-F238E27FC236}">
                <a16:creationId xmlns:a16="http://schemas.microsoft.com/office/drawing/2014/main" id="{3D52D917-9DEC-E645-B0BD-77D160CE4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4703" y="3167975"/>
            <a:ext cx="685801" cy="685801"/>
          </a:xfrm>
          <a:prstGeom prst="rect">
            <a:avLst/>
          </a:prstGeom>
        </p:spPr>
      </p:pic>
      <p:pic>
        <p:nvPicPr>
          <p:cNvPr id="9" name="Graphic 8" descr="Power with solid fill">
            <a:extLst>
              <a:ext uri="{FF2B5EF4-FFF2-40B4-BE49-F238E27FC236}">
                <a16:creationId xmlns:a16="http://schemas.microsoft.com/office/drawing/2014/main" id="{97B866A6-691F-B248-A064-8E0E55AA29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9003" y="4195785"/>
            <a:ext cx="457200" cy="457200"/>
          </a:xfrm>
          <a:prstGeom prst="rect">
            <a:avLst/>
          </a:prstGeom>
        </p:spPr>
      </p:pic>
      <p:pic>
        <p:nvPicPr>
          <p:cNvPr id="11" name="Graphic 10" descr="Money with solid fill">
            <a:extLst>
              <a:ext uri="{FF2B5EF4-FFF2-40B4-BE49-F238E27FC236}">
                <a16:creationId xmlns:a16="http://schemas.microsoft.com/office/drawing/2014/main" id="{405C2925-7E72-734F-BF80-6D66556D95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6306" y="4974384"/>
            <a:ext cx="670302" cy="670302"/>
          </a:xfrm>
          <a:prstGeom prst="rect">
            <a:avLst/>
          </a:prstGeom>
        </p:spPr>
      </p:pic>
    </p:spTree>
    <p:extLst>
      <p:ext uri="{BB962C8B-B14F-4D97-AF65-F5344CB8AC3E}">
        <p14:creationId xmlns:p14="http://schemas.microsoft.com/office/powerpoint/2010/main" val="2248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60FD-8147-9B42-80CA-1B45522CE694}"/>
              </a:ext>
            </a:extLst>
          </p:cNvPr>
          <p:cNvSpPr>
            <a:spLocks noGrp="1"/>
          </p:cNvSpPr>
          <p:nvPr>
            <p:ph type="title" idx="4294967295"/>
          </p:nvPr>
        </p:nvSpPr>
        <p:spPr>
          <a:xfrm>
            <a:off x="0" y="365125"/>
            <a:ext cx="7886700" cy="1325563"/>
          </a:xfrm>
        </p:spPr>
        <p:txBody>
          <a:bodyPr/>
          <a:lstStyle/>
          <a:p>
            <a:r>
              <a:rPr lang="en-US" dirty="0"/>
              <a:t>Glossary</a:t>
            </a:r>
          </a:p>
        </p:txBody>
      </p:sp>
      <p:sp>
        <p:nvSpPr>
          <p:cNvPr id="4" name="Rectangle 3">
            <a:extLst>
              <a:ext uri="{FF2B5EF4-FFF2-40B4-BE49-F238E27FC236}">
                <a16:creationId xmlns:a16="http://schemas.microsoft.com/office/drawing/2014/main" id="{1D3FF692-48CE-1142-A111-4206BB753C64}"/>
              </a:ext>
            </a:extLst>
          </p:cNvPr>
          <p:cNvSpPr/>
          <p:nvPr/>
        </p:nvSpPr>
        <p:spPr>
          <a:xfrm>
            <a:off x="344466" y="1690688"/>
            <a:ext cx="8455068" cy="4247317"/>
          </a:xfrm>
          <a:prstGeom prst="rect">
            <a:avLst/>
          </a:prstGeom>
        </p:spPr>
        <p:txBody>
          <a:bodyPr wrap="square">
            <a:spAutoFit/>
          </a:bodyPr>
          <a:lstStyle/>
          <a:p>
            <a:r>
              <a:rPr lang="en-US" b="1" dirty="0">
                <a:solidFill>
                  <a:srgbClr val="212529"/>
                </a:solidFill>
              </a:rPr>
              <a:t>Resilience</a:t>
            </a:r>
            <a:r>
              <a:rPr lang="en-US" dirty="0">
                <a:solidFill>
                  <a:srgbClr val="212529"/>
                </a:solidFill>
              </a:rPr>
              <a:t> is defined by the Intergovernmental Panel on Climate Change (IPCC) as the capacity of social, economic and environmental systems to cope with a hazardous event or trend or disturbance, responding or reorganizing in ways that maintain their essential function, identity and the capacity for adaptation, learning and transformation.</a:t>
            </a:r>
          </a:p>
          <a:p>
            <a:endParaRPr lang="en-US" dirty="0">
              <a:solidFill>
                <a:srgbClr val="212529"/>
              </a:solidFill>
            </a:endParaRPr>
          </a:p>
          <a:p>
            <a:r>
              <a:rPr lang="en-US" b="1" dirty="0"/>
              <a:t>Climate risk </a:t>
            </a:r>
            <a:r>
              <a:rPr lang="en-US" dirty="0"/>
              <a:t>indicates the factors which are associated with the potential</a:t>
            </a:r>
          </a:p>
          <a:p>
            <a:r>
              <a:rPr lang="en-US" dirty="0"/>
              <a:t>consequences of climate change. According to the Intergovernmental Panel on</a:t>
            </a:r>
          </a:p>
          <a:p>
            <a:r>
              <a:rPr lang="en-US" dirty="0"/>
              <a:t>Climate Change (IPCC), it results from the interaction of hazard, exposure and</a:t>
            </a:r>
          </a:p>
          <a:p>
            <a:r>
              <a:rPr lang="en-US" dirty="0"/>
              <a:t>vulnerability (IPCC, 2014a).</a:t>
            </a:r>
          </a:p>
          <a:p>
            <a:endParaRPr lang="en-US" dirty="0"/>
          </a:p>
          <a:p>
            <a:r>
              <a:rPr lang="en-US" b="1" dirty="0"/>
              <a:t>Hazard</a:t>
            </a:r>
            <a:r>
              <a:rPr lang="en-US" dirty="0"/>
              <a:t> refers to the potential occurrence of physical impact from changes in long-term climate trends or extreme weather events. For instance, if a country is projected to experience an increased frequency of intense climate-related events, the level of hazard will increase.</a:t>
            </a:r>
          </a:p>
          <a:p>
            <a:endParaRPr lang="en-US" dirty="0"/>
          </a:p>
        </p:txBody>
      </p:sp>
    </p:spTree>
    <p:extLst>
      <p:ext uri="{BB962C8B-B14F-4D97-AF65-F5344CB8AC3E}">
        <p14:creationId xmlns:p14="http://schemas.microsoft.com/office/powerpoint/2010/main" val="363441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nvPr>
        </p:nvSpPr>
        <p:spPr>
          <a:xfrm>
            <a:off x="376147" y="683214"/>
            <a:ext cx="8483784" cy="993775"/>
          </a:xfrm>
        </p:spPr>
        <p:txBody>
          <a:bodyPr>
            <a:normAutofit fontScale="90000"/>
          </a:bodyPr>
          <a:lstStyle/>
          <a:p>
            <a:r>
              <a:rPr lang="en-US" dirty="0"/>
              <a:t>Aims of AFRI-RES &amp; the Training </a:t>
            </a:r>
            <a:r>
              <a:rPr lang="en-US" dirty="0" err="1"/>
              <a:t>Programme</a:t>
            </a:r>
            <a:endParaRPr lang="en-US" dirty="0"/>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nvPr>
        </p:nvSpPr>
        <p:spPr>
          <a:xfrm>
            <a:off x="316523" y="1885648"/>
            <a:ext cx="8827477" cy="1570231"/>
          </a:xfrm>
        </p:spPr>
        <p:txBody>
          <a:bodyPr>
            <a:normAutofit/>
          </a:bodyPr>
          <a:lstStyle/>
          <a:p>
            <a:pPr marL="0" indent="0">
              <a:lnSpc>
                <a:spcPct val="120000"/>
              </a:lnSpc>
              <a:spcBef>
                <a:spcPts val="360"/>
              </a:spcBef>
              <a:buNone/>
            </a:pPr>
            <a:r>
              <a:rPr lang="en-US" sz="1600" dirty="0"/>
              <a:t>The Africa Climate Resilient Investment Facility (AFRI-RES) Objective: Strengthen the capacity of African institutions (national governments, river basin organizations, Regional Economic Communities, power pools and development practitioners) to plan, design, and implement investments resilient to climate variability and change in selected sectors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nvSpPr>
        <p:spPr>
          <a:xfrm>
            <a:off x="376147" y="3610780"/>
            <a:ext cx="8483784" cy="2554545"/>
          </a:xfrm>
          <a:prstGeom prst="rect">
            <a:avLst/>
          </a:prstGeom>
          <a:noFill/>
        </p:spPr>
        <p:txBody>
          <a:bodyPr wrap="square" rtlCol="0">
            <a:spAutoFit/>
          </a:bodyPr>
          <a:lstStyle/>
          <a:p>
            <a:pPr lvl="0"/>
            <a:r>
              <a:rPr lang="en-US" sz="1600" dirty="0"/>
              <a:t>Training </a:t>
            </a:r>
            <a:r>
              <a:rPr lang="en-US" sz="1600" dirty="0" err="1"/>
              <a:t>Programme</a:t>
            </a:r>
            <a:r>
              <a:rPr lang="en-US" sz="1600" dirty="0"/>
              <a:t> Objectives</a:t>
            </a:r>
          </a:p>
          <a:p>
            <a:pPr marL="285750" indent="-285750">
              <a:buFont typeface="Wingdings" pitchFamily="2" charset="2"/>
              <a:buChar char="ü"/>
            </a:pPr>
            <a:r>
              <a:rPr lang="en-US" sz="1600" dirty="0"/>
              <a:t>are well informed of climate risks to Africa’s infrastructure</a:t>
            </a:r>
          </a:p>
          <a:p>
            <a:pPr marL="285750" indent="-285750">
              <a:buFont typeface="Wingdings" pitchFamily="2" charset="2"/>
              <a:buChar char="ü"/>
            </a:pPr>
            <a:r>
              <a:rPr lang="en-US" sz="1600" dirty="0"/>
              <a:t>understand climate resilience and its attributes and guidelines</a:t>
            </a:r>
          </a:p>
          <a:p>
            <a:pPr marL="285750" indent="-285750">
              <a:buFont typeface="Wingdings" pitchFamily="2" charset="2"/>
              <a:buChar char="ü"/>
            </a:pPr>
            <a:r>
              <a:rPr lang="en-US" sz="1600" dirty="0"/>
              <a:t>are trained on the use of the resilience attributes and climate resilient guidelines for hydropower sector already developed through the World Bank under the AFRI-RES </a:t>
            </a:r>
            <a:r>
              <a:rPr lang="en-US" sz="1600" dirty="0" err="1"/>
              <a:t>programme</a:t>
            </a:r>
            <a:endParaRPr lang="en-US" sz="1600" dirty="0"/>
          </a:p>
          <a:p>
            <a:pPr marL="285750" indent="-285750">
              <a:buFont typeface="Wingdings" pitchFamily="2" charset="2"/>
              <a:buChar char="ü"/>
            </a:pPr>
            <a:r>
              <a:rPr lang="en-US" sz="1600" dirty="0"/>
              <a:t>can monitor and evaluate projects for adopting climate resilience attributes to ensure intended impacts of the projects</a:t>
            </a:r>
          </a:p>
          <a:p>
            <a:pPr marL="285750" indent="-285750">
              <a:buFont typeface="Wingdings" pitchFamily="2" charset="2"/>
              <a:buChar char="ü"/>
            </a:pPr>
            <a:r>
              <a:rPr lang="en-US" sz="1600" dirty="0"/>
              <a:t>promote climate resilient measures to improve the quality and sustainability of projects</a:t>
            </a:r>
          </a:p>
          <a:p>
            <a:pPr marL="285750" indent="-285750">
              <a:buFont typeface="Wingdings" pitchFamily="2" charset="2"/>
              <a:buChar char="ü"/>
            </a:pPr>
            <a:r>
              <a:rPr lang="en-US" sz="1600" dirty="0"/>
              <a:t>increase capacity on adaptive management of projects to integrate new information and knowledge on climate resilience relevant for the projects</a:t>
            </a:r>
          </a:p>
        </p:txBody>
      </p:sp>
    </p:spTree>
    <p:extLst>
      <p:ext uri="{BB962C8B-B14F-4D97-AF65-F5344CB8AC3E}">
        <p14:creationId xmlns:p14="http://schemas.microsoft.com/office/powerpoint/2010/main" val="3696088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62DA5E-08BA-3649-92B1-DE4E69BFA901}"/>
              </a:ext>
            </a:extLst>
          </p:cNvPr>
          <p:cNvSpPr/>
          <p:nvPr/>
        </p:nvSpPr>
        <p:spPr>
          <a:xfrm>
            <a:off x="420129" y="766776"/>
            <a:ext cx="8303741" cy="3416320"/>
          </a:xfrm>
          <a:prstGeom prst="rect">
            <a:avLst/>
          </a:prstGeom>
        </p:spPr>
        <p:txBody>
          <a:bodyPr wrap="square">
            <a:spAutoFit/>
          </a:bodyPr>
          <a:lstStyle/>
          <a:p>
            <a:endParaRPr lang="en-US" dirty="0"/>
          </a:p>
          <a:p>
            <a:r>
              <a:rPr lang="en-US" b="1" dirty="0"/>
              <a:t>Exposure </a:t>
            </a:r>
            <a:r>
              <a:rPr lang="en-US" dirty="0"/>
              <a:t>indicates the presence of assets, services, resources and infrastructure that could be adversely affected. For instance, if a power system has most of its grids located in a coastal area, it can be considered more exposed to climate risks of sea-level rise or coastal flooding than a system located further inland</a:t>
            </a:r>
          </a:p>
          <a:p>
            <a:pPr marL="285750" indent="-285750">
              <a:buFont typeface="Arial" panose="020B0604020202020204" pitchFamily="34" charset="0"/>
              <a:buChar char="•"/>
            </a:pPr>
            <a:endParaRPr lang="en-US" dirty="0"/>
          </a:p>
          <a:p>
            <a:r>
              <a:rPr lang="en-US" b="1" dirty="0"/>
              <a:t>Vulnerability</a:t>
            </a:r>
            <a:r>
              <a:rPr lang="en-US" dirty="0"/>
              <a:t> is the propensity or predisposition to be adversely affected. It includes sensitivity to climate change impacts and lack of adaptive capacity which refers to the ability of a system to anticipate, prepare for and plan effectively for climate change. (DFID, 2011). If a power system is well equipped with a robust data system and capable human resources to anticipate and adapt to climate change impacts, the system can be considered less vulnerable.</a:t>
            </a:r>
            <a:endParaRPr lang="en-US" dirty="0">
              <a:effectLst/>
            </a:endParaRPr>
          </a:p>
        </p:txBody>
      </p:sp>
    </p:spTree>
    <p:extLst>
      <p:ext uri="{BB962C8B-B14F-4D97-AF65-F5344CB8AC3E}">
        <p14:creationId xmlns:p14="http://schemas.microsoft.com/office/powerpoint/2010/main" val="286555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Resources</a:t>
            </a:r>
          </a:p>
        </p:txBody>
      </p:sp>
      <p:sp>
        <p:nvSpPr>
          <p:cNvPr id="4" name="TextBox 3">
            <a:extLst>
              <a:ext uri="{FF2B5EF4-FFF2-40B4-BE49-F238E27FC236}">
                <a16:creationId xmlns:a16="http://schemas.microsoft.com/office/drawing/2014/main" id="{D6D326C4-0F7B-B34F-B014-EF1AA8E50883}"/>
              </a:ext>
            </a:extLst>
          </p:cNvPr>
          <p:cNvSpPr txBox="1"/>
          <p:nvPr/>
        </p:nvSpPr>
        <p:spPr>
          <a:xfrm>
            <a:off x="735000" y="2136338"/>
            <a:ext cx="7039627" cy="2585323"/>
          </a:xfrm>
          <a:prstGeom prst="rect">
            <a:avLst/>
          </a:prstGeom>
          <a:noFill/>
        </p:spPr>
        <p:txBody>
          <a:bodyPr wrap="square" rtlCol="0">
            <a:spAutoFit/>
          </a:bodyPr>
          <a:lstStyle/>
          <a:p>
            <a:r>
              <a:rPr lang="en-US" dirty="0">
                <a:hlinkClick r:id="rId2"/>
              </a:rPr>
              <a:t>International Energy Agency, Climate Impacts on African Hydropower</a:t>
            </a:r>
            <a:endParaRPr lang="en-US" dirty="0"/>
          </a:p>
          <a:p>
            <a:endParaRPr lang="en-US" dirty="0"/>
          </a:p>
          <a:p>
            <a:r>
              <a:rPr lang="en-US" dirty="0">
                <a:hlinkClick r:id="rId3"/>
              </a:rPr>
              <a:t>International Hydropower Association, 2019. Hydropower Sector Climate Resilience Guide. London, United Kingdom</a:t>
            </a:r>
            <a:endParaRPr lang="en-US" dirty="0"/>
          </a:p>
          <a:p>
            <a:endParaRPr lang="en-US" dirty="0"/>
          </a:p>
          <a:p>
            <a:r>
              <a:rPr lang="en-US" dirty="0">
                <a:hlinkClick r:id="rId4"/>
              </a:rPr>
              <a:t>IPCC (2021), Sixth Assessment Report, Working Group I</a:t>
            </a:r>
            <a:endParaRPr lang="en-US" dirty="0"/>
          </a:p>
          <a:p>
            <a:endParaRPr lang="en-US" dirty="0"/>
          </a:p>
          <a:p>
            <a:r>
              <a:rPr lang="en-US" dirty="0">
                <a:hlinkClick r:id="rId5"/>
              </a:rPr>
              <a:t>World Bank, Enhanced Climate Resilience of Africa’s Infrastructure</a:t>
            </a:r>
            <a:endParaRPr lang="en-US" dirty="0"/>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nvPr>
        </p:nvSpPr>
        <p:spPr>
          <a:xfrm>
            <a:off x="628650" y="500062"/>
            <a:ext cx="7886700" cy="1325563"/>
          </a:xfrm>
        </p:spPr>
        <p:txBody>
          <a:bodyPr/>
          <a:lstStyle/>
          <a:p>
            <a:r>
              <a:rPr lang="en-US" dirty="0"/>
              <a:t>Aims of Module 1</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nvPr>
        </p:nvSpPr>
        <p:spPr>
          <a:xfrm>
            <a:off x="628650" y="1834173"/>
            <a:ext cx="5117242" cy="4351338"/>
          </a:xfrm>
        </p:spPr>
        <p:txBody>
          <a:bodyPr/>
          <a:lstStyle/>
          <a:p>
            <a:pPr marL="0" indent="0">
              <a:buNone/>
            </a:pPr>
            <a:r>
              <a:rPr lang="en-US" dirty="0"/>
              <a:t>Upon the completion of Module 1, participants will have an increased understanding of climate risks and impacts for the hydropower projects in PIDA PAP II in order to utilize this information in the oversight of implementation and the monitoring and evaluation of PIDA PAP II projects. </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1784759" y="1025978"/>
            <a:ext cx="5363117" cy="461665"/>
          </a:xfrm>
          <a:prstGeom prst="rect">
            <a:avLst/>
          </a:prstGeom>
          <a:noFill/>
        </p:spPr>
        <p:txBody>
          <a:bodyPr wrap="square" rtlCol="0">
            <a:spAutoFit/>
          </a:bodyPr>
          <a:lstStyle/>
          <a:p>
            <a:pPr algn="ctr"/>
            <a:r>
              <a:rPr lang="en-US" sz="2400" b="1" dirty="0">
                <a:solidFill>
                  <a:srgbClr val="0070C0"/>
                </a:solidFill>
              </a:rPr>
              <a:t>Climate Change Outlook Globally</a:t>
            </a:r>
            <a:endParaRPr lang="en-GB" sz="2400" b="1" dirty="0">
              <a:solidFill>
                <a:srgbClr val="0070C0"/>
              </a:solidFill>
            </a:endParaRPr>
          </a:p>
        </p:txBody>
      </p:sp>
      <p:sp>
        <p:nvSpPr>
          <p:cNvPr id="5" name="Rectangle 4">
            <a:extLst>
              <a:ext uri="{FF2B5EF4-FFF2-40B4-BE49-F238E27FC236}">
                <a16:creationId xmlns:a16="http://schemas.microsoft.com/office/drawing/2014/main" id="{2A2430D9-9305-EC4C-A926-E8E253B83772}"/>
              </a:ext>
            </a:extLst>
          </p:cNvPr>
          <p:cNvSpPr/>
          <p:nvPr/>
        </p:nvSpPr>
        <p:spPr>
          <a:xfrm>
            <a:off x="578226" y="1706005"/>
            <a:ext cx="7987547" cy="3970318"/>
          </a:xfrm>
          <a:prstGeom prst="rect">
            <a:avLst/>
          </a:prstGeom>
        </p:spPr>
        <p:txBody>
          <a:bodyPr wrap="square">
            <a:spAutoFit/>
          </a:bodyPr>
          <a:lstStyle/>
          <a:p>
            <a:endParaRPr lang="en-US" dirty="0"/>
          </a:p>
          <a:p>
            <a:r>
              <a:rPr lang="en-US" dirty="0"/>
              <a:t>The recently released 6</a:t>
            </a:r>
            <a:r>
              <a:rPr lang="en-US" baseline="30000" dirty="0"/>
              <a:t>th</a:t>
            </a:r>
            <a:r>
              <a:rPr lang="en-US" dirty="0"/>
              <a:t> Assessment Report from the Intergovernmental Panel on Climate Change (IPCC) Working Group 1 shows that emissions of greenhouse gases from human activities are responsible for </a:t>
            </a:r>
            <a:r>
              <a:rPr lang="en-US" b="1" dirty="0"/>
              <a:t>approximately 1.1°C of warming since 1850-1900</a:t>
            </a:r>
            <a:r>
              <a:rPr lang="en-US" dirty="0"/>
              <a:t>, and finds that averaged </a:t>
            </a:r>
            <a:r>
              <a:rPr lang="en-US" b="1" dirty="0"/>
              <a:t>over the next 20 years, global temperature is expected to reach or exceed 1.5°C of warming</a:t>
            </a:r>
          </a:p>
          <a:p>
            <a:endParaRPr lang="en-US" dirty="0"/>
          </a:p>
          <a:p>
            <a:r>
              <a:rPr lang="en-US" dirty="0"/>
              <a:t>For the future outlook, there are different scenarios based on the extent to which mitigation of emissions is undertaken and Shared Socio-economic Pathways (SSPs) that incorporate variations in human, economic and social development</a:t>
            </a:r>
          </a:p>
          <a:p>
            <a:r>
              <a:rPr lang="en-US" dirty="0"/>
              <a:t>There are also different scenarios for the future including variation in mitigation of emissions and socio-economic pathways.</a:t>
            </a:r>
          </a:p>
          <a:p>
            <a:endParaRPr lang="en-US" dirty="0"/>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D59C2-0291-CD49-8933-E7B9A8E0A7A2}"/>
              </a:ext>
            </a:extLst>
          </p:cNvPr>
          <p:cNvPicPr>
            <a:picLocks noChangeAspect="1"/>
          </p:cNvPicPr>
          <p:nvPr/>
        </p:nvPicPr>
        <p:blipFill>
          <a:blip r:embed="rId2"/>
          <a:stretch>
            <a:fillRect/>
          </a:stretch>
        </p:blipFill>
        <p:spPr>
          <a:xfrm>
            <a:off x="490765" y="666235"/>
            <a:ext cx="7814866" cy="3695700"/>
          </a:xfrm>
          <a:prstGeom prst="rect">
            <a:avLst/>
          </a:prstGeom>
        </p:spPr>
      </p:pic>
      <p:sp>
        <p:nvSpPr>
          <p:cNvPr id="3" name="TextBox 2">
            <a:extLst>
              <a:ext uri="{FF2B5EF4-FFF2-40B4-BE49-F238E27FC236}">
                <a16:creationId xmlns:a16="http://schemas.microsoft.com/office/drawing/2014/main" id="{5041C373-A757-F946-81F8-C0FDEA81B9FE}"/>
              </a:ext>
            </a:extLst>
          </p:cNvPr>
          <p:cNvSpPr txBox="1"/>
          <p:nvPr/>
        </p:nvSpPr>
        <p:spPr>
          <a:xfrm>
            <a:off x="1569307" y="4585893"/>
            <a:ext cx="6425513" cy="1200329"/>
          </a:xfrm>
          <a:prstGeom prst="rect">
            <a:avLst/>
          </a:prstGeom>
          <a:noFill/>
        </p:spPr>
        <p:txBody>
          <a:bodyPr wrap="square" rtlCol="0">
            <a:spAutoFit/>
          </a:bodyPr>
          <a:lstStyle/>
          <a:p>
            <a:r>
              <a:rPr lang="en-US" dirty="0"/>
              <a:t>Every </a:t>
            </a:r>
            <a:r>
              <a:rPr lang="en-US" dirty="0" err="1"/>
              <a:t>tonne</a:t>
            </a:r>
            <a:r>
              <a:rPr lang="en-US" dirty="0"/>
              <a:t> of CO2 emissions adds to global warming</a:t>
            </a:r>
          </a:p>
          <a:p>
            <a:endParaRPr lang="en-US" dirty="0"/>
          </a:p>
          <a:p>
            <a:r>
              <a:rPr lang="en-US" dirty="0"/>
              <a:t>As a result, there is still a range of scenarios for the level of warming by the end of the century</a:t>
            </a:r>
          </a:p>
        </p:txBody>
      </p:sp>
      <p:sp>
        <p:nvSpPr>
          <p:cNvPr id="4" name="TextBox 3">
            <a:extLst>
              <a:ext uri="{FF2B5EF4-FFF2-40B4-BE49-F238E27FC236}">
                <a16:creationId xmlns:a16="http://schemas.microsoft.com/office/drawing/2014/main" id="{03826A3F-1C6C-5B47-91B2-DB38B1E8FEE8}"/>
              </a:ext>
            </a:extLst>
          </p:cNvPr>
          <p:cNvSpPr txBox="1"/>
          <p:nvPr/>
        </p:nvSpPr>
        <p:spPr>
          <a:xfrm>
            <a:off x="6153664" y="6060960"/>
            <a:ext cx="2536272" cy="261610"/>
          </a:xfrm>
          <a:prstGeom prst="rect">
            <a:avLst/>
          </a:prstGeom>
          <a:noFill/>
        </p:spPr>
        <p:txBody>
          <a:bodyPr wrap="none" rtlCol="0">
            <a:spAutoFit/>
          </a:bodyPr>
          <a:lstStyle/>
          <a:p>
            <a:r>
              <a:rPr lang="en-US" sz="1100" dirty="0"/>
              <a:t>Source: IPCC 6</a:t>
            </a:r>
            <a:r>
              <a:rPr lang="en-US" sz="1100" baseline="30000" dirty="0"/>
              <a:t>th</a:t>
            </a:r>
            <a:r>
              <a:rPr lang="en-US" sz="1100" dirty="0"/>
              <a:t> Assessment, WGI Report</a:t>
            </a:r>
          </a:p>
        </p:txBody>
      </p:sp>
    </p:spTree>
    <p:extLst>
      <p:ext uri="{BB962C8B-B14F-4D97-AF65-F5344CB8AC3E}">
        <p14:creationId xmlns:p14="http://schemas.microsoft.com/office/powerpoint/2010/main" val="251605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CBA2E00-B2CC-BB4E-993C-57F1D81BE882}"/>
              </a:ext>
            </a:extLst>
          </p:cNvPr>
          <p:cNvPicPr>
            <a:picLocks noChangeAspect="1"/>
          </p:cNvPicPr>
          <p:nvPr/>
        </p:nvPicPr>
        <p:blipFill>
          <a:blip r:embed="rId3"/>
          <a:stretch>
            <a:fillRect/>
          </a:stretch>
        </p:blipFill>
        <p:spPr>
          <a:xfrm>
            <a:off x="666750" y="1166813"/>
            <a:ext cx="7810500" cy="4524375"/>
          </a:xfrm>
          <a:prstGeom prst="rect">
            <a:avLst/>
          </a:prstGeom>
        </p:spPr>
      </p:pic>
      <p:sp>
        <p:nvSpPr>
          <p:cNvPr id="3" name="TextBox 2">
            <a:extLst>
              <a:ext uri="{FF2B5EF4-FFF2-40B4-BE49-F238E27FC236}">
                <a16:creationId xmlns:a16="http://schemas.microsoft.com/office/drawing/2014/main" id="{0196F1B0-7754-A448-98A1-26B7330F9585}"/>
              </a:ext>
            </a:extLst>
          </p:cNvPr>
          <p:cNvSpPr txBox="1"/>
          <p:nvPr/>
        </p:nvSpPr>
        <p:spPr>
          <a:xfrm>
            <a:off x="3335347" y="617838"/>
            <a:ext cx="2473306" cy="369332"/>
          </a:xfrm>
          <a:prstGeom prst="rect">
            <a:avLst/>
          </a:prstGeom>
          <a:noFill/>
        </p:spPr>
        <p:txBody>
          <a:bodyPr wrap="none" rtlCol="0">
            <a:spAutoFit/>
          </a:bodyPr>
          <a:lstStyle/>
          <a:p>
            <a:r>
              <a:rPr lang="en-US" dirty="0"/>
              <a:t>Climate Change in Africa</a:t>
            </a:r>
          </a:p>
        </p:txBody>
      </p:sp>
    </p:spTree>
    <p:extLst>
      <p:ext uri="{BB962C8B-B14F-4D97-AF65-F5344CB8AC3E}">
        <p14:creationId xmlns:p14="http://schemas.microsoft.com/office/powerpoint/2010/main" val="58652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DE8AC5-15DD-0340-9567-436F03D876C2}"/>
              </a:ext>
            </a:extLst>
          </p:cNvPr>
          <p:cNvPicPr>
            <a:picLocks noChangeAspect="1"/>
          </p:cNvPicPr>
          <p:nvPr/>
        </p:nvPicPr>
        <p:blipFill rotWithShape="1">
          <a:blip r:embed="rId2"/>
          <a:srcRect l="739" r="1809"/>
          <a:stretch/>
        </p:blipFill>
        <p:spPr>
          <a:xfrm>
            <a:off x="77115" y="2003083"/>
            <a:ext cx="9066885" cy="3755166"/>
          </a:xfrm>
          <a:prstGeom prst="rect">
            <a:avLst/>
          </a:prstGeom>
        </p:spPr>
      </p:pic>
      <p:sp>
        <p:nvSpPr>
          <p:cNvPr id="3" name="TextBox 2">
            <a:extLst>
              <a:ext uri="{FF2B5EF4-FFF2-40B4-BE49-F238E27FC236}">
                <a16:creationId xmlns:a16="http://schemas.microsoft.com/office/drawing/2014/main" id="{18585E60-CEC1-C64D-ADE2-0C7EE9ADD585}"/>
              </a:ext>
            </a:extLst>
          </p:cNvPr>
          <p:cNvSpPr txBox="1"/>
          <p:nvPr/>
        </p:nvSpPr>
        <p:spPr>
          <a:xfrm>
            <a:off x="3224136" y="1099751"/>
            <a:ext cx="2473306" cy="369332"/>
          </a:xfrm>
          <a:prstGeom prst="rect">
            <a:avLst/>
          </a:prstGeom>
          <a:noFill/>
        </p:spPr>
        <p:txBody>
          <a:bodyPr wrap="none" rtlCol="0">
            <a:spAutoFit/>
          </a:bodyPr>
          <a:lstStyle/>
          <a:p>
            <a:r>
              <a:rPr lang="en-US" dirty="0"/>
              <a:t>Climate Change in Africa</a:t>
            </a:r>
          </a:p>
        </p:txBody>
      </p:sp>
      <p:sp>
        <p:nvSpPr>
          <p:cNvPr id="4" name="TextBox 3">
            <a:extLst>
              <a:ext uri="{FF2B5EF4-FFF2-40B4-BE49-F238E27FC236}">
                <a16:creationId xmlns:a16="http://schemas.microsoft.com/office/drawing/2014/main" id="{D9209A29-E5FA-6144-A098-0AD7553B989C}"/>
              </a:ext>
            </a:extLst>
          </p:cNvPr>
          <p:cNvSpPr txBox="1"/>
          <p:nvPr/>
        </p:nvSpPr>
        <p:spPr>
          <a:xfrm>
            <a:off x="5489784" y="6030639"/>
            <a:ext cx="3522118" cy="261610"/>
          </a:xfrm>
          <a:prstGeom prst="rect">
            <a:avLst/>
          </a:prstGeom>
          <a:noFill/>
        </p:spPr>
        <p:txBody>
          <a:bodyPr wrap="none" rtlCol="0">
            <a:spAutoFit/>
          </a:bodyPr>
          <a:lstStyle/>
          <a:p>
            <a:r>
              <a:rPr lang="en-US" sz="1100" dirty="0"/>
              <a:t>Source: IPCC 6</a:t>
            </a:r>
            <a:r>
              <a:rPr lang="en-US" sz="1100" baseline="30000" dirty="0"/>
              <a:t>th</a:t>
            </a:r>
            <a:r>
              <a:rPr lang="en-US" sz="1100" dirty="0"/>
              <a:t> Assessment, WGI Report, Africa Factsheet</a:t>
            </a:r>
          </a:p>
        </p:txBody>
      </p:sp>
    </p:spTree>
    <p:extLst>
      <p:ext uri="{BB962C8B-B14F-4D97-AF65-F5344CB8AC3E}">
        <p14:creationId xmlns:p14="http://schemas.microsoft.com/office/powerpoint/2010/main" val="42903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3A2D56-915B-6B48-861C-A32AE92747D7}"/>
              </a:ext>
            </a:extLst>
          </p:cNvPr>
          <p:cNvPicPr>
            <a:picLocks noChangeAspect="1"/>
          </p:cNvPicPr>
          <p:nvPr/>
        </p:nvPicPr>
        <p:blipFill>
          <a:blip r:embed="rId2"/>
          <a:stretch>
            <a:fillRect/>
          </a:stretch>
        </p:blipFill>
        <p:spPr>
          <a:xfrm>
            <a:off x="3991555" y="857250"/>
            <a:ext cx="5152445" cy="514350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6A1EFB29-1D10-EC42-BD82-43AFF70E97F1}"/>
              </a:ext>
            </a:extLst>
          </p:cNvPr>
          <p:cNvPicPr>
            <a:picLocks noChangeAspect="1"/>
          </p:cNvPicPr>
          <p:nvPr/>
        </p:nvPicPr>
        <p:blipFill>
          <a:blip r:embed="rId3"/>
          <a:stretch>
            <a:fillRect/>
          </a:stretch>
        </p:blipFill>
        <p:spPr>
          <a:xfrm>
            <a:off x="0" y="2041802"/>
            <a:ext cx="4415310" cy="2774395"/>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797C9D16-55CF-794D-B9BF-546BDF935173}"/>
              </a:ext>
            </a:extLst>
          </p:cNvPr>
          <p:cNvPicPr>
            <a:picLocks noChangeAspect="1"/>
          </p:cNvPicPr>
          <p:nvPr/>
        </p:nvPicPr>
        <p:blipFill>
          <a:blip r:embed="rId4"/>
          <a:stretch>
            <a:fillRect/>
          </a:stretch>
        </p:blipFill>
        <p:spPr>
          <a:xfrm>
            <a:off x="64291" y="4853463"/>
            <a:ext cx="4351020" cy="1082516"/>
          </a:xfrm>
          <a:prstGeom prst="rect">
            <a:avLst/>
          </a:prstGeom>
        </p:spPr>
      </p:pic>
      <p:sp>
        <p:nvSpPr>
          <p:cNvPr id="2" name="TextBox 1">
            <a:extLst>
              <a:ext uri="{FF2B5EF4-FFF2-40B4-BE49-F238E27FC236}">
                <a16:creationId xmlns:a16="http://schemas.microsoft.com/office/drawing/2014/main" id="{BDC13E2B-F009-CE45-AFD1-E4808C258485}"/>
              </a:ext>
            </a:extLst>
          </p:cNvPr>
          <p:cNvSpPr txBox="1"/>
          <p:nvPr/>
        </p:nvSpPr>
        <p:spPr>
          <a:xfrm>
            <a:off x="241006" y="1080194"/>
            <a:ext cx="4330994" cy="369332"/>
          </a:xfrm>
          <a:prstGeom prst="rect">
            <a:avLst/>
          </a:prstGeom>
          <a:noFill/>
        </p:spPr>
        <p:txBody>
          <a:bodyPr wrap="none" rtlCol="0">
            <a:spAutoFit/>
          </a:bodyPr>
          <a:lstStyle/>
          <a:p>
            <a:r>
              <a:rPr lang="en-US" dirty="0"/>
              <a:t>Location of PIDA PAP II Hydropower projects</a:t>
            </a:r>
          </a:p>
        </p:txBody>
      </p:sp>
      <p:sp>
        <p:nvSpPr>
          <p:cNvPr id="3" name="TextBox 2">
            <a:extLst>
              <a:ext uri="{FF2B5EF4-FFF2-40B4-BE49-F238E27FC236}">
                <a16:creationId xmlns:a16="http://schemas.microsoft.com/office/drawing/2014/main" id="{1FF2A9BD-0982-2A46-A5DC-42A7EC8982D9}"/>
              </a:ext>
            </a:extLst>
          </p:cNvPr>
          <p:cNvSpPr txBox="1"/>
          <p:nvPr/>
        </p:nvSpPr>
        <p:spPr>
          <a:xfrm>
            <a:off x="241006" y="6000750"/>
            <a:ext cx="1824089" cy="369332"/>
          </a:xfrm>
          <a:prstGeom prst="rect">
            <a:avLst/>
          </a:prstGeom>
          <a:noFill/>
        </p:spPr>
        <p:txBody>
          <a:bodyPr wrap="none" rtlCol="0">
            <a:spAutoFit/>
          </a:bodyPr>
          <a:lstStyle/>
          <a:p>
            <a:r>
              <a:rPr lang="en-US" dirty="0">
                <a:hlinkClick r:id="rId5"/>
              </a:rPr>
              <a:t>PIDA PAP website</a:t>
            </a:r>
            <a:endParaRPr lang="en-US" dirty="0"/>
          </a:p>
        </p:txBody>
      </p:sp>
    </p:spTree>
    <p:extLst>
      <p:ext uri="{BB962C8B-B14F-4D97-AF65-F5344CB8AC3E}">
        <p14:creationId xmlns:p14="http://schemas.microsoft.com/office/powerpoint/2010/main" val="659120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13959</TotalTime>
  <Words>3637</Words>
  <Application>Microsoft Macintosh PowerPoint</Application>
  <PresentationFormat>On-screen Show (4:3)</PresentationFormat>
  <Paragraphs>322</Paragraphs>
  <Slides>31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Helvetica</vt:lpstr>
      <vt:lpstr>Lucida Sans</vt:lpstr>
      <vt:lpstr>Wingdings</vt:lpstr>
      <vt:lpstr>Office Theme</vt:lpstr>
      <vt:lpstr>PowerPoint Presentation</vt:lpstr>
      <vt:lpstr>PowerPoint Presentation</vt:lpstr>
      <vt:lpstr>Aims of AFRI-RES &amp; the Training Programme</vt:lpstr>
      <vt:lpstr>Aims of Module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Glossary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Julie Greenwalt</cp:lastModifiedBy>
  <cp:revision>46</cp:revision>
  <cp:lastPrinted>2019-09-16T07:34:27Z</cp:lastPrinted>
  <dcterms:created xsi:type="dcterms:W3CDTF">2020-06-02T15:41:00Z</dcterms:created>
  <dcterms:modified xsi:type="dcterms:W3CDTF">2022-01-31T09:32:09Z</dcterms:modified>
</cp:coreProperties>
</file>